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900" r:id="rId2"/>
    <p:sldId id="1352" r:id="rId3"/>
    <p:sldId id="1348" r:id="rId4"/>
    <p:sldId id="1350" r:id="rId5"/>
    <p:sldId id="1351" r:id="rId6"/>
    <p:sldId id="1233" r:id="rId7"/>
    <p:sldId id="1263" r:id="rId8"/>
    <p:sldId id="1357" r:id="rId9"/>
    <p:sldId id="1358" r:id="rId10"/>
    <p:sldId id="1258" r:id="rId11"/>
    <p:sldId id="1304" r:id="rId12"/>
    <p:sldId id="960" r:id="rId13"/>
    <p:sldId id="1359" r:id="rId14"/>
    <p:sldId id="1175" r:id="rId15"/>
    <p:sldId id="1145" r:id="rId16"/>
    <p:sldId id="1313" r:id="rId17"/>
    <p:sldId id="1176" r:id="rId18"/>
    <p:sldId id="948" r:id="rId19"/>
    <p:sldId id="1366" r:id="rId20"/>
    <p:sldId id="1367" r:id="rId21"/>
    <p:sldId id="1230" r:id="rId22"/>
    <p:sldId id="1262" r:id="rId23"/>
    <p:sldId id="1109" r:id="rId24"/>
    <p:sldId id="1177" r:id="rId25"/>
    <p:sldId id="1344" r:id="rId26"/>
    <p:sldId id="1298" r:id="rId27"/>
    <p:sldId id="702" r:id="rId28"/>
    <p:sldId id="13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a:srgbClr val="87A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8" autoAdjust="0"/>
    <p:restoredTop sz="94660"/>
  </p:normalViewPr>
  <p:slideViewPr>
    <p:cSldViewPr>
      <p:cViewPr varScale="1">
        <p:scale>
          <a:sx n="60" d="100"/>
          <a:sy n="60" d="100"/>
        </p:scale>
        <p:origin x="280" y="36"/>
      </p:cViewPr>
      <p:guideLst>
        <p:guide orient="horz" pos="2160"/>
        <p:guide pos="3840"/>
      </p:guideLst>
    </p:cSldViewPr>
  </p:slideViewPr>
  <p:notesTextViewPr>
    <p:cViewPr>
      <p:scale>
        <a:sx n="3" d="2"/>
        <a:sy n="3" d="2"/>
      </p:scale>
      <p:origin x="0" y="0"/>
    </p:cViewPr>
  </p:notesTextViewPr>
  <p:sorterViewPr>
    <p:cViewPr>
      <p:scale>
        <a:sx n="90" d="100"/>
        <a:sy n="90" d="100"/>
      </p:scale>
      <p:origin x="0" y="-153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6C955-C93E-4508-B566-62AEF756BA49}" type="datetimeFigureOut">
              <a:rPr lang="en-US" smtClean="0"/>
              <a:t>5/16/2023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2CEF3-BC31-4157-8C9D-8EB49072FE67}" type="slidenum">
              <a:rPr lang="en-US" smtClean="0"/>
              <a:t>‹Nº›</a:t>
            </a:fld>
            <a:endParaRPr lang="en-US" dirty="0"/>
          </a:p>
        </p:txBody>
      </p:sp>
    </p:spTree>
    <p:extLst>
      <p:ext uri="{BB962C8B-B14F-4D97-AF65-F5344CB8AC3E}">
        <p14:creationId xmlns:p14="http://schemas.microsoft.com/office/powerpoint/2010/main" val="91192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28598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55218" indent="-290469" eaLnBrk="0" hangingPunct="0">
              <a:defRPr>
                <a:solidFill>
                  <a:schemeClr val="tx1"/>
                </a:solidFill>
                <a:latin typeface="Arial" charset="0"/>
                <a:cs typeface="Arial" charset="0"/>
              </a:defRPr>
            </a:lvl2pPr>
            <a:lvl3pPr marL="1161875" indent="-232376" eaLnBrk="0" hangingPunct="0">
              <a:defRPr>
                <a:solidFill>
                  <a:schemeClr val="tx1"/>
                </a:solidFill>
                <a:latin typeface="Arial" charset="0"/>
                <a:cs typeface="Arial" charset="0"/>
              </a:defRPr>
            </a:lvl3pPr>
            <a:lvl4pPr marL="1626625" indent="-232376" eaLnBrk="0" hangingPunct="0">
              <a:defRPr>
                <a:solidFill>
                  <a:schemeClr val="tx1"/>
                </a:solidFill>
                <a:latin typeface="Arial" charset="0"/>
                <a:cs typeface="Arial" charset="0"/>
              </a:defRPr>
            </a:lvl4pPr>
            <a:lvl5pPr marL="2091375" indent="-232376" eaLnBrk="0" hangingPunct="0">
              <a:defRPr>
                <a:solidFill>
                  <a:schemeClr val="tx1"/>
                </a:solidFill>
                <a:latin typeface="Arial" charset="0"/>
                <a:cs typeface="Arial" charset="0"/>
              </a:defRPr>
            </a:lvl5pPr>
            <a:lvl6pPr marL="2556125" indent="-232376" eaLnBrk="0" fontAlgn="base" hangingPunct="0">
              <a:spcBef>
                <a:spcPct val="0"/>
              </a:spcBef>
              <a:spcAft>
                <a:spcPct val="0"/>
              </a:spcAft>
              <a:defRPr>
                <a:solidFill>
                  <a:schemeClr val="tx1"/>
                </a:solidFill>
                <a:latin typeface="Arial" charset="0"/>
                <a:cs typeface="Arial" charset="0"/>
              </a:defRPr>
            </a:lvl6pPr>
            <a:lvl7pPr marL="3020874" indent="-232376" eaLnBrk="0" fontAlgn="base" hangingPunct="0">
              <a:spcBef>
                <a:spcPct val="0"/>
              </a:spcBef>
              <a:spcAft>
                <a:spcPct val="0"/>
              </a:spcAft>
              <a:defRPr>
                <a:solidFill>
                  <a:schemeClr val="tx1"/>
                </a:solidFill>
                <a:latin typeface="Arial" charset="0"/>
                <a:cs typeface="Arial" charset="0"/>
              </a:defRPr>
            </a:lvl7pPr>
            <a:lvl8pPr marL="3485624" indent="-232376" eaLnBrk="0" fontAlgn="base" hangingPunct="0">
              <a:spcBef>
                <a:spcPct val="0"/>
              </a:spcBef>
              <a:spcAft>
                <a:spcPct val="0"/>
              </a:spcAft>
              <a:defRPr>
                <a:solidFill>
                  <a:schemeClr val="tx1"/>
                </a:solidFill>
                <a:latin typeface="Arial" charset="0"/>
                <a:cs typeface="Arial" charset="0"/>
              </a:defRPr>
            </a:lvl8pPr>
            <a:lvl9pPr marL="3950375" indent="-232376"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26719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51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56085-72E9-48D0-AB1E-B66F635B6EF0}"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217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53130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579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55218" indent="-290469" eaLnBrk="0" hangingPunct="0">
              <a:defRPr>
                <a:solidFill>
                  <a:schemeClr val="tx1"/>
                </a:solidFill>
                <a:latin typeface="Arial" charset="0"/>
                <a:cs typeface="Arial" charset="0"/>
              </a:defRPr>
            </a:lvl2pPr>
            <a:lvl3pPr marL="1161875" indent="-232376" eaLnBrk="0" hangingPunct="0">
              <a:defRPr>
                <a:solidFill>
                  <a:schemeClr val="tx1"/>
                </a:solidFill>
                <a:latin typeface="Arial" charset="0"/>
                <a:cs typeface="Arial" charset="0"/>
              </a:defRPr>
            </a:lvl3pPr>
            <a:lvl4pPr marL="1626625" indent="-232376" eaLnBrk="0" hangingPunct="0">
              <a:defRPr>
                <a:solidFill>
                  <a:schemeClr val="tx1"/>
                </a:solidFill>
                <a:latin typeface="Arial" charset="0"/>
                <a:cs typeface="Arial" charset="0"/>
              </a:defRPr>
            </a:lvl4pPr>
            <a:lvl5pPr marL="2091375" indent="-232376" eaLnBrk="0" hangingPunct="0">
              <a:defRPr>
                <a:solidFill>
                  <a:schemeClr val="tx1"/>
                </a:solidFill>
                <a:latin typeface="Arial" charset="0"/>
                <a:cs typeface="Arial" charset="0"/>
              </a:defRPr>
            </a:lvl5pPr>
            <a:lvl6pPr marL="2556125" indent="-232376" eaLnBrk="0" fontAlgn="base" hangingPunct="0">
              <a:spcBef>
                <a:spcPct val="0"/>
              </a:spcBef>
              <a:spcAft>
                <a:spcPct val="0"/>
              </a:spcAft>
              <a:defRPr>
                <a:solidFill>
                  <a:schemeClr val="tx1"/>
                </a:solidFill>
                <a:latin typeface="Arial" charset="0"/>
                <a:cs typeface="Arial" charset="0"/>
              </a:defRPr>
            </a:lvl6pPr>
            <a:lvl7pPr marL="3020874" indent="-232376" eaLnBrk="0" fontAlgn="base" hangingPunct="0">
              <a:spcBef>
                <a:spcPct val="0"/>
              </a:spcBef>
              <a:spcAft>
                <a:spcPct val="0"/>
              </a:spcAft>
              <a:defRPr>
                <a:solidFill>
                  <a:schemeClr val="tx1"/>
                </a:solidFill>
                <a:latin typeface="Arial" charset="0"/>
                <a:cs typeface="Arial" charset="0"/>
              </a:defRPr>
            </a:lvl7pPr>
            <a:lvl8pPr marL="3485624" indent="-232376" eaLnBrk="0" fontAlgn="base" hangingPunct="0">
              <a:spcBef>
                <a:spcPct val="0"/>
              </a:spcBef>
              <a:spcAft>
                <a:spcPct val="0"/>
              </a:spcAft>
              <a:defRPr>
                <a:solidFill>
                  <a:schemeClr val="tx1"/>
                </a:solidFill>
                <a:latin typeface="Arial" charset="0"/>
                <a:cs typeface="Arial" charset="0"/>
              </a:defRPr>
            </a:lvl8pPr>
            <a:lvl9pPr marL="3950375" indent="-232376"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91933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56085-72E9-48D0-AB1E-B66F635B6EF0}"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874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01625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7521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4924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3601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9306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22590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5728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Header Placeholder 1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61163" indent="-292756" eaLnBrk="0" hangingPunct="0">
              <a:defRPr>
                <a:solidFill>
                  <a:schemeClr val="tx1"/>
                </a:solidFill>
                <a:latin typeface="Arial" charset="0"/>
                <a:cs typeface="Arial" charset="0"/>
              </a:defRPr>
            </a:lvl2pPr>
            <a:lvl3pPr marL="1171021" indent="-234205" eaLnBrk="0" hangingPunct="0">
              <a:defRPr>
                <a:solidFill>
                  <a:schemeClr val="tx1"/>
                </a:solidFill>
                <a:latin typeface="Arial" charset="0"/>
                <a:cs typeface="Arial" charset="0"/>
              </a:defRPr>
            </a:lvl3pPr>
            <a:lvl4pPr marL="1639430" indent="-234205" eaLnBrk="0" hangingPunct="0">
              <a:defRPr>
                <a:solidFill>
                  <a:schemeClr val="tx1"/>
                </a:solidFill>
                <a:latin typeface="Arial" charset="0"/>
                <a:cs typeface="Arial" charset="0"/>
              </a:defRPr>
            </a:lvl4pPr>
            <a:lvl5pPr marL="2107838" indent="-234205" eaLnBrk="0" hangingPunct="0">
              <a:defRPr>
                <a:solidFill>
                  <a:schemeClr val="tx1"/>
                </a:solidFill>
                <a:latin typeface="Arial" charset="0"/>
                <a:cs typeface="Arial" charset="0"/>
              </a:defRPr>
            </a:lvl5pPr>
            <a:lvl6pPr marL="2576246" indent="-234205" eaLnBrk="0" fontAlgn="base" hangingPunct="0">
              <a:spcBef>
                <a:spcPct val="0"/>
              </a:spcBef>
              <a:spcAft>
                <a:spcPct val="0"/>
              </a:spcAft>
              <a:defRPr>
                <a:solidFill>
                  <a:schemeClr val="tx1"/>
                </a:solidFill>
                <a:latin typeface="Arial" charset="0"/>
                <a:cs typeface="Arial" charset="0"/>
              </a:defRPr>
            </a:lvl6pPr>
            <a:lvl7pPr marL="3044654" indent="-234205" eaLnBrk="0" fontAlgn="base" hangingPunct="0">
              <a:spcBef>
                <a:spcPct val="0"/>
              </a:spcBef>
              <a:spcAft>
                <a:spcPct val="0"/>
              </a:spcAft>
              <a:defRPr>
                <a:solidFill>
                  <a:schemeClr val="tx1"/>
                </a:solidFill>
                <a:latin typeface="Arial" charset="0"/>
                <a:cs typeface="Arial" charset="0"/>
              </a:defRPr>
            </a:lvl7pPr>
            <a:lvl8pPr marL="3513063" indent="-234205" eaLnBrk="0" fontAlgn="base" hangingPunct="0">
              <a:spcBef>
                <a:spcPct val="0"/>
              </a:spcBef>
              <a:spcAft>
                <a:spcPct val="0"/>
              </a:spcAft>
              <a:defRPr>
                <a:solidFill>
                  <a:schemeClr val="tx1"/>
                </a:solidFill>
                <a:latin typeface="Arial" charset="0"/>
                <a:cs typeface="Arial" charset="0"/>
              </a:defRPr>
            </a:lvl8pPr>
            <a:lvl9pPr marL="3981472" indent="-234205"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AU" altLang="es-ES">
                <a:solidFill>
                  <a:srgbClr val="919181"/>
                </a:solidFill>
              </a:rPr>
              <a:t>Interim Results, 8 February 2012</a:t>
            </a:r>
          </a:p>
        </p:txBody>
      </p:sp>
      <p:sp>
        <p:nvSpPr>
          <p:cNvPr id="9220" name="Slide Image Placeholder 7"/>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7289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s-E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9E7C6055-FF4F-4D52-8859-443F76F5C050}" type="datetime1">
              <a:rPr lang="es-ES" smtClean="0">
                <a:solidFill>
                  <a:prstClr val="black">
                    <a:tint val="75000"/>
                  </a:prstClr>
                </a:solidFill>
              </a:rPr>
              <a:pPr/>
              <a:t>16/05/2023</a:t>
            </a:fld>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AU" dirty="0">
                <a:solidFill>
                  <a:prstClr val="black">
                    <a:tint val="75000"/>
                  </a:prstClr>
                </a:solidFill>
              </a:rPr>
              <a:t>Slide </a:t>
            </a:r>
            <a:fld id="{8D86E900-14D1-4A31-93CA-A00466A1D12C}" type="slidenum">
              <a:rPr lang="en-AU" smtClean="0">
                <a:solidFill>
                  <a:prstClr val="black">
                    <a:tint val="75000"/>
                  </a:prstClr>
                </a:solidFill>
              </a:rPr>
              <a:pPr/>
              <a:t>‹Nº›</a:t>
            </a:fld>
            <a:endParaRPr lang="en-AU" dirty="0">
              <a:solidFill>
                <a:prstClr val="black">
                  <a:tint val="75000"/>
                </a:prstClr>
              </a:solidFill>
            </a:endParaRPr>
          </a:p>
        </p:txBody>
      </p:sp>
    </p:spTree>
    <p:extLst>
      <p:ext uri="{BB962C8B-B14F-4D97-AF65-F5344CB8AC3E}">
        <p14:creationId xmlns:p14="http://schemas.microsoft.com/office/powerpoint/2010/main" val="113079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0209C9C5-D2E1-4E80-905E-E957AC2C9624}" type="datetime1">
              <a:rPr lang="es-ES" smtClean="0">
                <a:solidFill>
                  <a:prstClr val="black">
                    <a:tint val="75000"/>
                  </a:prstClr>
                </a:solidFill>
              </a:rPr>
              <a:pPr/>
              <a:t>16/05/2023</a:t>
            </a:fld>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AU" dirty="0">
                <a:solidFill>
                  <a:prstClr val="black">
                    <a:tint val="75000"/>
                  </a:prstClr>
                </a:solidFill>
              </a:rPr>
              <a:t>Slide </a:t>
            </a:r>
            <a:fld id="{8D86E900-14D1-4A31-93CA-A00466A1D12C}" type="slidenum">
              <a:rPr lang="en-AU" smtClean="0">
                <a:solidFill>
                  <a:prstClr val="black">
                    <a:tint val="75000"/>
                  </a:prstClr>
                </a:solidFill>
              </a:rPr>
              <a:pPr/>
              <a:t>‹Nº›</a:t>
            </a:fld>
            <a:endParaRPr lang="en-AU" dirty="0">
              <a:solidFill>
                <a:prstClr val="black">
                  <a:tint val="75000"/>
                </a:prstClr>
              </a:solidFill>
            </a:endParaRPr>
          </a:p>
        </p:txBody>
      </p:sp>
    </p:spTree>
    <p:extLst>
      <p:ext uri="{BB962C8B-B14F-4D97-AF65-F5344CB8AC3E}">
        <p14:creationId xmlns:p14="http://schemas.microsoft.com/office/powerpoint/2010/main" val="270575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72492761-BEF4-4FED-9FD2-23DEA671DFC1}" type="datetime1">
              <a:rPr lang="es-ES" smtClean="0">
                <a:solidFill>
                  <a:prstClr val="black">
                    <a:tint val="75000"/>
                  </a:prstClr>
                </a:solidFill>
              </a:rPr>
              <a:pPr/>
              <a:t>16/05/2023</a:t>
            </a:fld>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AU" dirty="0">
                <a:solidFill>
                  <a:prstClr val="black">
                    <a:tint val="75000"/>
                  </a:prstClr>
                </a:solidFill>
              </a:rPr>
              <a:t>Slide </a:t>
            </a:r>
            <a:fld id="{8D86E900-14D1-4A31-93CA-A00466A1D12C}" type="slidenum">
              <a:rPr lang="en-AU" smtClean="0">
                <a:solidFill>
                  <a:prstClr val="black">
                    <a:tint val="75000"/>
                  </a:prstClr>
                </a:solidFill>
              </a:rPr>
              <a:pPr/>
              <a:t>‹Nº›</a:t>
            </a:fld>
            <a:endParaRPr lang="en-AU" dirty="0">
              <a:solidFill>
                <a:prstClr val="black">
                  <a:tint val="75000"/>
                </a:prstClr>
              </a:solidFill>
            </a:endParaRPr>
          </a:p>
        </p:txBody>
      </p:sp>
    </p:spTree>
    <p:extLst>
      <p:ext uri="{BB962C8B-B14F-4D97-AF65-F5344CB8AC3E}">
        <p14:creationId xmlns:p14="http://schemas.microsoft.com/office/powerpoint/2010/main" val="329678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headings, plain text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dirty="0"/>
          </a:p>
        </p:txBody>
      </p:sp>
      <p:sp>
        <p:nvSpPr>
          <p:cNvPr id="3" name="Footer Placeholder 2"/>
          <p:cNvSpPr>
            <a:spLocks noGrp="1"/>
          </p:cNvSpPr>
          <p:nvPr>
            <p:ph type="ftr" sz="quarter" idx="10"/>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1"/>
          </p:nvPr>
        </p:nvSpPr>
        <p:spPr/>
        <p:txBody>
          <a:bodyPr/>
          <a:lstStyle/>
          <a:p>
            <a:r>
              <a:rPr lang="en-AU" dirty="0">
                <a:solidFill>
                  <a:prstClr val="black">
                    <a:tint val="75000"/>
                  </a:prstClr>
                </a:solidFill>
              </a:rPr>
              <a:t>Slide </a:t>
            </a:r>
            <a:fld id="{8D86E900-14D1-4A31-93CA-A00466A1D12C}" type="slidenum">
              <a:rPr lang="en-AU" smtClean="0">
                <a:solidFill>
                  <a:prstClr val="black">
                    <a:tint val="75000"/>
                  </a:prstClr>
                </a:solidFill>
              </a:rPr>
              <a:pPr/>
              <a:t>‹Nº›</a:t>
            </a:fld>
            <a:endParaRPr lang="en-AU" dirty="0">
              <a:solidFill>
                <a:prstClr val="black">
                  <a:tint val="75000"/>
                </a:prstClr>
              </a:solidFill>
            </a:endParaRPr>
          </a:p>
        </p:txBody>
      </p:sp>
      <p:sp>
        <p:nvSpPr>
          <p:cNvPr id="5" name="Text Placeholder 8"/>
          <p:cNvSpPr>
            <a:spLocks noGrp="1"/>
          </p:cNvSpPr>
          <p:nvPr>
            <p:ph type="body" sz="quarter" idx="13"/>
          </p:nvPr>
        </p:nvSpPr>
        <p:spPr>
          <a:xfrm>
            <a:off x="609600" y="1295401"/>
            <a:ext cx="10947785" cy="4629149"/>
          </a:xfrm>
        </p:spPr>
        <p:txBody>
          <a:bodyPr/>
          <a:lstStyle>
            <a:lvl1pPr>
              <a:buNone/>
              <a:defRPr b="1">
                <a:solidFill>
                  <a:schemeClr val="accent1"/>
                </a:solidFill>
              </a:defRPr>
            </a:lvl1pPr>
            <a:lvl2pPr marL="0" indent="0">
              <a:spcBef>
                <a:spcPts val="600"/>
              </a:spcBef>
              <a:spcAft>
                <a:spcPts val="600"/>
              </a:spcAft>
              <a:buFontTx/>
              <a:buNone/>
              <a:defRPr/>
            </a:lvl2pPr>
            <a:lvl3pPr marL="180975" indent="-174625">
              <a:buFont typeface="Arial" pitchFamily="34" charset="0"/>
              <a:buChar char="•"/>
              <a:defRPr/>
            </a:lvl3pPr>
            <a:lvl4pPr marL="541338" indent="-174625">
              <a:buFont typeface="Arial" pitchFamily="34" charset="0"/>
              <a:buChar char="–"/>
              <a:defRPr/>
            </a:lvl4pPr>
            <a:lvl5pPr marL="892175" indent="-184150">
              <a:buFont typeface="Arial"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Tree>
    <p:extLst>
      <p:ext uri="{BB962C8B-B14F-4D97-AF65-F5344CB8AC3E}">
        <p14:creationId xmlns:p14="http://schemas.microsoft.com/office/powerpoint/2010/main" val="395586791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6E7332EC-B7BD-4437-A9B0-CAF75E7B7D01}" type="datetime1">
              <a:rPr lang="es-ES" smtClean="0">
                <a:solidFill>
                  <a:prstClr val="black">
                    <a:tint val="75000"/>
                  </a:prstClr>
                </a:solidFill>
              </a:rPr>
              <a:pPr/>
              <a:t>16/05/2023</a:t>
            </a:fld>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06EBC7-310D-42BB-B7F0-386B320B80F4}" type="slidenum">
              <a:rPr lang="en-US" altLang="en-US" smtClean="0">
                <a:solidFill>
                  <a:prstClr val="black">
                    <a:tint val="75000"/>
                  </a:prstClr>
                </a:solidFill>
              </a:rPr>
              <a:pPr/>
              <a:t>‹Nº›</a:t>
            </a:fld>
            <a:endParaRPr lang="en-US" altLang="en-US" dirty="0">
              <a:solidFill>
                <a:prstClr val="black">
                  <a:tint val="75000"/>
                </a:prstClr>
              </a:solidFill>
            </a:endParaRPr>
          </a:p>
        </p:txBody>
      </p:sp>
    </p:spTree>
    <p:extLst>
      <p:ext uri="{BB962C8B-B14F-4D97-AF65-F5344CB8AC3E}">
        <p14:creationId xmlns:p14="http://schemas.microsoft.com/office/powerpoint/2010/main" val="174319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s-E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64590-F1BD-4868-A152-94B59EDE2FDD}" type="datetime1">
              <a:rPr lang="es-ES" smtClean="0">
                <a:solidFill>
                  <a:prstClr val="black">
                    <a:tint val="75000"/>
                  </a:prstClr>
                </a:solidFill>
              </a:rPr>
              <a:pPr/>
              <a:t>16/05/2023</a:t>
            </a:fld>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AU" dirty="0">
                <a:solidFill>
                  <a:prstClr val="black">
                    <a:tint val="75000"/>
                  </a:prstClr>
                </a:solidFill>
              </a:rPr>
              <a:t>Slide </a:t>
            </a:r>
            <a:fld id="{8D86E900-14D1-4A31-93CA-A00466A1D12C}" type="slidenum">
              <a:rPr lang="en-AU" smtClean="0">
                <a:solidFill>
                  <a:prstClr val="black">
                    <a:tint val="75000"/>
                  </a:prstClr>
                </a:solidFill>
              </a:rPr>
              <a:pPr/>
              <a:t>‹Nº›</a:t>
            </a:fld>
            <a:endParaRPr lang="en-AU" dirty="0">
              <a:solidFill>
                <a:prstClr val="black">
                  <a:tint val="75000"/>
                </a:prstClr>
              </a:solidFill>
            </a:endParaRPr>
          </a:p>
        </p:txBody>
      </p:sp>
    </p:spTree>
    <p:extLst>
      <p:ext uri="{BB962C8B-B14F-4D97-AF65-F5344CB8AC3E}">
        <p14:creationId xmlns:p14="http://schemas.microsoft.com/office/powerpoint/2010/main" val="327493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23D1CE8D-79DE-41D8-A282-FA05D9BC397D}" type="datetime1">
              <a:rPr lang="es-ES" smtClean="0">
                <a:solidFill>
                  <a:prstClr val="black">
                    <a:tint val="75000"/>
                  </a:prstClr>
                </a:solidFill>
              </a:rPr>
              <a:pPr/>
              <a:t>16/05/2023</a:t>
            </a:fld>
            <a:endParaRPr lang="es-E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AU" dirty="0">
                <a:solidFill>
                  <a:prstClr val="black">
                    <a:tint val="75000"/>
                  </a:prstClr>
                </a:solidFill>
              </a:rPr>
              <a:t>Slide </a:t>
            </a:r>
            <a:fld id="{8D86E900-14D1-4A31-93CA-A00466A1D12C}" type="slidenum">
              <a:rPr lang="en-AU" smtClean="0">
                <a:solidFill>
                  <a:prstClr val="black">
                    <a:tint val="75000"/>
                  </a:prstClr>
                </a:solidFill>
              </a:rPr>
              <a:pPr/>
              <a:t>‹Nº›</a:t>
            </a:fld>
            <a:endParaRPr lang="en-AU" dirty="0">
              <a:solidFill>
                <a:prstClr val="black">
                  <a:tint val="75000"/>
                </a:prstClr>
              </a:solidFill>
            </a:endParaRPr>
          </a:p>
        </p:txBody>
      </p:sp>
    </p:spTree>
    <p:extLst>
      <p:ext uri="{BB962C8B-B14F-4D97-AF65-F5344CB8AC3E}">
        <p14:creationId xmlns:p14="http://schemas.microsoft.com/office/powerpoint/2010/main" val="218245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E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911F0EB3-97F3-4A96-B34D-468EB9AB74DC}" type="datetime1">
              <a:rPr lang="es-ES" smtClean="0">
                <a:solidFill>
                  <a:prstClr val="black">
                    <a:tint val="75000"/>
                  </a:prstClr>
                </a:solidFill>
              </a:rPr>
              <a:pPr/>
              <a:t>16/05/2023</a:t>
            </a:fld>
            <a:endParaRPr lang="es-E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r>
              <a:rPr lang="en-AU" dirty="0">
                <a:solidFill>
                  <a:prstClr val="black">
                    <a:tint val="75000"/>
                  </a:prstClr>
                </a:solidFill>
              </a:rPr>
              <a:t>Slide </a:t>
            </a:r>
            <a:fld id="{8D86E900-14D1-4A31-93CA-A00466A1D12C}" type="slidenum">
              <a:rPr lang="en-AU" smtClean="0">
                <a:solidFill>
                  <a:prstClr val="black">
                    <a:tint val="75000"/>
                  </a:prstClr>
                </a:solidFill>
              </a:rPr>
              <a:pPr/>
              <a:t>‹Nº›</a:t>
            </a:fld>
            <a:endParaRPr lang="en-AU" dirty="0">
              <a:solidFill>
                <a:prstClr val="black">
                  <a:tint val="75000"/>
                </a:prstClr>
              </a:solidFill>
            </a:endParaRPr>
          </a:p>
        </p:txBody>
      </p:sp>
    </p:spTree>
    <p:extLst>
      <p:ext uri="{BB962C8B-B14F-4D97-AF65-F5344CB8AC3E}">
        <p14:creationId xmlns:p14="http://schemas.microsoft.com/office/powerpoint/2010/main" val="412204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651CD385-632B-4131-89DD-85CC98D6DA9D}" type="datetime1">
              <a:rPr lang="es-ES" smtClean="0">
                <a:solidFill>
                  <a:prstClr val="black">
                    <a:tint val="75000"/>
                  </a:prstClr>
                </a:solidFill>
              </a:rPr>
              <a:pPr/>
              <a:t>16/05/2023</a:t>
            </a:fld>
            <a:endParaRPr lang="es-E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AU" dirty="0">
                <a:solidFill>
                  <a:prstClr val="black">
                    <a:tint val="75000"/>
                  </a:prstClr>
                </a:solidFill>
              </a:rPr>
              <a:t>Slide </a:t>
            </a:r>
            <a:fld id="{8D86E900-14D1-4A31-93CA-A00466A1D12C}" type="slidenum">
              <a:rPr lang="en-AU" smtClean="0">
                <a:solidFill>
                  <a:prstClr val="black">
                    <a:tint val="75000"/>
                  </a:prstClr>
                </a:solidFill>
              </a:rPr>
              <a:pPr/>
              <a:t>‹Nº›</a:t>
            </a:fld>
            <a:endParaRPr lang="en-AU" dirty="0">
              <a:solidFill>
                <a:prstClr val="black">
                  <a:tint val="75000"/>
                </a:prstClr>
              </a:solidFill>
            </a:endParaRPr>
          </a:p>
        </p:txBody>
      </p:sp>
    </p:spTree>
    <p:extLst>
      <p:ext uri="{BB962C8B-B14F-4D97-AF65-F5344CB8AC3E}">
        <p14:creationId xmlns:p14="http://schemas.microsoft.com/office/powerpoint/2010/main" val="351196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1143E-C0E4-42D8-A8E4-1E69E0751DBE}" type="datetime1">
              <a:rPr lang="es-ES" smtClean="0">
                <a:solidFill>
                  <a:prstClr val="black">
                    <a:tint val="75000"/>
                  </a:prstClr>
                </a:solidFill>
              </a:rPr>
              <a:pPr/>
              <a:t>16/05/2023</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E8890C6-42B0-4255-B87B-4EFE8D9EB4E7}"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249317212"/>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s-E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F86E0-0798-480C-B4AE-457A2289793A}" type="datetime1">
              <a:rPr lang="es-ES" smtClean="0">
                <a:solidFill>
                  <a:prstClr val="black">
                    <a:tint val="75000"/>
                  </a:prstClr>
                </a:solidFill>
              </a:rPr>
              <a:pPr/>
              <a:t>16/05/2023</a:t>
            </a:fld>
            <a:endParaRPr lang="es-E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AU" dirty="0">
                <a:solidFill>
                  <a:prstClr val="black">
                    <a:tint val="75000"/>
                  </a:prstClr>
                </a:solidFill>
              </a:rPr>
              <a:t>Slide </a:t>
            </a:r>
            <a:fld id="{8D86E900-14D1-4A31-93CA-A00466A1D12C}" type="slidenum">
              <a:rPr lang="en-AU" smtClean="0">
                <a:solidFill>
                  <a:prstClr val="black">
                    <a:tint val="75000"/>
                  </a:prstClr>
                </a:solidFill>
              </a:rPr>
              <a:pPr/>
              <a:t>‹Nº›</a:t>
            </a:fld>
            <a:endParaRPr lang="en-AU" dirty="0">
              <a:solidFill>
                <a:prstClr val="black">
                  <a:tint val="75000"/>
                </a:prstClr>
              </a:solidFill>
            </a:endParaRPr>
          </a:p>
        </p:txBody>
      </p:sp>
    </p:spTree>
    <p:extLst>
      <p:ext uri="{BB962C8B-B14F-4D97-AF65-F5344CB8AC3E}">
        <p14:creationId xmlns:p14="http://schemas.microsoft.com/office/powerpoint/2010/main" val="371279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s-E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910AFC-264A-44CB-AA12-3BCEF261FF91}" type="datetime1">
              <a:rPr lang="es-ES" smtClean="0">
                <a:solidFill>
                  <a:prstClr val="black">
                    <a:tint val="75000"/>
                  </a:prstClr>
                </a:solidFill>
              </a:rPr>
              <a:pPr/>
              <a:t>16/05/2023</a:t>
            </a:fld>
            <a:endParaRPr lang="es-E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AU" dirty="0">
                <a:solidFill>
                  <a:prstClr val="black">
                    <a:tint val="75000"/>
                  </a:prstClr>
                </a:solidFill>
              </a:rPr>
              <a:t>Slide </a:t>
            </a:r>
            <a:fld id="{8D86E900-14D1-4A31-93CA-A00466A1D12C}" type="slidenum">
              <a:rPr lang="en-AU" smtClean="0">
                <a:solidFill>
                  <a:prstClr val="black">
                    <a:tint val="75000"/>
                  </a:prstClr>
                </a:solidFill>
              </a:rPr>
              <a:pPr/>
              <a:t>‹Nº›</a:t>
            </a:fld>
            <a:endParaRPr lang="en-AU" dirty="0">
              <a:solidFill>
                <a:prstClr val="black">
                  <a:tint val="75000"/>
                </a:prstClr>
              </a:solidFill>
            </a:endParaRPr>
          </a:p>
        </p:txBody>
      </p:sp>
    </p:spTree>
    <p:extLst>
      <p:ext uri="{BB962C8B-B14F-4D97-AF65-F5344CB8AC3E}">
        <p14:creationId xmlns:p14="http://schemas.microsoft.com/office/powerpoint/2010/main" val="425387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485E4-5FC1-4B35-A87B-39AF86BF633C}" type="datetime1">
              <a:rPr lang="es-ES" smtClean="0">
                <a:solidFill>
                  <a:prstClr val="black">
                    <a:tint val="75000"/>
                  </a:prstClr>
                </a:solidFill>
              </a:rPr>
              <a:pPr/>
              <a:t>16/05/2023</a:t>
            </a:fld>
            <a:endParaRPr lang="es-E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AU" dirty="0">
                <a:solidFill>
                  <a:prstClr val="black">
                    <a:tint val="75000"/>
                  </a:prstClr>
                </a:solidFill>
              </a:rPr>
              <a:t>Slide </a:t>
            </a:r>
            <a:fld id="{8D86E900-14D1-4A31-93CA-A00466A1D12C}" type="slidenum">
              <a:rPr lang="en-AU" smtClean="0">
                <a:solidFill>
                  <a:prstClr val="black">
                    <a:tint val="75000"/>
                  </a:prstClr>
                </a:solidFill>
              </a:rPr>
              <a:pPr/>
              <a:t>‹Nº›</a:t>
            </a:fld>
            <a:endParaRPr lang="en-AU" dirty="0">
              <a:solidFill>
                <a:prstClr val="black">
                  <a:tint val="75000"/>
                </a:prstClr>
              </a:solidFill>
            </a:endParaRPr>
          </a:p>
        </p:txBody>
      </p:sp>
    </p:spTree>
    <p:extLst>
      <p:ext uri="{BB962C8B-B14F-4D97-AF65-F5344CB8AC3E}">
        <p14:creationId xmlns:p14="http://schemas.microsoft.com/office/powerpoint/2010/main" val="95815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Osvaldo@karunge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www.processindustryinformer.com/latest-news/news-events/the-2015-pump-industry-awards-winners"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png"/><Relationship Id="rId2" Type="http://schemas.openxmlformats.org/officeDocument/2006/relationships/notesSlide" Target="../notesSlides/notesSlide7.xml"/><Relationship Id="rId16" Type="http://schemas.openxmlformats.org/officeDocument/2006/relationships/image" Target="../media/image18.svg"/><Relationship Id="rId1" Type="http://schemas.openxmlformats.org/officeDocument/2006/relationships/slideLayout" Target="../slideLayouts/slideLayout1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noChangeAspect="1"/>
          </p:cNvSpPr>
          <p:nvPr/>
        </p:nvSpPr>
        <p:spPr>
          <a:xfrm>
            <a:off x="335360" y="561380"/>
            <a:ext cx="11521280" cy="1082888"/>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r>
              <a:rPr lang="es-ES" b="1" i="1" dirty="0">
                <a:solidFill>
                  <a:srgbClr val="1F497D"/>
                </a:solidFill>
              </a:rPr>
              <a:t>Un desarrollo industrial sustentable de Mendoza aprovechando sus capacidades, potencial geográfico e historia</a:t>
            </a:r>
          </a:p>
          <a:p>
            <a:pPr algn="ctr"/>
            <a:endParaRPr lang="es-ES" sz="2400" b="1" i="1" dirty="0">
              <a:solidFill>
                <a:srgbClr val="1F497D"/>
              </a:solidFill>
            </a:endParaRPr>
          </a:p>
          <a:p>
            <a:pPr algn="just"/>
            <a:r>
              <a:rPr lang="es-ES" sz="2800" b="1" i="1" dirty="0">
                <a:solidFill>
                  <a:srgbClr val="1F497D"/>
                </a:solidFill>
              </a:rPr>
              <a:t>Una ventana transitoria para establecer una plataforma de desarrollo en torno a una minería sostenible y responsable que se va desplegando a partir de una agenda colectiva para avanzar hacia una visión de futuro compartida </a:t>
            </a:r>
          </a:p>
          <a:p>
            <a:pPr algn="ctr"/>
            <a:endParaRPr lang="es-ES" sz="3600" b="1" i="1" dirty="0">
              <a:solidFill>
                <a:srgbClr val="1F497D"/>
              </a:solidFill>
            </a:endParaRPr>
          </a:p>
          <a:p>
            <a:pPr algn="ctr"/>
            <a:endParaRPr lang="es-ES" sz="1800" b="1" i="1" dirty="0">
              <a:solidFill>
                <a:srgbClr val="1F497D"/>
              </a:solidFill>
            </a:endParaRPr>
          </a:p>
          <a:p>
            <a:pPr algn="ctr"/>
            <a:endParaRPr lang="es-ES" sz="2400" b="1" i="1" dirty="0">
              <a:solidFill>
                <a:srgbClr val="1F497D"/>
              </a:solidFill>
            </a:endParaRPr>
          </a:p>
        </p:txBody>
      </p:sp>
      <p:sp>
        <p:nvSpPr>
          <p:cNvPr id="3" name="Title 3"/>
          <p:cNvSpPr txBox="1">
            <a:spLocks noChangeAspect="1"/>
          </p:cNvSpPr>
          <p:nvPr/>
        </p:nvSpPr>
        <p:spPr>
          <a:xfrm>
            <a:off x="1775520" y="275064"/>
            <a:ext cx="8640960" cy="1065705"/>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endParaRPr lang="es-CL" sz="1400" i="1" dirty="0">
              <a:solidFill>
                <a:srgbClr val="1F497D"/>
              </a:solidFill>
            </a:endParaRPr>
          </a:p>
        </p:txBody>
      </p:sp>
      <p:sp>
        <p:nvSpPr>
          <p:cNvPr id="7" name="Shape 77"/>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pic>
        <p:nvPicPr>
          <p:cNvPr id="9" name="Imagen 8">
            <a:extLst>
              <a:ext uri="{FF2B5EF4-FFF2-40B4-BE49-F238E27FC236}">
                <a16:creationId xmlns:a16="http://schemas.microsoft.com/office/drawing/2014/main" id="{8D00BCE8-A176-51C8-8BE2-6A4FAB9B9ECD}"/>
              </a:ext>
            </a:extLst>
          </p:cNvPr>
          <p:cNvPicPr>
            <a:picLocks noChangeAspect="1"/>
          </p:cNvPicPr>
          <p:nvPr/>
        </p:nvPicPr>
        <p:blipFill>
          <a:blip r:embed="rId3"/>
          <a:stretch>
            <a:fillRect/>
          </a:stretch>
        </p:blipFill>
        <p:spPr>
          <a:xfrm>
            <a:off x="10480593" y="4797152"/>
            <a:ext cx="1376047" cy="1449453"/>
          </a:xfrm>
          <a:prstGeom prst="rect">
            <a:avLst/>
          </a:prstGeom>
        </p:spPr>
      </p:pic>
      <p:sp>
        <p:nvSpPr>
          <p:cNvPr id="10" name="CuadroTexto 9">
            <a:extLst>
              <a:ext uri="{FF2B5EF4-FFF2-40B4-BE49-F238E27FC236}">
                <a16:creationId xmlns:a16="http://schemas.microsoft.com/office/drawing/2014/main" id="{DAF1E199-235F-8FDA-AE2E-A48A6DE082CD}"/>
              </a:ext>
            </a:extLst>
          </p:cNvPr>
          <p:cNvSpPr txBox="1"/>
          <p:nvPr/>
        </p:nvSpPr>
        <p:spPr>
          <a:xfrm>
            <a:off x="191344" y="5085184"/>
            <a:ext cx="3960440" cy="1200329"/>
          </a:xfrm>
          <a:prstGeom prst="rect">
            <a:avLst/>
          </a:prstGeom>
          <a:noFill/>
        </p:spPr>
        <p:txBody>
          <a:bodyPr wrap="square">
            <a:spAutoFit/>
          </a:bodyPr>
          <a:lstStyle/>
          <a:p>
            <a:r>
              <a:rPr lang="es-CL" sz="2000" dirty="0"/>
              <a:t>Osvaldo Urzúa PhD</a:t>
            </a:r>
            <a:br>
              <a:rPr lang="es-CL" sz="2000" dirty="0"/>
            </a:br>
            <a:r>
              <a:rPr lang="es-CL" sz="1600" i="1" dirty="0"/>
              <a:t>Director - KARUNGEN</a:t>
            </a:r>
          </a:p>
          <a:p>
            <a:r>
              <a:rPr lang="es-CL" sz="1600" i="1" dirty="0">
                <a:hlinkClick r:id="rId4"/>
              </a:rPr>
              <a:t>osvaldo@karungen.com</a:t>
            </a:r>
            <a:endParaRPr lang="es-CL" sz="1600" i="1" dirty="0"/>
          </a:p>
          <a:p>
            <a:r>
              <a:rPr lang="es-CL" sz="2000" i="1" dirty="0"/>
              <a:t>Mayo 2023 - Mendoza</a:t>
            </a:r>
          </a:p>
        </p:txBody>
      </p:sp>
    </p:spTree>
    <p:extLst>
      <p:ext uri="{BB962C8B-B14F-4D97-AF65-F5344CB8AC3E}">
        <p14:creationId xmlns:p14="http://schemas.microsoft.com/office/powerpoint/2010/main" val="140962744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noChangeAspect="1"/>
          </p:cNvSpPr>
          <p:nvPr/>
        </p:nvSpPr>
        <p:spPr>
          <a:xfrm>
            <a:off x="335359" y="620688"/>
            <a:ext cx="11540123" cy="1195041"/>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ES" sz="4400" b="1" dirty="0">
                <a:solidFill>
                  <a:srgbClr val="1F497D"/>
                </a:solidFill>
              </a:rPr>
              <a:t>2</a:t>
            </a:r>
          </a:p>
          <a:p>
            <a:pPr algn="just"/>
            <a:r>
              <a:rPr lang="es-ES" sz="4000" b="1" dirty="0">
                <a:solidFill>
                  <a:srgbClr val="1F497D"/>
                </a:solidFill>
              </a:rPr>
              <a:t>La dinámica del desarrollo en torno a una minería responsable y sostenible</a:t>
            </a:r>
          </a:p>
          <a:p>
            <a:pPr algn="just"/>
            <a:endParaRPr lang="es-ES" sz="4000" b="1" dirty="0">
              <a:solidFill>
                <a:srgbClr val="1F497D"/>
              </a:solidFill>
            </a:endParaRPr>
          </a:p>
          <a:p>
            <a:pPr algn="just"/>
            <a:endParaRPr lang="es-ES" sz="4000" b="1" dirty="0">
              <a:solidFill>
                <a:srgbClr val="1F497D"/>
              </a:solidFill>
            </a:endParaRPr>
          </a:p>
          <a:p>
            <a:pPr algn="just"/>
            <a:endParaRPr lang="es-ES" sz="4000" b="1" dirty="0">
              <a:solidFill>
                <a:srgbClr val="1F497D"/>
              </a:solidFill>
            </a:endParaRPr>
          </a:p>
        </p:txBody>
      </p:sp>
      <p:sp>
        <p:nvSpPr>
          <p:cNvPr id="3" name="Title 3"/>
          <p:cNvSpPr txBox="1">
            <a:spLocks noChangeAspect="1"/>
          </p:cNvSpPr>
          <p:nvPr/>
        </p:nvSpPr>
        <p:spPr>
          <a:xfrm>
            <a:off x="1775520" y="275064"/>
            <a:ext cx="8640960" cy="1065705"/>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endParaRPr lang="es-CL" sz="1400" i="1" dirty="0">
              <a:solidFill>
                <a:srgbClr val="1F497D"/>
              </a:solidFill>
            </a:endParaRPr>
          </a:p>
        </p:txBody>
      </p:sp>
      <p:sp>
        <p:nvSpPr>
          <p:cNvPr id="7" name="Shape 77"/>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13" name="Slide Number Placeholder 1">
            <a:extLst>
              <a:ext uri="{FF2B5EF4-FFF2-40B4-BE49-F238E27FC236}">
                <a16:creationId xmlns:a16="http://schemas.microsoft.com/office/drawing/2014/main" id="{F2EC94D7-43FD-1F0F-56F3-19FEB0D93BD0}"/>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10</a:t>
            </a:fld>
            <a:endParaRPr lang="en-AU"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7CA79595-47D2-2598-F017-85A9AB4F4CC8}"/>
              </a:ext>
            </a:extLst>
          </p:cNvPr>
          <p:cNvPicPr>
            <a:picLocks noChangeAspect="1"/>
          </p:cNvPicPr>
          <p:nvPr/>
        </p:nvPicPr>
        <p:blipFill>
          <a:blip r:embed="rId3"/>
          <a:stretch>
            <a:fillRect/>
          </a:stretch>
        </p:blipFill>
        <p:spPr>
          <a:xfrm>
            <a:off x="10641097" y="5229580"/>
            <a:ext cx="1503576" cy="1583796"/>
          </a:xfrm>
          <a:prstGeom prst="rect">
            <a:avLst/>
          </a:prstGeom>
        </p:spPr>
      </p:pic>
    </p:spTree>
    <p:extLst>
      <p:ext uri="{BB962C8B-B14F-4D97-AF65-F5344CB8AC3E}">
        <p14:creationId xmlns:p14="http://schemas.microsoft.com/office/powerpoint/2010/main" val="243889671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2">
            <a:extLst>
              <a:ext uri="{FF2B5EF4-FFF2-40B4-BE49-F238E27FC236}">
                <a16:creationId xmlns:a16="http://schemas.microsoft.com/office/drawing/2014/main" id="{1282D0B7-1BBD-A9EF-D802-F5F7718B189C}"/>
              </a:ext>
            </a:extLst>
          </p:cNvPr>
          <p:cNvSpPr txBox="1">
            <a:spLocks/>
          </p:cNvSpPr>
          <p:nvPr/>
        </p:nvSpPr>
        <p:spPr>
          <a:xfrm>
            <a:off x="335360" y="9899"/>
            <a:ext cx="11521280"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solidFill>
                  <a:prstClr val="black"/>
                </a:solidFill>
                <a:latin typeface="Calibri"/>
              </a:rPr>
              <a:t>Etapas en el desarrollo de capacidad productivas y del ecosistema tecnológicas</a:t>
            </a:r>
          </a:p>
        </p:txBody>
      </p:sp>
      <p:cxnSp>
        <p:nvCxnSpPr>
          <p:cNvPr id="63" name="Straight Connector 2">
            <a:extLst>
              <a:ext uri="{FF2B5EF4-FFF2-40B4-BE49-F238E27FC236}">
                <a16:creationId xmlns:a16="http://schemas.microsoft.com/office/drawing/2014/main" id="{A12EEE38-A4B6-78F9-6374-C96E6AB1B467}"/>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Slide Number Placeholder 1">
            <a:extLst>
              <a:ext uri="{FF2B5EF4-FFF2-40B4-BE49-F238E27FC236}">
                <a16:creationId xmlns:a16="http://schemas.microsoft.com/office/drawing/2014/main" id="{AFFE8AA9-C048-8DA2-6066-54BB79965D4F}"/>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11</a:t>
            </a:fld>
            <a:endParaRPr lang="en-AU" dirty="0">
              <a:latin typeface="Calibri" panose="020F0502020204030204" pitchFamily="34" charset="0"/>
              <a:cs typeface="Calibri" panose="020F0502020204030204" pitchFamily="34" charset="0"/>
            </a:endParaRPr>
          </a:p>
        </p:txBody>
      </p:sp>
      <p:sp>
        <p:nvSpPr>
          <p:cNvPr id="65" name="Shape 77">
            <a:extLst>
              <a:ext uri="{FF2B5EF4-FFF2-40B4-BE49-F238E27FC236}">
                <a16:creationId xmlns:a16="http://schemas.microsoft.com/office/drawing/2014/main" id="{38DEFED7-FD6A-72ED-74EB-8351A606F5DB}"/>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pic>
        <p:nvPicPr>
          <p:cNvPr id="66" name="Imagen 65">
            <a:extLst>
              <a:ext uri="{FF2B5EF4-FFF2-40B4-BE49-F238E27FC236}">
                <a16:creationId xmlns:a16="http://schemas.microsoft.com/office/drawing/2014/main" id="{1B271F81-BD56-4E72-EA49-6DC42AE53445}"/>
              </a:ext>
            </a:extLst>
          </p:cNvPr>
          <p:cNvPicPr>
            <a:picLocks noChangeAspect="1"/>
          </p:cNvPicPr>
          <p:nvPr/>
        </p:nvPicPr>
        <p:blipFill>
          <a:blip r:embed="rId3"/>
          <a:stretch>
            <a:fillRect/>
          </a:stretch>
        </p:blipFill>
        <p:spPr>
          <a:xfrm>
            <a:off x="11734553" y="6381376"/>
            <a:ext cx="410119" cy="432000"/>
          </a:xfrm>
          <a:prstGeom prst="rect">
            <a:avLst/>
          </a:prstGeom>
        </p:spPr>
      </p:pic>
      <p:sp>
        <p:nvSpPr>
          <p:cNvPr id="3" name="CuadroTexto 2">
            <a:extLst>
              <a:ext uri="{FF2B5EF4-FFF2-40B4-BE49-F238E27FC236}">
                <a16:creationId xmlns:a16="http://schemas.microsoft.com/office/drawing/2014/main" id="{0975A4AB-7ED3-E603-15FA-F3A08F71E21C}"/>
              </a:ext>
            </a:extLst>
          </p:cNvPr>
          <p:cNvSpPr txBox="1"/>
          <p:nvPr/>
        </p:nvSpPr>
        <p:spPr>
          <a:xfrm>
            <a:off x="326556" y="5733256"/>
            <a:ext cx="7209604" cy="400069"/>
          </a:xfrm>
          <a:prstGeom prst="rect">
            <a:avLst/>
          </a:prstGeom>
          <a:noFill/>
          <a:ln>
            <a:noFill/>
          </a:ln>
        </p:spPr>
        <p:txBody>
          <a:bodyPr spcFirstLastPara="1" wrap="square" lIns="121900" tIns="121900" rIns="121900" bIns="121900" anchor="t" anchorCtr="0">
            <a:spAutoFit/>
          </a:bodyPr>
          <a:lstStyle>
            <a:defPPr>
              <a:defRPr lang="en-US"/>
            </a:defPPr>
            <a:lvl1pPr marL="533400" indent="-533400">
              <a:defRPr sz="1000">
                <a:solidFill>
                  <a:srgbClr val="9B826E"/>
                </a:solidFill>
                <a:latin typeface="Helvetica" panose="020B0604020202030204" pitchFamily="34" charset="0"/>
              </a:defRPr>
            </a:lvl1pPr>
          </a:lstStyle>
          <a:p>
            <a:r>
              <a:rPr lang="es-CL" dirty="0"/>
              <a:t>Fuente: Urzúa , O  (2020)</a:t>
            </a:r>
          </a:p>
        </p:txBody>
      </p:sp>
      <p:sp>
        <p:nvSpPr>
          <p:cNvPr id="4" name="Rectangle 25">
            <a:extLst>
              <a:ext uri="{FF2B5EF4-FFF2-40B4-BE49-F238E27FC236}">
                <a16:creationId xmlns:a16="http://schemas.microsoft.com/office/drawing/2014/main" id="{343D13EB-06BA-B1F3-A33D-E7A4EDC22DE9}"/>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
        <p:nvSpPr>
          <p:cNvPr id="6" name="TextBox 61">
            <a:extLst>
              <a:ext uri="{FF2B5EF4-FFF2-40B4-BE49-F238E27FC236}">
                <a16:creationId xmlns:a16="http://schemas.microsoft.com/office/drawing/2014/main" id="{31482230-608A-2B3C-ED0C-0C191FC6BB9B}"/>
              </a:ext>
            </a:extLst>
          </p:cNvPr>
          <p:cNvSpPr txBox="1"/>
          <p:nvPr/>
        </p:nvSpPr>
        <p:spPr>
          <a:xfrm>
            <a:off x="430015" y="908720"/>
            <a:ext cx="3796054" cy="584775"/>
          </a:xfrm>
          <a:prstGeom prst="rect">
            <a:avLst/>
          </a:prstGeom>
          <a:noFill/>
          <a:ln>
            <a:noFill/>
          </a:ln>
        </p:spPr>
        <p:txBody>
          <a:bodyPr wrap="square" rtlCol="0">
            <a:spAutoFit/>
          </a:bodyPr>
          <a:lstStyle/>
          <a:p>
            <a:pPr algn="just"/>
            <a:r>
              <a:rPr lang="es-CL" sz="1600" dirty="0"/>
              <a:t>Economía basada en el uso de los factores existentes – </a:t>
            </a:r>
            <a:r>
              <a:rPr lang="es-CL" sz="1600" dirty="0" err="1"/>
              <a:t>Ej</a:t>
            </a:r>
            <a:r>
              <a:rPr lang="es-CL" sz="1600" dirty="0"/>
              <a:t>: dotación de minerales</a:t>
            </a:r>
          </a:p>
        </p:txBody>
      </p:sp>
      <p:sp>
        <p:nvSpPr>
          <p:cNvPr id="7" name="TextBox 67">
            <a:extLst>
              <a:ext uri="{FF2B5EF4-FFF2-40B4-BE49-F238E27FC236}">
                <a16:creationId xmlns:a16="http://schemas.microsoft.com/office/drawing/2014/main" id="{EF0764A7-3B33-F837-2BFE-066B6E62D023}"/>
              </a:ext>
            </a:extLst>
          </p:cNvPr>
          <p:cNvSpPr txBox="1"/>
          <p:nvPr/>
        </p:nvSpPr>
        <p:spPr>
          <a:xfrm>
            <a:off x="4151784" y="908720"/>
            <a:ext cx="3170629" cy="584775"/>
          </a:xfrm>
          <a:prstGeom prst="rect">
            <a:avLst/>
          </a:prstGeom>
          <a:noFill/>
          <a:ln>
            <a:noFill/>
          </a:ln>
        </p:spPr>
        <p:txBody>
          <a:bodyPr wrap="square" rtlCol="0">
            <a:spAutoFit/>
          </a:bodyPr>
          <a:lstStyle/>
          <a:p>
            <a:pPr algn="ctr"/>
            <a:r>
              <a:rPr lang="es-CL" sz="1600" dirty="0"/>
              <a:t>Economía impulsada </a:t>
            </a:r>
          </a:p>
          <a:p>
            <a:pPr algn="ctr"/>
            <a:r>
              <a:rPr lang="es-CL" sz="1600" dirty="0"/>
              <a:t>por la inversión </a:t>
            </a:r>
          </a:p>
        </p:txBody>
      </p:sp>
      <p:sp>
        <p:nvSpPr>
          <p:cNvPr id="8" name="TextBox 68">
            <a:extLst>
              <a:ext uri="{FF2B5EF4-FFF2-40B4-BE49-F238E27FC236}">
                <a16:creationId xmlns:a16="http://schemas.microsoft.com/office/drawing/2014/main" id="{CE4F422A-00A8-3020-D619-D8CD47A59F7F}"/>
              </a:ext>
            </a:extLst>
          </p:cNvPr>
          <p:cNvSpPr txBox="1"/>
          <p:nvPr/>
        </p:nvSpPr>
        <p:spPr>
          <a:xfrm>
            <a:off x="7752184" y="860349"/>
            <a:ext cx="3725306" cy="1704555"/>
          </a:xfrm>
          <a:prstGeom prst="rect">
            <a:avLst/>
          </a:prstGeom>
          <a:noFill/>
          <a:ln>
            <a:noFill/>
          </a:ln>
        </p:spPr>
        <p:txBody>
          <a:bodyPr wrap="square" rtlCol="0">
            <a:noAutofit/>
          </a:bodyPr>
          <a:lstStyle/>
          <a:p>
            <a:pPr algn="r"/>
            <a:r>
              <a:rPr lang="es-CL" sz="1600" dirty="0"/>
              <a:t>Economía impulsada por la </a:t>
            </a:r>
          </a:p>
          <a:p>
            <a:pPr algn="r"/>
            <a:r>
              <a:rPr lang="es-CL" sz="1600" dirty="0"/>
              <a:t>innovación,  inclusiva y sustentable</a:t>
            </a:r>
          </a:p>
        </p:txBody>
      </p:sp>
      <p:sp>
        <p:nvSpPr>
          <p:cNvPr id="9" name="TextBox 60">
            <a:extLst>
              <a:ext uri="{FF2B5EF4-FFF2-40B4-BE49-F238E27FC236}">
                <a16:creationId xmlns:a16="http://schemas.microsoft.com/office/drawing/2014/main" id="{88C73727-8516-24A1-C970-F3C8FEF721A0}"/>
              </a:ext>
            </a:extLst>
          </p:cNvPr>
          <p:cNvSpPr txBox="1"/>
          <p:nvPr/>
        </p:nvSpPr>
        <p:spPr>
          <a:xfrm>
            <a:off x="1078761" y="548680"/>
            <a:ext cx="2208927" cy="369332"/>
          </a:xfrm>
          <a:prstGeom prst="rect">
            <a:avLst/>
          </a:prstGeom>
          <a:noFill/>
        </p:spPr>
        <p:txBody>
          <a:bodyPr wrap="square" rtlCol="0">
            <a:spAutoFit/>
          </a:bodyPr>
          <a:lstStyle/>
          <a:p>
            <a:r>
              <a:rPr lang="es-CL" b="1" dirty="0"/>
              <a:t>País rezagado</a:t>
            </a:r>
            <a:endParaRPr lang="es-ES" b="1" dirty="0"/>
          </a:p>
        </p:txBody>
      </p:sp>
      <p:sp>
        <p:nvSpPr>
          <p:cNvPr id="10" name="TextBox 63">
            <a:extLst>
              <a:ext uri="{FF2B5EF4-FFF2-40B4-BE49-F238E27FC236}">
                <a16:creationId xmlns:a16="http://schemas.microsoft.com/office/drawing/2014/main" id="{A0D63FC4-07A3-5EEE-362B-3F6AB6716E8A}"/>
              </a:ext>
            </a:extLst>
          </p:cNvPr>
          <p:cNvSpPr txBox="1"/>
          <p:nvPr/>
        </p:nvSpPr>
        <p:spPr>
          <a:xfrm>
            <a:off x="4943872" y="570166"/>
            <a:ext cx="2400846" cy="369332"/>
          </a:xfrm>
          <a:prstGeom prst="rect">
            <a:avLst/>
          </a:prstGeom>
          <a:noFill/>
        </p:spPr>
        <p:txBody>
          <a:bodyPr wrap="square" rtlCol="0">
            <a:spAutoFit/>
          </a:bodyPr>
          <a:lstStyle/>
          <a:p>
            <a:r>
              <a:rPr lang="es-CL" b="1" dirty="0"/>
              <a:t>País intermedio</a:t>
            </a:r>
            <a:endParaRPr lang="es-ES" b="1" dirty="0"/>
          </a:p>
        </p:txBody>
      </p:sp>
      <p:sp>
        <p:nvSpPr>
          <p:cNvPr id="11" name="TextBox 64">
            <a:extLst>
              <a:ext uri="{FF2B5EF4-FFF2-40B4-BE49-F238E27FC236}">
                <a16:creationId xmlns:a16="http://schemas.microsoft.com/office/drawing/2014/main" id="{09BAC1FF-1BEE-E8C4-DC9C-6DA18930DF7D}"/>
              </a:ext>
            </a:extLst>
          </p:cNvPr>
          <p:cNvSpPr txBox="1"/>
          <p:nvPr/>
        </p:nvSpPr>
        <p:spPr>
          <a:xfrm>
            <a:off x="8753673" y="548680"/>
            <a:ext cx="2166863" cy="369332"/>
          </a:xfrm>
          <a:prstGeom prst="rect">
            <a:avLst/>
          </a:prstGeom>
          <a:noFill/>
        </p:spPr>
        <p:txBody>
          <a:bodyPr wrap="square" rtlCol="0">
            <a:spAutoFit/>
          </a:bodyPr>
          <a:lstStyle/>
          <a:p>
            <a:pPr algn="ctr"/>
            <a:r>
              <a:rPr lang="es-CL" b="1" dirty="0"/>
              <a:t>País avanzado</a:t>
            </a:r>
            <a:endParaRPr lang="es-ES" b="1" dirty="0"/>
          </a:p>
        </p:txBody>
      </p:sp>
      <p:sp>
        <p:nvSpPr>
          <p:cNvPr id="12" name="Right Triangle 73">
            <a:extLst>
              <a:ext uri="{FF2B5EF4-FFF2-40B4-BE49-F238E27FC236}">
                <a16:creationId xmlns:a16="http://schemas.microsoft.com/office/drawing/2014/main" id="{0F8A2AF6-A66E-A9DC-14E2-492718E65CCA}"/>
              </a:ext>
            </a:extLst>
          </p:cNvPr>
          <p:cNvSpPr/>
          <p:nvPr/>
        </p:nvSpPr>
        <p:spPr>
          <a:xfrm>
            <a:off x="484204" y="1557955"/>
            <a:ext cx="11012397" cy="3167189"/>
          </a:xfrm>
          <a:prstGeom prst="rtTriangle">
            <a:avLst/>
          </a:prstGeom>
          <a:solidFill>
            <a:srgbClr val="DBDACF"/>
          </a:solidFill>
          <a:ln>
            <a:noFill/>
          </a:ln>
        </p:spPr>
        <p:txBody>
          <a:bodyPr wrap="square" rtlCol="0">
            <a:spAutoFit/>
          </a:bodyPr>
          <a:lstStyle/>
          <a:p>
            <a:pPr algn="ctr"/>
            <a:endParaRPr lang="es-ES" sz="900" b="1" dirty="0"/>
          </a:p>
        </p:txBody>
      </p:sp>
      <p:sp>
        <p:nvSpPr>
          <p:cNvPr id="13" name="Right Triangle 75">
            <a:extLst>
              <a:ext uri="{FF2B5EF4-FFF2-40B4-BE49-F238E27FC236}">
                <a16:creationId xmlns:a16="http://schemas.microsoft.com/office/drawing/2014/main" id="{6D02E35E-D7D3-0D85-2641-3ABE12458714}"/>
              </a:ext>
            </a:extLst>
          </p:cNvPr>
          <p:cNvSpPr/>
          <p:nvPr/>
        </p:nvSpPr>
        <p:spPr>
          <a:xfrm rot="10800000">
            <a:off x="484202" y="1485945"/>
            <a:ext cx="11012397" cy="3167189"/>
          </a:xfrm>
          <a:prstGeom prst="rtTriangle">
            <a:avLst/>
          </a:prstGeom>
          <a:solidFill>
            <a:schemeClr val="bg1">
              <a:lumMod val="50000"/>
            </a:schemeClr>
          </a:solidFill>
          <a:ln>
            <a:noFill/>
          </a:ln>
        </p:spPr>
        <p:txBody>
          <a:bodyPr wrap="square" rtlCol="0">
            <a:spAutoFit/>
          </a:bodyPr>
          <a:lstStyle/>
          <a:p>
            <a:pPr algn="ctr"/>
            <a:endParaRPr lang="es-ES" sz="900" b="1" dirty="0"/>
          </a:p>
        </p:txBody>
      </p:sp>
      <p:sp>
        <p:nvSpPr>
          <p:cNvPr id="14" name="TextBox 81">
            <a:extLst>
              <a:ext uri="{FF2B5EF4-FFF2-40B4-BE49-F238E27FC236}">
                <a16:creationId xmlns:a16="http://schemas.microsoft.com/office/drawing/2014/main" id="{FF502290-E9AD-3CBF-90D4-463ABEC731AD}"/>
              </a:ext>
            </a:extLst>
          </p:cNvPr>
          <p:cNvSpPr txBox="1"/>
          <p:nvPr/>
        </p:nvSpPr>
        <p:spPr>
          <a:xfrm>
            <a:off x="7866926" y="2308810"/>
            <a:ext cx="2981602" cy="400110"/>
          </a:xfrm>
          <a:prstGeom prst="rect">
            <a:avLst/>
          </a:prstGeom>
          <a:noFill/>
          <a:ln>
            <a:noFill/>
          </a:ln>
        </p:spPr>
        <p:txBody>
          <a:bodyPr wrap="square" rtlCol="0" anchor="ctr" anchorCtr="0">
            <a:spAutoFit/>
          </a:bodyPr>
          <a:lstStyle/>
          <a:p>
            <a:pPr algn="ctr"/>
            <a:r>
              <a:rPr lang="es-CL" sz="2000" b="1" dirty="0">
                <a:solidFill>
                  <a:srgbClr val="FFC000"/>
                </a:solidFill>
              </a:rPr>
              <a:t>Ventajas Competitivas</a:t>
            </a:r>
          </a:p>
        </p:txBody>
      </p:sp>
      <p:sp>
        <p:nvSpPr>
          <p:cNvPr id="15" name="TextBox 96">
            <a:extLst>
              <a:ext uri="{FF2B5EF4-FFF2-40B4-BE49-F238E27FC236}">
                <a16:creationId xmlns:a16="http://schemas.microsoft.com/office/drawing/2014/main" id="{8636A0E3-6DFD-75FC-054F-CB51338703D7}"/>
              </a:ext>
            </a:extLst>
          </p:cNvPr>
          <p:cNvSpPr txBox="1"/>
          <p:nvPr/>
        </p:nvSpPr>
        <p:spPr>
          <a:xfrm>
            <a:off x="735872" y="2999711"/>
            <a:ext cx="3343904" cy="400110"/>
          </a:xfrm>
          <a:prstGeom prst="rect">
            <a:avLst/>
          </a:prstGeom>
          <a:noFill/>
          <a:ln>
            <a:noFill/>
          </a:ln>
        </p:spPr>
        <p:txBody>
          <a:bodyPr wrap="square" rtlCol="0" anchor="ctr" anchorCtr="0">
            <a:spAutoFit/>
          </a:bodyPr>
          <a:lstStyle/>
          <a:p>
            <a:pPr algn="ctr"/>
            <a:r>
              <a:rPr lang="es-CL" sz="2000" b="1" dirty="0">
                <a:solidFill>
                  <a:srgbClr val="FF0000"/>
                </a:solidFill>
              </a:rPr>
              <a:t>Ventajas Comparativas</a:t>
            </a:r>
          </a:p>
        </p:txBody>
      </p:sp>
      <p:sp>
        <p:nvSpPr>
          <p:cNvPr id="18" name="Flecha: a la derecha 17">
            <a:extLst>
              <a:ext uri="{FF2B5EF4-FFF2-40B4-BE49-F238E27FC236}">
                <a16:creationId xmlns:a16="http://schemas.microsoft.com/office/drawing/2014/main" id="{3DB27C45-3B7B-0C8E-EF53-5C247968450E}"/>
              </a:ext>
            </a:extLst>
          </p:cNvPr>
          <p:cNvSpPr/>
          <p:nvPr/>
        </p:nvSpPr>
        <p:spPr>
          <a:xfrm>
            <a:off x="839416" y="4906037"/>
            <a:ext cx="10729192" cy="651221"/>
          </a:xfrm>
          <a:prstGeom prst="rightArrow">
            <a:avLst>
              <a:gd name="adj1" fmla="val 50000"/>
              <a:gd name="adj2" fmla="val 267150"/>
            </a:avLst>
          </a:prstGeom>
          <a:solidFill>
            <a:schemeClr val="tx1">
              <a:lumMod val="65000"/>
              <a:lumOff val="35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20" name="CuadroTexto 19">
            <a:extLst>
              <a:ext uri="{FF2B5EF4-FFF2-40B4-BE49-F238E27FC236}">
                <a16:creationId xmlns:a16="http://schemas.microsoft.com/office/drawing/2014/main" id="{D4D9107B-8AB5-2C0D-B432-9C0B0587DF2F}"/>
              </a:ext>
            </a:extLst>
          </p:cNvPr>
          <p:cNvSpPr txBox="1"/>
          <p:nvPr/>
        </p:nvSpPr>
        <p:spPr>
          <a:xfrm>
            <a:off x="3048886" y="5054626"/>
            <a:ext cx="6097772" cy="369332"/>
          </a:xfrm>
          <a:prstGeom prst="rect">
            <a:avLst/>
          </a:prstGeom>
          <a:noFill/>
        </p:spPr>
        <p:txBody>
          <a:bodyPr wrap="square">
            <a:spAutoFit/>
          </a:bodyPr>
          <a:lstStyle/>
          <a:p>
            <a:pPr algn="ctr"/>
            <a:r>
              <a:rPr lang="es-CL" b="1" dirty="0">
                <a:solidFill>
                  <a:schemeClr val="bg1"/>
                </a:solidFill>
              </a:rPr>
              <a:t>DESARROLLO</a:t>
            </a:r>
          </a:p>
        </p:txBody>
      </p:sp>
    </p:spTree>
    <p:extLst>
      <p:ext uri="{BB962C8B-B14F-4D97-AF65-F5344CB8AC3E}">
        <p14:creationId xmlns:p14="http://schemas.microsoft.com/office/powerpoint/2010/main" val="394327207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1"/>
          <p:cNvSpPr/>
          <p:nvPr/>
        </p:nvSpPr>
        <p:spPr>
          <a:xfrm>
            <a:off x="407370" y="2374377"/>
            <a:ext cx="9145014" cy="3532513"/>
          </a:xfrm>
          <a:prstGeom prst="swooshArrow">
            <a:avLst>
              <a:gd name="adj1" fmla="val 31570"/>
              <a:gd name="adj2" fmla="val 21274"/>
            </a:avLst>
          </a:prstGeom>
          <a:solidFill>
            <a:schemeClr val="tx2">
              <a:lumMod val="40000"/>
              <a:lumOff val="60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58" name="TextBox 57"/>
          <p:cNvSpPr txBox="1"/>
          <p:nvPr/>
        </p:nvSpPr>
        <p:spPr>
          <a:xfrm>
            <a:off x="407688" y="1928446"/>
            <a:ext cx="2880000" cy="492443"/>
          </a:xfrm>
          <a:prstGeom prst="rect">
            <a:avLst/>
          </a:prstGeom>
          <a:noFill/>
        </p:spPr>
        <p:txBody>
          <a:bodyPr wrap="square" rtlCol="0">
            <a:spAutoFit/>
          </a:bodyPr>
          <a:lstStyle/>
          <a:p>
            <a:pPr algn="ctr"/>
            <a:r>
              <a:rPr lang="es-CL" sz="1400" b="1" dirty="0"/>
              <a:t>Etapa I</a:t>
            </a:r>
          </a:p>
          <a:p>
            <a:pPr algn="ctr"/>
            <a:r>
              <a:rPr lang="es-CL" sz="1200" b="1" i="1" dirty="0"/>
              <a:t>Creando las capacidades críticas</a:t>
            </a:r>
            <a:endParaRPr lang="es-ES" sz="1200" b="1" i="1" dirty="0"/>
          </a:p>
        </p:txBody>
      </p:sp>
      <p:sp>
        <p:nvSpPr>
          <p:cNvPr id="59" name="TextBox 58"/>
          <p:cNvSpPr txBox="1"/>
          <p:nvPr/>
        </p:nvSpPr>
        <p:spPr>
          <a:xfrm>
            <a:off x="3287688" y="1928446"/>
            <a:ext cx="2880000" cy="492443"/>
          </a:xfrm>
          <a:prstGeom prst="rect">
            <a:avLst/>
          </a:prstGeom>
          <a:noFill/>
        </p:spPr>
        <p:txBody>
          <a:bodyPr wrap="square" rtlCol="0">
            <a:spAutoFit/>
          </a:bodyPr>
          <a:lstStyle/>
          <a:p>
            <a:pPr algn="ctr"/>
            <a:r>
              <a:rPr lang="es-CL" sz="1400" b="1" dirty="0"/>
              <a:t>Etapa II</a:t>
            </a:r>
          </a:p>
          <a:p>
            <a:pPr algn="ctr"/>
            <a:r>
              <a:rPr lang="es-CL" sz="1200" b="1" i="1" dirty="0"/>
              <a:t>Consolidación de base industrial</a:t>
            </a:r>
            <a:endParaRPr lang="es-ES" sz="1200" b="1" i="1" u="sng" dirty="0"/>
          </a:p>
        </p:txBody>
      </p:sp>
      <p:sp>
        <p:nvSpPr>
          <p:cNvPr id="60" name="TextBox 59"/>
          <p:cNvSpPr txBox="1"/>
          <p:nvPr/>
        </p:nvSpPr>
        <p:spPr>
          <a:xfrm>
            <a:off x="6528048" y="1928446"/>
            <a:ext cx="2916000" cy="492443"/>
          </a:xfrm>
          <a:prstGeom prst="rect">
            <a:avLst/>
          </a:prstGeom>
          <a:noFill/>
        </p:spPr>
        <p:txBody>
          <a:bodyPr wrap="square" rtlCol="0">
            <a:spAutoFit/>
          </a:bodyPr>
          <a:lstStyle/>
          <a:p>
            <a:pPr algn="ctr"/>
            <a:r>
              <a:rPr lang="es-CL" sz="1400" b="1" dirty="0"/>
              <a:t>Etapa III</a:t>
            </a:r>
            <a:r>
              <a:rPr lang="es-CL" sz="1200" b="1" i="1" dirty="0"/>
              <a:t> </a:t>
            </a:r>
          </a:p>
          <a:p>
            <a:pPr algn="ctr"/>
            <a:r>
              <a:rPr lang="es-CL" sz="1200" b="1" i="1" dirty="0"/>
              <a:t>Ecosistema productivo y de innovación</a:t>
            </a:r>
            <a:endParaRPr lang="es-ES" sz="1200" b="1" i="1" dirty="0"/>
          </a:p>
        </p:txBody>
      </p:sp>
      <p:sp>
        <p:nvSpPr>
          <p:cNvPr id="62" name="TextBox 61"/>
          <p:cNvSpPr txBox="1"/>
          <p:nvPr/>
        </p:nvSpPr>
        <p:spPr>
          <a:xfrm>
            <a:off x="407367" y="774322"/>
            <a:ext cx="2880000" cy="461665"/>
          </a:xfrm>
          <a:prstGeom prst="rect">
            <a:avLst/>
          </a:prstGeom>
          <a:noFill/>
          <a:ln>
            <a:noFill/>
          </a:ln>
        </p:spPr>
        <p:txBody>
          <a:bodyPr wrap="square" rtlCol="0">
            <a:spAutoFit/>
          </a:bodyPr>
          <a:lstStyle/>
          <a:p>
            <a:pPr algn="ctr"/>
            <a:r>
              <a:rPr lang="es-CL" sz="1200" dirty="0"/>
              <a:t>Aprovechando factores  </a:t>
            </a:r>
          </a:p>
          <a:p>
            <a:pPr algn="ctr"/>
            <a:r>
              <a:rPr lang="es-CL" sz="1200" dirty="0"/>
              <a:t>“naturales” existentes </a:t>
            </a:r>
          </a:p>
        </p:txBody>
      </p:sp>
      <p:sp>
        <p:nvSpPr>
          <p:cNvPr id="68" name="TextBox 67"/>
          <p:cNvSpPr txBox="1"/>
          <p:nvPr/>
        </p:nvSpPr>
        <p:spPr>
          <a:xfrm>
            <a:off x="3287688" y="764705"/>
            <a:ext cx="2880000" cy="461665"/>
          </a:xfrm>
          <a:prstGeom prst="rect">
            <a:avLst/>
          </a:prstGeom>
          <a:noFill/>
          <a:ln>
            <a:noFill/>
          </a:ln>
        </p:spPr>
        <p:txBody>
          <a:bodyPr wrap="square" rtlCol="0">
            <a:spAutoFit/>
          </a:bodyPr>
          <a:lstStyle/>
          <a:p>
            <a:pPr algn="ctr"/>
            <a:r>
              <a:rPr lang="es-CL" sz="1200" dirty="0"/>
              <a:t>Inversión impulsa el </a:t>
            </a:r>
          </a:p>
          <a:p>
            <a:pPr algn="ctr"/>
            <a:r>
              <a:rPr lang="es-CL" sz="1200" dirty="0"/>
              <a:t>crecimiento y aprendizaje</a:t>
            </a:r>
          </a:p>
        </p:txBody>
      </p:sp>
      <p:sp>
        <p:nvSpPr>
          <p:cNvPr id="69" name="TextBox 68"/>
          <p:cNvSpPr txBox="1"/>
          <p:nvPr/>
        </p:nvSpPr>
        <p:spPr>
          <a:xfrm>
            <a:off x="6168328" y="774321"/>
            <a:ext cx="2880000" cy="369332"/>
          </a:xfrm>
          <a:prstGeom prst="rect">
            <a:avLst/>
          </a:prstGeom>
          <a:noFill/>
          <a:ln>
            <a:noFill/>
          </a:ln>
        </p:spPr>
        <p:txBody>
          <a:bodyPr wrap="square" rtlCol="0">
            <a:noAutofit/>
          </a:bodyPr>
          <a:lstStyle/>
          <a:p>
            <a:pPr algn="ctr"/>
            <a:r>
              <a:rPr lang="es-CL" sz="1200" dirty="0"/>
              <a:t>Tecnología e innovación son </a:t>
            </a:r>
          </a:p>
          <a:p>
            <a:pPr algn="ctr"/>
            <a:r>
              <a:rPr lang="es-CL" sz="1200" dirty="0"/>
              <a:t>impulsores de crecimiento</a:t>
            </a:r>
          </a:p>
        </p:txBody>
      </p:sp>
      <p:sp>
        <p:nvSpPr>
          <p:cNvPr id="61" name="TextBox 60"/>
          <p:cNvSpPr txBox="1"/>
          <p:nvPr/>
        </p:nvSpPr>
        <p:spPr>
          <a:xfrm>
            <a:off x="407368" y="549555"/>
            <a:ext cx="2880000" cy="307777"/>
          </a:xfrm>
          <a:prstGeom prst="rect">
            <a:avLst/>
          </a:prstGeom>
          <a:noFill/>
        </p:spPr>
        <p:txBody>
          <a:bodyPr wrap="square" rtlCol="0">
            <a:spAutoFit/>
          </a:bodyPr>
          <a:lstStyle/>
          <a:p>
            <a:pPr algn="ctr"/>
            <a:r>
              <a:rPr lang="es-CL" sz="1400" b="1" dirty="0"/>
              <a:t>País de ingreso bajo</a:t>
            </a:r>
            <a:endParaRPr lang="es-ES" sz="1400" b="1" dirty="0"/>
          </a:p>
        </p:txBody>
      </p:sp>
      <p:sp>
        <p:nvSpPr>
          <p:cNvPr id="64" name="TextBox 63"/>
          <p:cNvSpPr txBox="1"/>
          <p:nvPr/>
        </p:nvSpPr>
        <p:spPr>
          <a:xfrm>
            <a:off x="3287688" y="548681"/>
            <a:ext cx="2880000" cy="307777"/>
          </a:xfrm>
          <a:prstGeom prst="rect">
            <a:avLst/>
          </a:prstGeom>
          <a:noFill/>
        </p:spPr>
        <p:txBody>
          <a:bodyPr wrap="square" rtlCol="0">
            <a:spAutoFit/>
          </a:bodyPr>
          <a:lstStyle/>
          <a:p>
            <a:pPr algn="ctr"/>
            <a:r>
              <a:rPr lang="es-CL" sz="1400" b="1" dirty="0"/>
              <a:t>País de ingreso medio</a:t>
            </a:r>
            <a:endParaRPr lang="es-ES" sz="1400" b="1" dirty="0"/>
          </a:p>
        </p:txBody>
      </p:sp>
      <p:sp>
        <p:nvSpPr>
          <p:cNvPr id="65" name="TextBox 64"/>
          <p:cNvSpPr txBox="1"/>
          <p:nvPr/>
        </p:nvSpPr>
        <p:spPr>
          <a:xfrm>
            <a:off x="6168008" y="549555"/>
            <a:ext cx="2880000" cy="307777"/>
          </a:xfrm>
          <a:prstGeom prst="rect">
            <a:avLst/>
          </a:prstGeom>
          <a:noFill/>
        </p:spPr>
        <p:txBody>
          <a:bodyPr wrap="square" rtlCol="0">
            <a:spAutoFit/>
          </a:bodyPr>
          <a:lstStyle/>
          <a:p>
            <a:pPr algn="ctr"/>
            <a:r>
              <a:rPr lang="es-CL" sz="1400" b="1" dirty="0"/>
              <a:t>País de ingreso alto</a:t>
            </a:r>
            <a:endParaRPr lang="es-ES" sz="1400" b="1" dirty="0"/>
          </a:p>
        </p:txBody>
      </p:sp>
      <p:sp>
        <p:nvSpPr>
          <p:cNvPr id="74" name="Right Triangle 73"/>
          <p:cNvSpPr/>
          <p:nvPr/>
        </p:nvSpPr>
        <p:spPr>
          <a:xfrm>
            <a:off x="412195" y="1223511"/>
            <a:ext cx="8640000" cy="731996"/>
          </a:xfrm>
          <a:prstGeom prst="rtTriangle">
            <a:avLst/>
          </a:prstGeom>
          <a:solidFill>
            <a:srgbClr val="DBDACF"/>
          </a:solidFill>
          <a:ln>
            <a:noFill/>
          </a:ln>
        </p:spPr>
        <p:txBody>
          <a:bodyPr wrap="square" rtlCol="0">
            <a:spAutoFit/>
          </a:bodyPr>
          <a:lstStyle/>
          <a:p>
            <a:pPr algn="ctr"/>
            <a:endParaRPr lang="es-ES" sz="1000" b="1" dirty="0"/>
          </a:p>
        </p:txBody>
      </p:sp>
      <p:sp>
        <p:nvSpPr>
          <p:cNvPr id="76" name="Right Triangle 75"/>
          <p:cNvSpPr/>
          <p:nvPr/>
        </p:nvSpPr>
        <p:spPr>
          <a:xfrm rot="10800000">
            <a:off x="408328" y="1196753"/>
            <a:ext cx="8640000" cy="731996"/>
          </a:xfrm>
          <a:prstGeom prst="rtTriangle">
            <a:avLst/>
          </a:prstGeom>
          <a:solidFill>
            <a:schemeClr val="bg1">
              <a:lumMod val="50000"/>
            </a:schemeClr>
          </a:solidFill>
          <a:ln>
            <a:noFill/>
          </a:ln>
        </p:spPr>
        <p:txBody>
          <a:bodyPr wrap="square" rtlCol="0">
            <a:spAutoFit/>
          </a:bodyPr>
          <a:lstStyle/>
          <a:p>
            <a:pPr algn="ctr"/>
            <a:endParaRPr lang="es-ES" sz="1000" b="1" dirty="0"/>
          </a:p>
        </p:txBody>
      </p:sp>
      <p:sp>
        <p:nvSpPr>
          <p:cNvPr id="82" name="TextBox 81"/>
          <p:cNvSpPr txBox="1"/>
          <p:nvPr/>
        </p:nvSpPr>
        <p:spPr>
          <a:xfrm>
            <a:off x="6096000" y="1238280"/>
            <a:ext cx="2872942" cy="338554"/>
          </a:xfrm>
          <a:prstGeom prst="rect">
            <a:avLst/>
          </a:prstGeom>
          <a:noFill/>
          <a:ln>
            <a:noFill/>
          </a:ln>
        </p:spPr>
        <p:txBody>
          <a:bodyPr wrap="square" rtlCol="0" anchor="ctr" anchorCtr="0">
            <a:spAutoFit/>
          </a:bodyPr>
          <a:lstStyle/>
          <a:p>
            <a:pPr algn="r"/>
            <a:r>
              <a:rPr lang="es-CL" sz="1600" b="1" dirty="0">
                <a:solidFill>
                  <a:srgbClr val="FFC000"/>
                </a:solidFill>
              </a:rPr>
              <a:t>Ventajas Competitivas</a:t>
            </a:r>
          </a:p>
        </p:txBody>
      </p:sp>
      <p:sp>
        <p:nvSpPr>
          <p:cNvPr id="97" name="TextBox 96"/>
          <p:cNvSpPr txBox="1"/>
          <p:nvPr/>
        </p:nvSpPr>
        <p:spPr>
          <a:xfrm>
            <a:off x="415758" y="1403782"/>
            <a:ext cx="2511891" cy="338554"/>
          </a:xfrm>
          <a:prstGeom prst="rect">
            <a:avLst/>
          </a:prstGeom>
          <a:noFill/>
          <a:ln>
            <a:noFill/>
          </a:ln>
        </p:spPr>
        <p:txBody>
          <a:bodyPr wrap="square" rtlCol="0" anchor="ctr" anchorCtr="0">
            <a:spAutoFit/>
          </a:bodyPr>
          <a:lstStyle/>
          <a:p>
            <a:r>
              <a:rPr lang="es-CL" sz="1600" b="1" dirty="0">
                <a:solidFill>
                  <a:srgbClr val="FF0000"/>
                </a:solidFill>
              </a:rPr>
              <a:t>Ventajas Comparativas</a:t>
            </a:r>
          </a:p>
        </p:txBody>
      </p:sp>
      <p:sp>
        <p:nvSpPr>
          <p:cNvPr id="70" name="Title 2"/>
          <p:cNvSpPr txBox="1">
            <a:spLocks/>
          </p:cNvSpPr>
          <p:nvPr/>
        </p:nvSpPr>
        <p:spPr>
          <a:xfrm>
            <a:off x="335360" y="11068"/>
            <a:ext cx="8676000"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latin typeface="+mn-lt"/>
              </a:rPr>
              <a:t>Transitar de las ventajas comparativas a las ventajas competitivas</a:t>
            </a:r>
          </a:p>
        </p:txBody>
      </p:sp>
      <p:sp>
        <p:nvSpPr>
          <p:cNvPr id="8" name="TextBox 47">
            <a:extLst>
              <a:ext uri="{FF2B5EF4-FFF2-40B4-BE49-F238E27FC236}">
                <a16:creationId xmlns:a16="http://schemas.microsoft.com/office/drawing/2014/main" id="{E1041F31-ACCF-4F27-94B4-331F774A0FD2}"/>
              </a:ext>
            </a:extLst>
          </p:cNvPr>
          <p:cNvSpPr txBox="1"/>
          <p:nvPr/>
        </p:nvSpPr>
        <p:spPr>
          <a:xfrm>
            <a:off x="335360" y="2636912"/>
            <a:ext cx="2916000" cy="707886"/>
          </a:xfrm>
          <a:prstGeom prst="rect">
            <a:avLst/>
          </a:prstGeom>
          <a:noFill/>
        </p:spPr>
        <p:txBody>
          <a:bodyPr wrap="square" lIns="0" tIns="0" rIns="0" bIns="0" rtlCol="0">
            <a:spAutoFit/>
          </a:bodyPr>
          <a:lstStyle/>
          <a:p>
            <a:pPr algn="ctr"/>
            <a:r>
              <a:rPr lang="es-CL" sz="1400" b="1" dirty="0"/>
              <a:t>Gasto operacionales de una mina en país de ingresos medios-bajos-OECD (2014): </a:t>
            </a:r>
            <a:r>
              <a:rPr lang="es-CL" b="1" dirty="0"/>
              <a:t>US$ 644 millones</a:t>
            </a:r>
            <a:endParaRPr lang="es-CL" sz="1400" b="1" dirty="0"/>
          </a:p>
        </p:txBody>
      </p:sp>
      <p:grpSp>
        <p:nvGrpSpPr>
          <p:cNvPr id="57" name="Grupo 56">
            <a:extLst>
              <a:ext uri="{FF2B5EF4-FFF2-40B4-BE49-F238E27FC236}">
                <a16:creationId xmlns:a16="http://schemas.microsoft.com/office/drawing/2014/main" id="{A9EC4C00-14DB-430E-8C2C-61FABD5B9572}"/>
              </a:ext>
            </a:extLst>
          </p:cNvPr>
          <p:cNvGrpSpPr>
            <a:grpSpLocks noChangeAspect="1"/>
          </p:cNvGrpSpPr>
          <p:nvPr/>
        </p:nvGrpSpPr>
        <p:grpSpPr>
          <a:xfrm>
            <a:off x="839416" y="3757685"/>
            <a:ext cx="2268000" cy="2267378"/>
            <a:chOff x="827584" y="-612000"/>
            <a:chExt cx="2232615" cy="2159760"/>
          </a:xfrm>
        </p:grpSpPr>
        <p:sp>
          <p:nvSpPr>
            <p:cNvPr id="66" name="Círculo parcial 65">
              <a:extLst>
                <a:ext uri="{FF2B5EF4-FFF2-40B4-BE49-F238E27FC236}">
                  <a16:creationId xmlns:a16="http://schemas.microsoft.com/office/drawing/2014/main" id="{DDB01296-6E00-44AB-8CE8-236A1707CB3F}"/>
                </a:ext>
              </a:extLst>
            </p:cNvPr>
            <p:cNvSpPr>
              <a:spLocks noChangeAspect="1"/>
            </p:cNvSpPr>
            <p:nvPr/>
          </p:nvSpPr>
          <p:spPr>
            <a:xfrm>
              <a:off x="827584" y="-612000"/>
              <a:ext cx="2160000" cy="2159760"/>
            </a:xfrm>
            <a:prstGeom prst="pie">
              <a:avLst>
                <a:gd name="adj1" fmla="val 20266316"/>
                <a:gd name="adj2" fmla="val 1313186"/>
              </a:avLst>
            </a:prstGeom>
            <a:solidFill>
              <a:schemeClr val="tx2"/>
            </a:solidFill>
          </p:spPr>
          <p:txBody>
            <a:bodyPr wrap="square" rtlCol="0" anchor="ctr">
              <a:prstTxWarp prst="textArchUp">
                <a:avLst>
                  <a:gd name="adj" fmla="val 8643317"/>
                </a:avLst>
              </a:prstTxWarp>
              <a:spAutoFit/>
            </a:bodyPr>
            <a:lstStyle/>
            <a:p>
              <a:pPr algn="ctr"/>
              <a:endParaRPr lang="es-CL" sz="2400" b="1">
                <a:solidFill>
                  <a:schemeClr val="bg1"/>
                </a:solidFill>
              </a:endParaRPr>
            </a:p>
          </p:txBody>
        </p:sp>
        <p:sp>
          <p:nvSpPr>
            <p:cNvPr id="73" name="Círculo parcial 72">
              <a:extLst>
                <a:ext uri="{FF2B5EF4-FFF2-40B4-BE49-F238E27FC236}">
                  <a16:creationId xmlns:a16="http://schemas.microsoft.com/office/drawing/2014/main" id="{B130A4A0-2ED1-404C-ACE1-44747A3C15BF}"/>
                </a:ext>
              </a:extLst>
            </p:cNvPr>
            <p:cNvSpPr>
              <a:spLocks noChangeAspect="1"/>
            </p:cNvSpPr>
            <p:nvPr/>
          </p:nvSpPr>
          <p:spPr>
            <a:xfrm>
              <a:off x="828000" y="-612000"/>
              <a:ext cx="2160000" cy="2159760"/>
            </a:xfrm>
            <a:prstGeom prst="pie">
              <a:avLst>
                <a:gd name="adj1" fmla="val 10640141"/>
                <a:gd name="adj2" fmla="val 20300821"/>
              </a:avLst>
            </a:prstGeom>
            <a:solidFill>
              <a:srgbClr val="0070C0"/>
            </a:solidFill>
          </p:spPr>
          <p:txBody>
            <a:bodyPr wrap="square" rtlCol="0" anchor="ctr">
              <a:prstTxWarp prst="textArchUp">
                <a:avLst>
                  <a:gd name="adj" fmla="val 12920342"/>
                </a:avLst>
              </a:prstTxWarp>
              <a:spAutoFit/>
            </a:bodyPr>
            <a:lstStyle/>
            <a:p>
              <a:pPr algn="ctr"/>
              <a:endParaRPr lang="es-CL" sz="1600" b="1">
                <a:solidFill>
                  <a:schemeClr val="bg1"/>
                </a:solidFill>
              </a:endParaRPr>
            </a:p>
          </p:txBody>
        </p:sp>
        <p:sp>
          <p:nvSpPr>
            <p:cNvPr id="75" name="Círculo parcial 74">
              <a:extLst>
                <a:ext uri="{FF2B5EF4-FFF2-40B4-BE49-F238E27FC236}">
                  <a16:creationId xmlns:a16="http://schemas.microsoft.com/office/drawing/2014/main" id="{35A4DF19-6F9A-4BFF-8579-9CC8FD5359F2}"/>
                </a:ext>
              </a:extLst>
            </p:cNvPr>
            <p:cNvSpPr>
              <a:spLocks noChangeAspect="1"/>
            </p:cNvSpPr>
            <p:nvPr/>
          </p:nvSpPr>
          <p:spPr>
            <a:xfrm>
              <a:off x="828000" y="-612000"/>
              <a:ext cx="2160000" cy="2159760"/>
            </a:xfrm>
            <a:prstGeom prst="pie">
              <a:avLst>
                <a:gd name="adj1" fmla="val 7526329"/>
                <a:gd name="adj2" fmla="val 10646807"/>
              </a:avLst>
            </a:prstGeom>
            <a:solidFill>
              <a:srgbClr val="7030A0"/>
            </a:solidFill>
          </p:spPr>
          <p:txBody>
            <a:bodyPr wrap="square" rtlCol="0" anchor="ctr">
              <a:prstTxWarp prst="textArchUp">
                <a:avLst>
                  <a:gd name="adj" fmla="val 9885807"/>
                </a:avLst>
              </a:prstTxWarp>
              <a:spAutoFit/>
            </a:bodyPr>
            <a:lstStyle/>
            <a:p>
              <a:pPr algn="ctr"/>
              <a:endParaRPr lang="es-CL" sz="2400" b="1" dirty="0">
                <a:solidFill>
                  <a:schemeClr val="bg1"/>
                </a:solidFill>
              </a:endParaRPr>
            </a:p>
          </p:txBody>
        </p:sp>
        <p:sp>
          <p:nvSpPr>
            <p:cNvPr id="77" name="Círculo parcial 76">
              <a:extLst>
                <a:ext uri="{FF2B5EF4-FFF2-40B4-BE49-F238E27FC236}">
                  <a16:creationId xmlns:a16="http://schemas.microsoft.com/office/drawing/2014/main" id="{87EF0970-B97D-423A-9DEA-BA9C4FC765E4}"/>
                </a:ext>
              </a:extLst>
            </p:cNvPr>
            <p:cNvSpPr>
              <a:spLocks noChangeAspect="1"/>
            </p:cNvSpPr>
            <p:nvPr/>
          </p:nvSpPr>
          <p:spPr>
            <a:xfrm>
              <a:off x="828000" y="-612000"/>
              <a:ext cx="2160000" cy="2159760"/>
            </a:xfrm>
            <a:prstGeom prst="pie">
              <a:avLst>
                <a:gd name="adj1" fmla="val 5195127"/>
                <a:gd name="adj2" fmla="val 7544879"/>
              </a:avLst>
            </a:prstGeom>
            <a:solidFill>
              <a:schemeClr val="accent6"/>
            </a:solidFill>
          </p:spPr>
          <p:txBody>
            <a:bodyPr wrap="square" rtlCol="0" anchor="ctr">
              <a:prstTxWarp prst="textArchUp">
                <a:avLst>
                  <a:gd name="adj" fmla="val 8618902"/>
                </a:avLst>
              </a:prstTxWarp>
              <a:spAutoFit/>
            </a:bodyPr>
            <a:lstStyle/>
            <a:p>
              <a:pPr algn="ctr"/>
              <a:endParaRPr lang="es-CL" sz="2400" b="1">
                <a:solidFill>
                  <a:schemeClr val="bg1"/>
                </a:solidFill>
              </a:endParaRPr>
            </a:p>
          </p:txBody>
        </p:sp>
        <p:sp>
          <p:nvSpPr>
            <p:cNvPr id="78" name="Círculo parcial 77">
              <a:extLst>
                <a:ext uri="{FF2B5EF4-FFF2-40B4-BE49-F238E27FC236}">
                  <a16:creationId xmlns:a16="http://schemas.microsoft.com/office/drawing/2014/main" id="{51FEE654-F917-4735-9F52-F15A91D3FF9F}"/>
                </a:ext>
              </a:extLst>
            </p:cNvPr>
            <p:cNvSpPr>
              <a:spLocks noChangeAspect="1"/>
            </p:cNvSpPr>
            <p:nvPr/>
          </p:nvSpPr>
          <p:spPr>
            <a:xfrm>
              <a:off x="827584" y="-612000"/>
              <a:ext cx="2160000" cy="2159760"/>
            </a:xfrm>
            <a:prstGeom prst="pie">
              <a:avLst>
                <a:gd name="adj1" fmla="val 1282852"/>
                <a:gd name="adj2" fmla="val 5193043"/>
              </a:avLst>
            </a:prstGeom>
            <a:solidFill>
              <a:srgbClr val="92D050"/>
            </a:solidFill>
          </p:spPr>
          <p:txBody>
            <a:bodyPr wrap="square" rtlCol="0" anchor="ctr">
              <a:prstTxWarp prst="textArchUp">
                <a:avLst>
                  <a:gd name="adj" fmla="val 10851244"/>
                </a:avLst>
              </a:prstTxWarp>
              <a:spAutoFit/>
            </a:bodyPr>
            <a:lstStyle/>
            <a:p>
              <a:pPr algn="ctr"/>
              <a:endParaRPr lang="es-CL" sz="2400" b="1">
                <a:solidFill>
                  <a:schemeClr val="bg1"/>
                </a:solidFill>
              </a:endParaRPr>
            </a:p>
          </p:txBody>
        </p:sp>
        <p:sp>
          <p:nvSpPr>
            <p:cNvPr id="79" name="TextBox 47">
              <a:extLst>
                <a:ext uri="{FF2B5EF4-FFF2-40B4-BE49-F238E27FC236}">
                  <a16:creationId xmlns:a16="http://schemas.microsoft.com/office/drawing/2014/main" id="{652D3290-CF72-48E7-80A0-3B2AC039D558}"/>
                </a:ext>
              </a:extLst>
            </p:cNvPr>
            <p:cNvSpPr txBox="1"/>
            <p:nvPr/>
          </p:nvSpPr>
          <p:spPr>
            <a:xfrm>
              <a:off x="2268351" y="204310"/>
              <a:ext cx="791848" cy="439753"/>
            </a:xfrm>
            <a:prstGeom prst="rect">
              <a:avLst/>
            </a:prstGeom>
            <a:noFill/>
          </p:spPr>
          <p:txBody>
            <a:bodyPr wrap="square" lIns="0" tIns="0" rIns="0" bIns="0" rtlCol="0">
              <a:spAutoFit/>
            </a:bodyPr>
            <a:lstStyle/>
            <a:p>
              <a:pPr algn="ctr"/>
              <a:r>
                <a:rPr lang="es-CL" sz="1000" b="1" dirty="0">
                  <a:solidFill>
                    <a:schemeClr val="bg1"/>
                  </a:solidFill>
                </a:rPr>
                <a:t>12% </a:t>
              </a:r>
            </a:p>
            <a:p>
              <a:pPr algn="ctr"/>
              <a:r>
                <a:rPr lang="es-CL" sz="1000" b="1" dirty="0">
                  <a:solidFill>
                    <a:schemeClr val="bg1"/>
                  </a:solidFill>
                </a:rPr>
                <a:t>Compras locales</a:t>
              </a:r>
            </a:p>
          </p:txBody>
        </p:sp>
        <p:sp>
          <p:nvSpPr>
            <p:cNvPr id="80" name="TextBox 47">
              <a:extLst>
                <a:ext uri="{FF2B5EF4-FFF2-40B4-BE49-F238E27FC236}">
                  <a16:creationId xmlns:a16="http://schemas.microsoft.com/office/drawing/2014/main" id="{E217701F-12A9-429F-BA31-C9EF7DFB8763}"/>
                </a:ext>
              </a:extLst>
            </p:cNvPr>
            <p:cNvSpPr txBox="1"/>
            <p:nvPr/>
          </p:nvSpPr>
          <p:spPr>
            <a:xfrm>
              <a:off x="1802764" y="708366"/>
              <a:ext cx="977793" cy="439753"/>
            </a:xfrm>
            <a:prstGeom prst="rect">
              <a:avLst/>
            </a:prstGeom>
            <a:noFill/>
          </p:spPr>
          <p:txBody>
            <a:bodyPr wrap="square" lIns="0" tIns="0" rIns="0" bIns="0" rtlCol="0">
              <a:spAutoFit/>
            </a:bodyPr>
            <a:lstStyle/>
            <a:p>
              <a:pPr algn="ctr"/>
              <a:r>
                <a:rPr lang="es-CL" sz="1000" b="1" dirty="0">
                  <a:solidFill>
                    <a:schemeClr val="bg1"/>
                  </a:solidFill>
                </a:rPr>
                <a:t>18% </a:t>
              </a:r>
            </a:p>
            <a:p>
              <a:pPr algn="ctr"/>
              <a:r>
                <a:rPr lang="es-CL" sz="1000" b="1" dirty="0">
                  <a:solidFill>
                    <a:schemeClr val="bg1"/>
                  </a:solidFill>
                </a:rPr>
                <a:t>Salarios y beneficios</a:t>
              </a:r>
            </a:p>
          </p:txBody>
        </p:sp>
        <p:sp>
          <p:nvSpPr>
            <p:cNvPr id="81" name="TextBox 47">
              <a:extLst>
                <a:ext uri="{FF2B5EF4-FFF2-40B4-BE49-F238E27FC236}">
                  <a16:creationId xmlns:a16="http://schemas.microsoft.com/office/drawing/2014/main" id="{83A93C42-1A0D-412D-8AAF-8B6BA81B3176}"/>
                </a:ext>
              </a:extLst>
            </p:cNvPr>
            <p:cNvSpPr txBox="1"/>
            <p:nvPr/>
          </p:nvSpPr>
          <p:spPr>
            <a:xfrm>
              <a:off x="938061" y="564350"/>
              <a:ext cx="670979" cy="293169"/>
            </a:xfrm>
            <a:prstGeom prst="rect">
              <a:avLst/>
            </a:prstGeom>
            <a:noFill/>
          </p:spPr>
          <p:txBody>
            <a:bodyPr wrap="square" lIns="0" tIns="0" rIns="0" bIns="0" rtlCol="0">
              <a:spAutoFit/>
            </a:bodyPr>
            <a:lstStyle/>
            <a:p>
              <a:pPr algn="ctr"/>
              <a:r>
                <a:rPr lang="es-CL" sz="1000" b="1" dirty="0">
                  <a:solidFill>
                    <a:schemeClr val="bg1"/>
                  </a:solidFill>
                </a:rPr>
                <a:t>15% Gobierno</a:t>
              </a:r>
            </a:p>
          </p:txBody>
        </p:sp>
        <p:sp>
          <p:nvSpPr>
            <p:cNvPr id="83" name="TextBox 47">
              <a:extLst>
                <a:ext uri="{FF2B5EF4-FFF2-40B4-BE49-F238E27FC236}">
                  <a16:creationId xmlns:a16="http://schemas.microsoft.com/office/drawing/2014/main" id="{10C0E124-8E53-4C69-949C-5EAC3E5BF335}"/>
                </a:ext>
              </a:extLst>
            </p:cNvPr>
            <p:cNvSpPr txBox="1"/>
            <p:nvPr/>
          </p:nvSpPr>
          <p:spPr>
            <a:xfrm>
              <a:off x="1259632" y="-421696"/>
              <a:ext cx="1031018" cy="439753"/>
            </a:xfrm>
            <a:prstGeom prst="rect">
              <a:avLst/>
            </a:prstGeom>
            <a:noFill/>
          </p:spPr>
          <p:txBody>
            <a:bodyPr wrap="square" lIns="0" tIns="0" rIns="0" bIns="0" rtlCol="0">
              <a:spAutoFit/>
            </a:bodyPr>
            <a:lstStyle/>
            <a:p>
              <a:pPr algn="ctr"/>
              <a:r>
                <a:rPr lang="es-CL" sz="1000" b="1" dirty="0">
                  <a:solidFill>
                    <a:schemeClr val="bg1"/>
                  </a:solidFill>
                </a:rPr>
                <a:t>45%</a:t>
              </a:r>
            </a:p>
            <a:p>
              <a:pPr algn="ctr"/>
              <a:r>
                <a:rPr lang="es-CL" sz="1000" b="1" dirty="0">
                  <a:solidFill>
                    <a:schemeClr val="bg1"/>
                  </a:solidFill>
                </a:rPr>
                <a:t>Compras Internacionales</a:t>
              </a:r>
            </a:p>
          </p:txBody>
        </p:sp>
        <p:sp>
          <p:nvSpPr>
            <p:cNvPr id="84" name="TextBox 47">
              <a:extLst>
                <a:ext uri="{FF2B5EF4-FFF2-40B4-BE49-F238E27FC236}">
                  <a16:creationId xmlns:a16="http://schemas.microsoft.com/office/drawing/2014/main" id="{51123391-C599-4244-89C4-78BAB900F2D0}"/>
                </a:ext>
              </a:extLst>
            </p:cNvPr>
            <p:cNvSpPr txBox="1"/>
            <p:nvPr/>
          </p:nvSpPr>
          <p:spPr>
            <a:xfrm>
              <a:off x="1268388" y="904206"/>
              <a:ext cx="742986" cy="439753"/>
            </a:xfrm>
            <a:prstGeom prst="rect">
              <a:avLst/>
            </a:prstGeom>
            <a:noFill/>
          </p:spPr>
          <p:txBody>
            <a:bodyPr wrap="square" lIns="0" tIns="0" rIns="0" bIns="0" rtlCol="0">
              <a:spAutoFit/>
            </a:bodyPr>
            <a:lstStyle/>
            <a:p>
              <a:pPr algn="ctr"/>
              <a:r>
                <a:rPr lang="es-CL" sz="1000" b="1" dirty="0">
                  <a:solidFill>
                    <a:schemeClr val="bg1"/>
                  </a:solidFill>
                </a:rPr>
                <a:t>10% </a:t>
              </a:r>
            </a:p>
            <a:p>
              <a:pPr algn="ctr"/>
              <a:r>
                <a:rPr lang="es-CL" sz="1000" b="1" dirty="0">
                  <a:solidFill>
                    <a:schemeClr val="bg1"/>
                  </a:solidFill>
                </a:rPr>
                <a:t>Gastos Financiaros</a:t>
              </a:r>
            </a:p>
          </p:txBody>
        </p:sp>
      </p:grpSp>
      <p:sp>
        <p:nvSpPr>
          <p:cNvPr id="9" name="TextBox 47">
            <a:extLst>
              <a:ext uri="{FF2B5EF4-FFF2-40B4-BE49-F238E27FC236}">
                <a16:creationId xmlns:a16="http://schemas.microsoft.com/office/drawing/2014/main" id="{7C77117D-392F-4E1B-94D6-E96F73A9B97E}"/>
              </a:ext>
            </a:extLst>
          </p:cNvPr>
          <p:cNvSpPr txBox="1"/>
          <p:nvPr/>
        </p:nvSpPr>
        <p:spPr>
          <a:xfrm>
            <a:off x="3719736" y="2642428"/>
            <a:ext cx="2700000" cy="707886"/>
          </a:xfrm>
          <a:prstGeom prst="rect">
            <a:avLst/>
          </a:prstGeom>
          <a:noFill/>
        </p:spPr>
        <p:txBody>
          <a:bodyPr wrap="square" lIns="0" tIns="0" rIns="0" bIns="0" rtlCol="0">
            <a:spAutoFit/>
          </a:bodyPr>
          <a:lstStyle/>
          <a:p>
            <a:pPr algn="ctr"/>
            <a:r>
              <a:rPr lang="es-CL" sz="1400" b="1" dirty="0"/>
              <a:t>Gasto operacionales de una mina en país de ingresos alto-OECD (2014): </a:t>
            </a:r>
          </a:p>
          <a:p>
            <a:pPr algn="ctr"/>
            <a:r>
              <a:rPr lang="es-CL" b="1" dirty="0"/>
              <a:t>US$ 625 millones</a:t>
            </a:r>
            <a:endParaRPr lang="es-CL" sz="1400" b="1" dirty="0"/>
          </a:p>
        </p:txBody>
      </p:sp>
      <p:grpSp>
        <p:nvGrpSpPr>
          <p:cNvPr id="95" name="Grupo 94">
            <a:extLst>
              <a:ext uri="{FF2B5EF4-FFF2-40B4-BE49-F238E27FC236}">
                <a16:creationId xmlns:a16="http://schemas.microsoft.com/office/drawing/2014/main" id="{4A7CCD5C-CECD-4FCF-B687-1876C23B214A}"/>
              </a:ext>
            </a:extLst>
          </p:cNvPr>
          <p:cNvGrpSpPr>
            <a:grpSpLocks noChangeAspect="1"/>
          </p:cNvGrpSpPr>
          <p:nvPr/>
        </p:nvGrpSpPr>
        <p:grpSpPr>
          <a:xfrm>
            <a:off x="3719736" y="3386060"/>
            <a:ext cx="2694978" cy="2783020"/>
            <a:chOff x="4227938" y="1040662"/>
            <a:chExt cx="2664103" cy="2647124"/>
          </a:xfrm>
        </p:grpSpPr>
        <p:grpSp>
          <p:nvGrpSpPr>
            <p:cNvPr id="96" name="Grupo 95">
              <a:extLst>
                <a:ext uri="{FF2B5EF4-FFF2-40B4-BE49-F238E27FC236}">
                  <a16:creationId xmlns:a16="http://schemas.microsoft.com/office/drawing/2014/main" id="{E363DADE-C9FB-48A0-B4F6-3FE7A36F2B09}"/>
                </a:ext>
              </a:extLst>
            </p:cNvPr>
            <p:cNvGrpSpPr/>
            <p:nvPr/>
          </p:nvGrpSpPr>
          <p:grpSpPr>
            <a:xfrm>
              <a:off x="4588041" y="1384042"/>
              <a:ext cx="2304000" cy="2303744"/>
              <a:chOff x="4948082" y="1384042"/>
              <a:chExt cx="2304000" cy="2303744"/>
            </a:xfrm>
          </p:grpSpPr>
          <p:grpSp>
            <p:nvGrpSpPr>
              <p:cNvPr id="104" name="Grupo 103">
                <a:extLst>
                  <a:ext uri="{FF2B5EF4-FFF2-40B4-BE49-F238E27FC236}">
                    <a16:creationId xmlns:a16="http://schemas.microsoft.com/office/drawing/2014/main" id="{5A1F8D6A-1C49-415B-A70E-0D245A3006C2}"/>
                  </a:ext>
                </a:extLst>
              </p:cNvPr>
              <p:cNvGrpSpPr/>
              <p:nvPr/>
            </p:nvGrpSpPr>
            <p:grpSpPr>
              <a:xfrm>
                <a:off x="4968000" y="1404000"/>
                <a:ext cx="2160000" cy="2159760"/>
                <a:chOff x="4968000" y="1404000"/>
                <a:chExt cx="2160000" cy="2159760"/>
              </a:xfrm>
            </p:grpSpPr>
            <p:sp>
              <p:nvSpPr>
                <p:cNvPr id="106" name="Círculo parcial 105">
                  <a:extLst>
                    <a:ext uri="{FF2B5EF4-FFF2-40B4-BE49-F238E27FC236}">
                      <a16:creationId xmlns:a16="http://schemas.microsoft.com/office/drawing/2014/main" id="{6B359E18-D43B-49A0-868A-E8A15C60CCA2}"/>
                    </a:ext>
                  </a:extLst>
                </p:cNvPr>
                <p:cNvSpPr>
                  <a:spLocks noChangeAspect="1"/>
                </p:cNvSpPr>
                <p:nvPr/>
              </p:nvSpPr>
              <p:spPr>
                <a:xfrm>
                  <a:off x="4968000" y="1404000"/>
                  <a:ext cx="2160000" cy="2159760"/>
                </a:xfrm>
                <a:prstGeom prst="pie">
                  <a:avLst>
                    <a:gd name="adj1" fmla="val 15017648"/>
                    <a:gd name="adj2" fmla="val 6531906"/>
                  </a:avLst>
                </a:prstGeom>
                <a:solidFill>
                  <a:schemeClr val="tx2"/>
                </a:solidFill>
              </p:spPr>
              <p:txBody>
                <a:bodyPr wrap="square" rtlCol="0" anchor="ctr">
                  <a:prstTxWarp prst="textArchUp">
                    <a:avLst>
                      <a:gd name="adj" fmla="val 8643317"/>
                    </a:avLst>
                  </a:prstTxWarp>
                  <a:spAutoFit/>
                </a:bodyPr>
                <a:lstStyle/>
                <a:p>
                  <a:pPr algn="ctr"/>
                  <a:endParaRPr lang="es-CL" sz="2800" b="1">
                    <a:solidFill>
                      <a:schemeClr val="bg1"/>
                    </a:solidFill>
                  </a:endParaRPr>
                </a:p>
              </p:txBody>
            </p:sp>
            <p:sp>
              <p:nvSpPr>
                <p:cNvPr id="107" name="Círculo parcial 106">
                  <a:extLst>
                    <a:ext uri="{FF2B5EF4-FFF2-40B4-BE49-F238E27FC236}">
                      <a16:creationId xmlns:a16="http://schemas.microsoft.com/office/drawing/2014/main" id="{21FBA786-3E4B-441D-AEE5-64E1743806B2}"/>
                    </a:ext>
                  </a:extLst>
                </p:cNvPr>
                <p:cNvSpPr>
                  <a:spLocks noChangeAspect="1"/>
                </p:cNvSpPr>
                <p:nvPr/>
              </p:nvSpPr>
              <p:spPr>
                <a:xfrm>
                  <a:off x="4968000" y="1404000"/>
                  <a:ext cx="2160000" cy="2159760"/>
                </a:xfrm>
                <a:prstGeom prst="pie">
                  <a:avLst>
                    <a:gd name="adj1" fmla="val 10632645"/>
                    <a:gd name="adj2" fmla="val 13193782"/>
                  </a:avLst>
                </a:prstGeom>
                <a:solidFill>
                  <a:schemeClr val="accent6"/>
                </a:solidFill>
              </p:spPr>
              <p:txBody>
                <a:bodyPr wrap="square" rtlCol="0" anchor="ctr">
                  <a:prstTxWarp prst="textArchUp">
                    <a:avLst>
                      <a:gd name="adj" fmla="val 8618902"/>
                    </a:avLst>
                  </a:prstTxWarp>
                  <a:spAutoFit/>
                </a:bodyPr>
                <a:lstStyle/>
                <a:p>
                  <a:pPr algn="ctr"/>
                  <a:endParaRPr lang="es-CL" sz="2800" b="1">
                    <a:solidFill>
                      <a:schemeClr val="bg1"/>
                    </a:solidFill>
                  </a:endParaRPr>
                </a:p>
              </p:txBody>
            </p:sp>
            <p:sp>
              <p:nvSpPr>
                <p:cNvPr id="108" name="Círculo parcial 107">
                  <a:extLst>
                    <a:ext uri="{FF2B5EF4-FFF2-40B4-BE49-F238E27FC236}">
                      <a16:creationId xmlns:a16="http://schemas.microsoft.com/office/drawing/2014/main" id="{0C1F8763-5276-4DEF-BA3A-74677B942806}"/>
                    </a:ext>
                  </a:extLst>
                </p:cNvPr>
                <p:cNvSpPr>
                  <a:spLocks noChangeAspect="1"/>
                </p:cNvSpPr>
                <p:nvPr/>
              </p:nvSpPr>
              <p:spPr>
                <a:xfrm>
                  <a:off x="4968000" y="1404000"/>
                  <a:ext cx="2160000" cy="2159760"/>
                </a:xfrm>
                <a:prstGeom prst="pie">
                  <a:avLst>
                    <a:gd name="adj1" fmla="val 13800870"/>
                    <a:gd name="adj2" fmla="val 15017586"/>
                  </a:avLst>
                </a:prstGeom>
                <a:solidFill>
                  <a:srgbClr val="0070C0"/>
                </a:solidFill>
              </p:spPr>
              <p:txBody>
                <a:bodyPr wrap="square" rtlCol="0" anchor="ctr">
                  <a:prstTxWarp prst="textArchUp">
                    <a:avLst>
                      <a:gd name="adj" fmla="val 12920342"/>
                    </a:avLst>
                  </a:prstTxWarp>
                  <a:spAutoFit/>
                </a:bodyPr>
                <a:lstStyle/>
                <a:p>
                  <a:pPr algn="ctr"/>
                  <a:endParaRPr lang="es-CL" sz="2800" b="1">
                    <a:solidFill>
                      <a:schemeClr val="bg1"/>
                    </a:solidFill>
                  </a:endParaRPr>
                </a:p>
              </p:txBody>
            </p:sp>
            <p:sp>
              <p:nvSpPr>
                <p:cNvPr id="109" name="Círculo parcial 108">
                  <a:extLst>
                    <a:ext uri="{FF2B5EF4-FFF2-40B4-BE49-F238E27FC236}">
                      <a16:creationId xmlns:a16="http://schemas.microsoft.com/office/drawing/2014/main" id="{6486292E-9888-4716-89EA-75E003B881D6}"/>
                    </a:ext>
                  </a:extLst>
                </p:cNvPr>
                <p:cNvSpPr>
                  <a:spLocks noChangeAspect="1"/>
                </p:cNvSpPr>
                <p:nvPr/>
              </p:nvSpPr>
              <p:spPr>
                <a:xfrm>
                  <a:off x="4968000" y="1404000"/>
                  <a:ext cx="2160000" cy="2159760"/>
                </a:xfrm>
                <a:prstGeom prst="pie">
                  <a:avLst>
                    <a:gd name="adj1" fmla="val 6542355"/>
                    <a:gd name="adj2" fmla="val 10703233"/>
                  </a:avLst>
                </a:prstGeom>
                <a:solidFill>
                  <a:srgbClr val="92D050"/>
                </a:solidFill>
              </p:spPr>
              <p:txBody>
                <a:bodyPr wrap="square" rtlCol="0" anchor="ctr">
                  <a:prstTxWarp prst="textArchUp">
                    <a:avLst>
                      <a:gd name="adj" fmla="val 10162256"/>
                    </a:avLst>
                  </a:prstTxWarp>
                  <a:spAutoFit/>
                </a:bodyPr>
                <a:lstStyle/>
                <a:p>
                  <a:pPr algn="ctr"/>
                  <a:endParaRPr lang="es-CL" sz="2800" b="1">
                    <a:solidFill>
                      <a:schemeClr val="bg1"/>
                    </a:solidFill>
                  </a:endParaRPr>
                </a:p>
              </p:txBody>
            </p:sp>
          </p:grpSp>
          <p:sp>
            <p:nvSpPr>
              <p:cNvPr id="105" name="Círculo parcial 104">
                <a:extLst>
                  <a:ext uri="{FF2B5EF4-FFF2-40B4-BE49-F238E27FC236}">
                    <a16:creationId xmlns:a16="http://schemas.microsoft.com/office/drawing/2014/main" id="{A3657AD8-9C87-4ACD-AF96-68FBD22F0981}"/>
                  </a:ext>
                </a:extLst>
              </p:cNvPr>
              <p:cNvSpPr>
                <a:spLocks noChangeAspect="1"/>
              </p:cNvSpPr>
              <p:nvPr/>
            </p:nvSpPr>
            <p:spPr>
              <a:xfrm>
                <a:off x="4948082" y="1384042"/>
                <a:ext cx="2304000" cy="2303744"/>
              </a:xfrm>
              <a:prstGeom prst="pie">
                <a:avLst>
                  <a:gd name="adj1" fmla="val 13130383"/>
                  <a:gd name="adj2" fmla="val 13879975"/>
                </a:avLst>
              </a:prstGeom>
              <a:solidFill>
                <a:srgbClr val="7030A0"/>
              </a:solidFill>
            </p:spPr>
            <p:txBody>
              <a:bodyPr wrap="square" rtlCol="0" anchor="ctr">
                <a:prstTxWarp prst="textArchUp">
                  <a:avLst>
                    <a:gd name="adj" fmla="val 10242619"/>
                  </a:avLst>
                </a:prstTxWarp>
                <a:spAutoFit/>
              </a:bodyPr>
              <a:lstStyle/>
              <a:p>
                <a:pPr algn="ctr"/>
                <a:endParaRPr lang="es-CL" sz="2800" b="1" dirty="0">
                  <a:solidFill>
                    <a:schemeClr val="bg1"/>
                  </a:solidFill>
                </a:endParaRPr>
              </a:p>
            </p:txBody>
          </p:sp>
        </p:grpSp>
        <p:sp>
          <p:nvSpPr>
            <p:cNvPr id="99" name="TextBox 47">
              <a:extLst>
                <a:ext uri="{FF2B5EF4-FFF2-40B4-BE49-F238E27FC236}">
                  <a16:creationId xmlns:a16="http://schemas.microsoft.com/office/drawing/2014/main" id="{1E454CB3-B890-478A-94E0-FC3C5EB7BB32}"/>
                </a:ext>
              </a:extLst>
            </p:cNvPr>
            <p:cNvSpPr txBox="1"/>
            <p:nvPr/>
          </p:nvSpPr>
          <p:spPr>
            <a:xfrm>
              <a:off x="5796135" y="2276872"/>
              <a:ext cx="629817" cy="461078"/>
            </a:xfrm>
            <a:prstGeom prst="rect">
              <a:avLst/>
            </a:prstGeom>
            <a:noFill/>
          </p:spPr>
          <p:txBody>
            <a:bodyPr wrap="square" lIns="0" tIns="0" rIns="0" bIns="0" rtlCol="0">
              <a:spAutoFit/>
            </a:bodyPr>
            <a:lstStyle/>
            <a:p>
              <a:pPr algn="ctr"/>
              <a:r>
                <a:rPr lang="es-CL" sz="1050" b="1" dirty="0">
                  <a:solidFill>
                    <a:schemeClr val="bg1"/>
                  </a:solidFill>
                </a:rPr>
                <a:t>58% </a:t>
              </a:r>
            </a:p>
            <a:p>
              <a:pPr algn="ctr"/>
              <a:r>
                <a:rPr lang="es-CL" sz="1050" b="1" dirty="0">
                  <a:solidFill>
                    <a:schemeClr val="bg1"/>
                  </a:solidFill>
                </a:rPr>
                <a:t>Compras locales</a:t>
              </a:r>
            </a:p>
          </p:txBody>
        </p:sp>
        <p:sp>
          <p:nvSpPr>
            <p:cNvPr id="100" name="TextBox 47">
              <a:extLst>
                <a:ext uri="{FF2B5EF4-FFF2-40B4-BE49-F238E27FC236}">
                  <a16:creationId xmlns:a16="http://schemas.microsoft.com/office/drawing/2014/main" id="{0E313755-B12C-48B2-B417-764BB535E62D}"/>
                </a:ext>
              </a:extLst>
            </p:cNvPr>
            <p:cNvSpPr txBox="1"/>
            <p:nvPr/>
          </p:nvSpPr>
          <p:spPr>
            <a:xfrm>
              <a:off x="4807649" y="2627620"/>
              <a:ext cx="700455" cy="461078"/>
            </a:xfrm>
            <a:prstGeom prst="rect">
              <a:avLst/>
            </a:prstGeom>
            <a:noFill/>
          </p:spPr>
          <p:txBody>
            <a:bodyPr wrap="square" lIns="0" tIns="0" rIns="0" bIns="0" rtlCol="0">
              <a:spAutoFit/>
            </a:bodyPr>
            <a:lstStyle/>
            <a:p>
              <a:pPr algn="ctr"/>
              <a:r>
                <a:rPr lang="es-CL" sz="1050" b="1" dirty="0">
                  <a:solidFill>
                    <a:schemeClr val="bg1"/>
                  </a:solidFill>
                </a:rPr>
                <a:t>22% </a:t>
              </a:r>
            </a:p>
            <a:p>
              <a:pPr algn="ctr"/>
              <a:r>
                <a:rPr lang="es-CL" sz="1050" b="1" dirty="0">
                  <a:solidFill>
                    <a:schemeClr val="bg1"/>
                  </a:solidFill>
                </a:rPr>
                <a:t>Salarios y beneficios</a:t>
              </a:r>
            </a:p>
          </p:txBody>
        </p:sp>
        <p:sp>
          <p:nvSpPr>
            <p:cNvPr id="101" name="TextBox 47">
              <a:extLst>
                <a:ext uri="{FF2B5EF4-FFF2-40B4-BE49-F238E27FC236}">
                  <a16:creationId xmlns:a16="http://schemas.microsoft.com/office/drawing/2014/main" id="{8C13DB92-40DC-4BE4-9738-B21A88FFD006}"/>
                </a:ext>
              </a:extLst>
            </p:cNvPr>
            <p:cNvSpPr txBox="1"/>
            <p:nvPr/>
          </p:nvSpPr>
          <p:spPr>
            <a:xfrm>
              <a:off x="4227938" y="1495097"/>
              <a:ext cx="670979" cy="307385"/>
            </a:xfrm>
            <a:prstGeom prst="rect">
              <a:avLst/>
            </a:prstGeom>
            <a:noFill/>
          </p:spPr>
          <p:txBody>
            <a:bodyPr wrap="square" lIns="0" tIns="0" rIns="0" bIns="0" rtlCol="0">
              <a:spAutoFit/>
            </a:bodyPr>
            <a:lstStyle/>
            <a:p>
              <a:pPr algn="ctr"/>
              <a:r>
                <a:rPr lang="es-CL" sz="1050" b="1" dirty="0"/>
                <a:t>3% Gobierno</a:t>
              </a:r>
            </a:p>
          </p:txBody>
        </p:sp>
        <p:sp>
          <p:nvSpPr>
            <p:cNvPr id="102" name="TextBox 47">
              <a:extLst>
                <a:ext uri="{FF2B5EF4-FFF2-40B4-BE49-F238E27FC236}">
                  <a16:creationId xmlns:a16="http://schemas.microsoft.com/office/drawing/2014/main" id="{418FC383-7354-4289-BE0F-3B5D4B44856F}"/>
                </a:ext>
              </a:extLst>
            </p:cNvPr>
            <p:cNvSpPr txBox="1"/>
            <p:nvPr/>
          </p:nvSpPr>
          <p:spPr>
            <a:xfrm>
              <a:off x="4329452" y="1040662"/>
              <a:ext cx="1031020" cy="461078"/>
            </a:xfrm>
            <a:prstGeom prst="rect">
              <a:avLst/>
            </a:prstGeom>
            <a:noFill/>
          </p:spPr>
          <p:txBody>
            <a:bodyPr wrap="square" lIns="0" tIns="0" rIns="0" bIns="0" rtlCol="0">
              <a:spAutoFit/>
            </a:bodyPr>
            <a:lstStyle/>
            <a:p>
              <a:pPr algn="ctr"/>
              <a:r>
                <a:rPr lang="es-CL" sz="1050" b="1" dirty="0"/>
                <a:t>6% </a:t>
              </a:r>
            </a:p>
            <a:p>
              <a:pPr algn="ctr"/>
              <a:r>
                <a:rPr lang="es-CL" sz="1050" b="1" dirty="0"/>
                <a:t>Compras Internacionales</a:t>
              </a:r>
            </a:p>
          </p:txBody>
        </p:sp>
        <p:sp>
          <p:nvSpPr>
            <p:cNvPr id="103" name="TextBox 47">
              <a:extLst>
                <a:ext uri="{FF2B5EF4-FFF2-40B4-BE49-F238E27FC236}">
                  <a16:creationId xmlns:a16="http://schemas.microsoft.com/office/drawing/2014/main" id="{87539646-7178-43B4-A528-1DAD8777FE61}"/>
                </a:ext>
              </a:extLst>
            </p:cNvPr>
            <p:cNvSpPr txBox="1"/>
            <p:nvPr/>
          </p:nvSpPr>
          <p:spPr>
            <a:xfrm>
              <a:off x="4632611" y="1988840"/>
              <a:ext cx="742986" cy="461078"/>
            </a:xfrm>
            <a:prstGeom prst="rect">
              <a:avLst/>
            </a:prstGeom>
            <a:noFill/>
          </p:spPr>
          <p:txBody>
            <a:bodyPr wrap="square" lIns="0" tIns="0" rIns="0" bIns="0" rtlCol="0">
              <a:spAutoFit/>
            </a:bodyPr>
            <a:lstStyle/>
            <a:p>
              <a:pPr algn="ctr"/>
              <a:r>
                <a:rPr lang="es-CL" sz="1050" b="1" dirty="0">
                  <a:solidFill>
                    <a:schemeClr val="bg1"/>
                  </a:solidFill>
                </a:rPr>
                <a:t>11% </a:t>
              </a:r>
            </a:p>
            <a:p>
              <a:pPr algn="ctr"/>
              <a:r>
                <a:rPr lang="es-CL" sz="1050" b="1" dirty="0">
                  <a:solidFill>
                    <a:schemeClr val="bg1"/>
                  </a:solidFill>
                </a:rPr>
                <a:t>Gastos Financiaros</a:t>
              </a:r>
            </a:p>
          </p:txBody>
        </p:sp>
      </p:grpSp>
      <p:sp>
        <p:nvSpPr>
          <p:cNvPr id="71" name="Rectangle 15">
            <a:extLst>
              <a:ext uri="{FF2B5EF4-FFF2-40B4-BE49-F238E27FC236}">
                <a16:creationId xmlns:a16="http://schemas.microsoft.com/office/drawing/2014/main" id="{8FD40BF3-8160-415B-ACF3-9F503AB97B30}"/>
              </a:ext>
            </a:extLst>
          </p:cNvPr>
          <p:cNvSpPr/>
          <p:nvPr/>
        </p:nvSpPr>
        <p:spPr>
          <a:xfrm>
            <a:off x="443872" y="6263734"/>
            <a:ext cx="8964496" cy="261610"/>
          </a:xfrm>
          <a:prstGeom prst="rect">
            <a:avLst/>
          </a:prstGeom>
        </p:spPr>
        <p:txBody>
          <a:bodyPr wrap="square">
            <a:spAutoFit/>
          </a:bodyPr>
          <a:lstStyle/>
          <a:p>
            <a:pPr marL="450850" indent="-450850"/>
            <a:r>
              <a:rPr lang="es-CL" sz="1100" i="1" u="sng" dirty="0">
                <a:solidFill>
                  <a:prstClr val="black">
                    <a:lumMod val="50000"/>
                    <a:lumOff val="50000"/>
                  </a:prstClr>
                </a:solidFill>
              </a:rPr>
              <a:t>Fuente</a:t>
            </a:r>
            <a:r>
              <a:rPr lang="es-CL" sz="1100" dirty="0">
                <a:solidFill>
                  <a:prstClr val="black">
                    <a:lumMod val="50000"/>
                    <a:lumOff val="50000"/>
                  </a:prstClr>
                </a:solidFill>
              </a:rPr>
              <a:t>: </a:t>
            </a:r>
            <a:r>
              <a:rPr lang="es-CL" sz="1100" dirty="0" err="1">
                <a:solidFill>
                  <a:prstClr val="black">
                    <a:lumMod val="50000"/>
                    <a:lumOff val="50000"/>
                  </a:prstClr>
                </a:solidFill>
              </a:rPr>
              <a:t>Cosbey</a:t>
            </a:r>
            <a:r>
              <a:rPr lang="es-CL" sz="1100" dirty="0">
                <a:solidFill>
                  <a:prstClr val="black">
                    <a:lumMod val="50000"/>
                    <a:lumOff val="50000"/>
                  </a:prstClr>
                </a:solidFill>
              </a:rPr>
              <a:t> et at (2016) “Mining a </a:t>
            </a:r>
            <a:r>
              <a:rPr lang="es-CL" sz="1100" dirty="0" err="1">
                <a:solidFill>
                  <a:prstClr val="black">
                    <a:lumMod val="50000"/>
                    <a:lumOff val="50000"/>
                  </a:prstClr>
                </a:solidFill>
              </a:rPr>
              <a:t>Mirage</a:t>
            </a:r>
            <a:r>
              <a:rPr lang="es-CL" sz="1100" dirty="0">
                <a:solidFill>
                  <a:prstClr val="black">
                    <a:lumMod val="50000"/>
                    <a:lumOff val="50000"/>
                  </a:prstClr>
                </a:solidFill>
              </a:rPr>
              <a:t>”; Figura 1, Página 8; Figuras 7 y 8,  Página 23; </a:t>
            </a:r>
          </a:p>
        </p:txBody>
      </p:sp>
      <p:cxnSp>
        <p:nvCxnSpPr>
          <p:cNvPr id="72" name="Straight Connector 2">
            <a:extLst>
              <a:ext uri="{FF2B5EF4-FFF2-40B4-BE49-F238E27FC236}">
                <a16:creationId xmlns:a16="http://schemas.microsoft.com/office/drawing/2014/main" id="{E9D75CE2-3C8F-4E8A-8B79-BDCBB548A42A}"/>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ángulo: esquinas redondeadas 4">
            <a:extLst>
              <a:ext uri="{FF2B5EF4-FFF2-40B4-BE49-F238E27FC236}">
                <a16:creationId xmlns:a16="http://schemas.microsoft.com/office/drawing/2014/main" id="{B4A3A0B6-2BD6-4E81-948F-0CDB632AFF37}"/>
              </a:ext>
            </a:extLst>
          </p:cNvPr>
          <p:cNvSpPr/>
          <p:nvPr/>
        </p:nvSpPr>
        <p:spPr>
          <a:xfrm>
            <a:off x="3431704" y="591448"/>
            <a:ext cx="3240360" cy="5577632"/>
          </a:xfrm>
          <a:prstGeom prst="roundRect">
            <a:avLst/>
          </a:prstGeom>
          <a:ln w="38100">
            <a:solidFill>
              <a:srgbClr val="FF0000"/>
            </a:solid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51" name="CuadroTexto 50">
            <a:extLst>
              <a:ext uri="{FF2B5EF4-FFF2-40B4-BE49-F238E27FC236}">
                <a16:creationId xmlns:a16="http://schemas.microsoft.com/office/drawing/2014/main" id="{B9504E1A-599C-417E-983F-DE9551A3C4BA}"/>
              </a:ext>
            </a:extLst>
          </p:cNvPr>
          <p:cNvSpPr txBox="1"/>
          <p:nvPr/>
        </p:nvSpPr>
        <p:spPr>
          <a:xfrm>
            <a:off x="7320136" y="4491697"/>
            <a:ext cx="3697537" cy="1600438"/>
          </a:xfrm>
          <a:prstGeom prst="rect">
            <a:avLst/>
          </a:prstGeom>
          <a:noFill/>
        </p:spPr>
        <p:txBody>
          <a:bodyPr wrap="square">
            <a:spAutoFit/>
          </a:bodyPr>
          <a:lstStyle/>
          <a:p>
            <a:pPr lvl="0" algn="just"/>
            <a:r>
              <a:rPr lang="es-ES" sz="1400" b="1" dirty="0">
                <a:effectLst/>
                <a:latin typeface="Calibri" panose="020F0502020204030204" pitchFamily="34" charset="0"/>
                <a:ea typeface="Calibri" panose="020F0502020204030204" pitchFamily="34" charset="0"/>
                <a:cs typeface="Times New Roman" panose="02020603050405020304" pitchFamily="18" charset="0"/>
              </a:rPr>
              <a:t>La expansión de la producción de minerales y el desarrollo de una base industrial (clúster de proveedores) que respalde una producción minera competitiva pueden impulsar la transición hacia una economía de ingresos medios y establecer las condiciones para convertirse en una economía de ingresos altos</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3" name="Flecha: a la derecha 52">
            <a:extLst>
              <a:ext uri="{FF2B5EF4-FFF2-40B4-BE49-F238E27FC236}">
                <a16:creationId xmlns:a16="http://schemas.microsoft.com/office/drawing/2014/main" id="{FE720052-EDC5-41B2-834F-4BA3F73FFCC5}"/>
              </a:ext>
            </a:extLst>
          </p:cNvPr>
          <p:cNvSpPr/>
          <p:nvPr/>
        </p:nvSpPr>
        <p:spPr>
          <a:xfrm rot="10800000">
            <a:off x="6744073" y="4811660"/>
            <a:ext cx="449076" cy="633563"/>
          </a:xfrm>
          <a:prstGeom prst="rightArrow">
            <a:avLst/>
          </a:prstGeom>
          <a:ln>
            <a:solidFill>
              <a:srgbClr val="FF0000"/>
            </a:solid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2" name="Slide Number Placeholder 1">
            <a:extLst>
              <a:ext uri="{FF2B5EF4-FFF2-40B4-BE49-F238E27FC236}">
                <a16:creationId xmlns:a16="http://schemas.microsoft.com/office/drawing/2014/main" id="{A404CD3D-88E9-5845-05FB-54E5DB6F809D}"/>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12</a:t>
            </a:fld>
            <a:endParaRPr lang="en-AU" dirty="0">
              <a:latin typeface="Calibri" panose="020F0502020204030204" pitchFamily="34" charset="0"/>
              <a:cs typeface="Calibri" panose="020F0502020204030204" pitchFamily="34" charset="0"/>
            </a:endParaRPr>
          </a:p>
        </p:txBody>
      </p:sp>
      <p:sp>
        <p:nvSpPr>
          <p:cNvPr id="3" name="Shape 77">
            <a:extLst>
              <a:ext uri="{FF2B5EF4-FFF2-40B4-BE49-F238E27FC236}">
                <a16:creationId xmlns:a16="http://schemas.microsoft.com/office/drawing/2014/main" id="{42D20AB1-32FC-7949-DCE6-986D53613E17}"/>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pic>
        <p:nvPicPr>
          <p:cNvPr id="4" name="Imagen 3">
            <a:extLst>
              <a:ext uri="{FF2B5EF4-FFF2-40B4-BE49-F238E27FC236}">
                <a16:creationId xmlns:a16="http://schemas.microsoft.com/office/drawing/2014/main" id="{AF1AB68F-DB7F-502E-8651-C6DE5A49602D}"/>
              </a:ext>
            </a:extLst>
          </p:cNvPr>
          <p:cNvPicPr>
            <a:picLocks noChangeAspect="1"/>
          </p:cNvPicPr>
          <p:nvPr/>
        </p:nvPicPr>
        <p:blipFill>
          <a:blip r:embed="rId3"/>
          <a:stretch>
            <a:fillRect/>
          </a:stretch>
        </p:blipFill>
        <p:spPr>
          <a:xfrm>
            <a:off x="11734553" y="6381376"/>
            <a:ext cx="410119" cy="432000"/>
          </a:xfrm>
          <a:prstGeom prst="rect">
            <a:avLst/>
          </a:prstGeom>
        </p:spPr>
      </p:pic>
      <p:sp>
        <p:nvSpPr>
          <p:cNvPr id="6" name="Rectangle 25">
            <a:extLst>
              <a:ext uri="{FF2B5EF4-FFF2-40B4-BE49-F238E27FC236}">
                <a16:creationId xmlns:a16="http://schemas.microsoft.com/office/drawing/2014/main" id="{CE900BF3-22B9-5EA4-8D3B-DC298147DCCB}"/>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80452187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2">
            <a:extLst>
              <a:ext uri="{FF2B5EF4-FFF2-40B4-BE49-F238E27FC236}">
                <a16:creationId xmlns:a16="http://schemas.microsoft.com/office/drawing/2014/main" id="{1282D0B7-1BBD-A9EF-D802-F5F7718B189C}"/>
              </a:ext>
            </a:extLst>
          </p:cNvPr>
          <p:cNvSpPr txBox="1">
            <a:spLocks/>
          </p:cNvSpPr>
          <p:nvPr/>
        </p:nvSpPr>
        <p:spPr>
          <a:xfrm>
            <a:off x="335360" y="9899"/>
            <a:ext cx="11521280"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solidFill>
                  <a:prstClr val="black"/>
                </a:solidFill>
                <a:latin typeface="Calibri"/>
              </a:rPr>
              <a:t>Etapas en el desarrollo de la capacidad productiva y del ecosistema tecnológico minero </a:t>
            </a:r>
          </a:p>
        </p:txBody>
      </p:sp>
      <p:cxnSp>
        <p:nvCxnSpPr>
          <p:cNvPr id="63" name="Straight Connector 2">
            <a:extLst>
              <a:ext uri="{FF2B5EF4-FFF2-40B4-BE49-F238E27FC236}">
                <a16:creationId xmlns:a16="http://schemas.microsoft.com/office/drawing/2014/main" id="{A12EEE38-A4B6-78F9-6374-C96E6AB1B467}"/>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Slide Number Placeholder 1">
            <a:extLst>
              <a:ext uri="{FF2B5EF4-FFF2-40B4-BE49-F238E27FC236}">
                <a16:creationId xmlns:a16="http://schemas.microsoft.com/office/drawing/2014/main" id="{AFFE8AA9-C048-8DA2-6066-54BB79965D4F}"/>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13</a:t>
            </a:fld>
            <a:endParaRPr lang="en-AU" dirty="0">
              <a:latin typeface="Calibri" panose="020F0502020204030204" pitchFamily="34" charset="0"/>
              <a:cs typeface="Calibri" panose="020F0502020204030204" pitchFamily="34" charset="0"/>
            </a:endParaRPr>
          </a:p>
        </p:txBody>
      </p:sp>
      <p:sp>
        <p:nvSpPr>
          <p:cNvPr id="65" name="Shape 77">
            <a:extLst>
              <a:ext uri="{FF2B5EF4-FFF2-40B4-BE49-F238E27FC236}">
                <a16:creationId xmlns:a16="http://schemas.microsoft.com/office/drawing/2014/main" id="{38DEFED7-FD6A-72ED-74EB-8351A606F5DB}"/>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pic>
        <p:nvPicPr>
          <p:cNvPr id="66" name="Imagen 65">
            <a:extLst>
              <a:ext uri="{FF2B5EF4-FFF2-40B4-BE49-F238E27FC236}">
                <a16:creationId xmlns:a16="http://schemas.microsoft.com/office/drawing/2014/main" id="{1B271F81-BD56-4E72-EA49-6DC42AE53445}"/>
              </a:ext>
            </a:extLst>
          </p:cNvPr>
          <p:cNvPicPr>
            <a:picLocks noChangeAspect="1"/>
          </p:cNvPicPr>
          <p:nvPr/>
        </p:nvPicPr>
        <p:blipFill>
          <a:blip r:embed="rId3"/>
          <a:stretch>
            <a:fillRect/>
          </a:stretch>
        </p:blipFill>
        <p:spPr>
          <a:xfrm>
            <a:off x="11734553" y="6381376"/>
            <a:ext cx="410119" cy="432000"/>
          </a:xfrm>
          <a:prstGeom prst="rect">
            <a:avLst/>
          </a:prstGeom>
        </p:spPr>
      </p:pic>
      <p:pic>
        <p:nvPicPr>
          <p:cNvPr id="2" name="Imagen 1">
            <a:extLst>
              <a:ext uri="{FF2B5EF4-FFF2-40B4-BE49-F238E27FC236}">
                <a16:creationId xmlns:a16="http://schemas.microsoft.com/office/drawing/2014/main" id="{68986011-0AB8-A5EF-0D74-336B5F3F44D7}"/>
              </a:ext>
            </a:extLst>
          </p:cNvPr>
          <p:cNvPicPr>
            <a:picLocks noChangeAspect="1"/>
          </p:cNvPicPr>
          <p:nvPr/>
        </p:nvPicPr>
        <p:blipFill>
          <a:blip r:embed="rId4"/>
          <a:stretch>
            <a:fillRect/>
          </a:stretch>
        </p:blipFill>
        <p:spPr>
          <a:xfrm>
            <a:off x="335360" y="620688"/>
            <a:ext cx="11521280" cy="5568029"/>
          </a:xfrm>
          <a:prstGeom prst="rect">
            <a:avLst/>
          </a:prstGeom>
        </p:spPr>
      </p:pic>
      <p:sp>
        <p:nvSpPr>
          <p:cNvPr id="3" name="CuadroTexto 2">
            <a:extLst>
              <a:ext uri="{FF2B5EF4-FFF2-40B4-BE49-F238E27FC236}">
                <a16:creationId xmlns:a16="http://schemas.microsoft.com/office/drawing/2014/main" id="{0975A4AB-7ED3-E603-15FA-F3A08F71E21C}"/>
              </a:ext>
            </a:extLst>
          </p:cNvPr>
          <p:cNvSpPr txBox="1"/>
          <p:nvPr/>
        </p:nvSpPr>
        <p:spPr>
          <a:xfrm>
            <a:off x="326556" y="6237312"/>
            <a:ext cx="7209604" cy="400069"/>
          </a:xfrm>
          <a:prstGeom prst="rect">
            <a:avLst/>
          </a:prstGeom>
          <a:noFill/>
          <a:ln>
            <a:noFill/>
          </a:ln>
        </p:spPr>
        <p:txBody>
          <a:bodyPr spcFirstLastPara="1" wrap="square" lIns="121900" tIns="121900" rIns="121900" bIns="121900" anchor="t" anchorCtr="0">
            <a:spAutoFit/>
          </a:bodyPr>
          <a:lstStyle>
            <a:defPPr>
              <a:defRPr lang="en-US"/>
            </a:defPPr>
            <a:lvl1pPr marL="533400" indent="-533400">
              <a:defRPr sz="1000">
                <a:solidFill>
                  <a:srgbClr val="9B826E"/>
                </a:solidFill>
                <a:latin typeface="Helvetica" panose="020B0604020202030204" pitchFamily="34" charset="0"/>
              </a:defRPr>
            </a:lvl1pPr>
          </a:lstStyle>
          <a:p>
            <a:r>
              <a:rPr lang="es-CL" dirty="0"/>
              <a:t>Fuente: Urzúa , O  (2020)</a:t>
            </a:r>
          </a:p>
        </p:txBody>
      </p:sp>
      <p:sp>
        <p:nvSpPr>
          <p:cNvPr id="4" name="Rectangle 25">
            <a:extLst>
              <a:ext uri="{FF2B5EF4-FFF2-40B4-BE49-F238E27FC236}">
                <a16:creationId xmlns:a16="http://schemas.microsoft.com/office/drawing/2014/main" id="{343D13EB-06BA-B1F3-A33D-E7A4EDC22DE9}"/>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278629607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AAF3C41-3195-4CA8-9ADD-FD09F505A079}"/>
              </a:ext>
            </a:extLst>
          </p:cNvPr>
          <p:cNvSpPr txBox="1">
            <a:spLocks/>
          </p:cNvSpPr>
          <p:nvPr/>
        </p:nvSpPr>
        <p:spPr>
          <a:xfrm>
            <a:off x="335360" y="9899"/>
            <a:ext cx="11515848"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solidFill>
                  <a:prstClr val="black"/>
                </a:solidFill>
                <a:latin typeface="Calibri"/>
              </a:rPr>
              <a:t>Caso chileno: Prosperidad impulsada por un salto en producción e inversión</a:t>
            </a:r>
            <a:endParaRPr lang="en-GB" sz="2400" b="1" dirty="0">
              <a:solidFill>
                <a:prstClr val="black"/>
              </a:solidFill>
              <a:latin typeface="Calibri"/>
            </a:endParaRPr>
          </a:p>
        </p:txBody>
      </p:sp>
      <p:cxnSp>
        <p:nvCxnSpPr>
          <p:cNvPr id="10" name="Straight Connector 2">
            <a:extLst>
              <a:ext uri="{FF2B5EF4-FFF2-40B4-BE49-F238E27FC236}">
                <a16:creationId xmlns:a16="http://schemas.microsoft.com/office/drawing/2014/main" id="{977CFFB9-057D-487B-B28C-8715BCFFE23F}"/>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CD7BA570-F0D6-4361-8265-29F3752A0DE4}"/>
              </a:ext>
            </a:extLst>
          </p:cNvPr>
          <p:cNvSpPr txBox="1"/>
          <p:nvPr/>
        </p:nvSpPr>
        <p:spPr>
          <a:xfrm>
            <a:off x="335360" y="620688"/>
            <a:ext cx="11515848" cy="369332"/>
          </a:xfrm>
          <a:prstGeom prst="rect">
            <a:avLst/>
          </a:prstGeom>
          <a:solidFill>
            <a:schemeClr val="accent1">
              <a:lumMod val="20000"/>
              <a:lumOff val="80000"/>
            </a:schemeClr>
          </a:solidFill>
        </p:spPr>
        <p:txBody>
          <a:bodyPr wrap="square">
            <a:spAutoFit/>
          </a:bodyPr>
          <a:lstStyle/>
          <a:p>
            <a:pPr algn="ctr"/>
            <a:r>
              <a:rPr lang="es-ES" dirty="0"/>
              <a:t>La inversión ha permitido que la producción minera aumente un +200% en quince años</a:t>
            </a:r>
            <a:endParaRPr lang="en-GB" dirty="0"/>
          </a:p>
        </p:txBody>
      </p:sp>
      <p:pic>
        <p:nvPicPr>
          <p:cNvPr id="5" name="Imagen 4">
            <a:extLst>
              <a:ext uri="{FF2B5EF4-FFF2-40B4-BE49-F238E27FC236}">
                <a16:creationId xmlns:a16="http://schemas.microsoft.com/office/drawing/2014/main" id="{8C380241-4104-433A-987B-E2F3BA6629F3}"/>
              </a:ext>
            </a:extLst>
          </p:cNvPr>
          <p:cNvPicPr>
            <a:picLocks noChangeAspect="1"/>
          </p:cNvPicPr>
          <p:nvPr/>
        </p:nvPicPr>
        <p:blipFill>
          <a:blip r:embed="rId2"/>
          <a:stretch>
            <a:fillRect/>
          </a:stretch>
        </p:blipFill>
        <p:spPr>
          <a:xfrm>
            <a:off x="551384" y="1877386"/>
            <a:ext cx="11064552" cy="4503942"/>
          </a:xfrm>
          <a:prstGeom prst="rect">
            <a:avLst/>
          </a:prstGeom>
        </p:spPr>
      </p:pic>
      <p:sp>
        <p:nvSpPr>
          <p:cNvPr id="17" name="CuadroTexto 16">
            <a:extLst>
              <a:ext uri="{FF2B5EF4-FFF2-40B4-BE49-F238E27FC236}">
                <a16:creationId xmlns:a16="http://schemas.microsoft.com/office/drawing/2014/main" id="{4933B15B-9EA7-4893-9F3A-EA112C1E7DE3}"/>
              </a:ext>
            </a:extLst>
          </p:cNvPr>
          <p:cNvSpPr txBox="1"/>
          <p:nvPr/>
        </p:nvSpPr>
        <p:spPr>
          <a:xfrm>
            <a:off x="352294" y="1062028"/>
            <a:ext cx="11515848" cy="369332"/>
          </a:xfrm>
          <a:prstGeom prst="rect">
            <a:avLst/>
          </a:prstGeom>
          <a:solidFill>
            <a:schemeClr val="accent1">
              <a:lumMod val="20000"/>
              <a:lumOff val="80000"/>
            </a:schemeClr>
          </a:solidFill>
        </p:spPr>
        <p:txBody>
          <a:bodyPr wrap="square">
            <a:spAutoFit/>
          </a:bodyPr>
          <a:lstStyle/>
          <a:p>
            <a:pPr algn="ctr"/>
            <a:r>
              <a:rPr lang="es-ES" dirty="0"/>
              <a:t>Crecimiento PGB per cápita de 5.4% anual en 1990-1998</a:t>
            </a:r>
          </a:p>
        </p:txBody>
      </p:sp>
      <p:sp>
        <p:nvSpPr>
          <p:cNvPr id="14" name="TextBox 57">
            <a:extLst>
              <a:ext uri="{FF2B5EF4-FFF2-40B4-BE49-F238E27FC236}">
                <a16:creationId xmlns:a16="http://schemas.microsoft.com/office/drawing/2014/main" id="{108CC792-BD33-7AC8-0766-57AF5F3AC0A8}"/>
              </a:ext>
            </a:extLst>
          </p:cNvPr>
          <p:cNvSpPr txBox="1"/>
          <p:nvPr/>
        </p:nvSpPr>
        <p:spPr>
          <a:xfrm>
            <a:off x="1775520" y="1412776"/>
            <a:ext cx="2736304" cy="553998"/>
          </a:xfrm>
          <a:prstGeom prst="rect">
            <a:avLst/>
          </a:prstGeom>
          <a:noFill/>
        </p:spPr>
        <p:txBody>
          <a:bodyPr wrap="square" rtlCol="0">
            <a:spAutoFit/>
          </a:bodyPr>
          <a:lstStyle/>
          <a:p>
            <a:pPr algn="ctr"/>
            <a:r>
              <a:rPr lang="es-CL" sz="1600" b="1" dirty="0"/>
              <a:t>PREPARACION</a:t>
            </a:r>
          </a:p>
          <a:p>
            <a:pPr algn="ctr"/>
            <a:r>
              <a:rPr lang="es-CL" sz="1400" b="1" i="1" u="sng" dirty="0"/>
              <a:t>Creando las capacidades críticas</a:t>
            </a:r>
            <a:endParaRPr lang="es-ES" sz="1400" b="1" i="1" u="sng" dirty="0"/>
          </a:p>
        </p:txBody>
      </p:sp>
      <p:sp>
        <p:nvSpPr>
          <p:cNvPr id="18" name="TextBox 57">
            <a:extLst>
              <a:ext uri="{FF2B5EF4-FFF2-40B4-BE49-F238E27FC236}">
                <a16:creationId xmlns:a16="http://schemas.microsoft.com/office/drawing/2014/main" id="{3B32F9FC-0705-D89E-1667-201D2CE8CF31}"/>
              </a:ext>
            </a:extLst>
          </p:cNvPr>
          <p:cNvSpPr txBox="1"/>
          <p:nvPr/>
        </p:nvSpPr>
        <p:spPr>
          <a:xfrm>
            <a:off x="5663952" y="1434842"/>
            <a:ext cx="4248472" cy="553998"/>
          </a:xfrm>
          <a:prstGeom prst="rect">
            <a:avLst/>
          </a:prstGeom>
          <a:noFill/>
        </p:spPr>
        <p:txBody>
          <a:bodyPr wrap="square" rtlCol="0">
            <a:spAutoFit/>
          </a:bodyPr>
          <a:lstStyle/>
          <a:p>
            <a:pPr algn="ctr"/>
            <a:r>
              <a:rPr lang="es-CL" sz="1600" b="1" dirty="0"/>
              <a:t>BASE INDUSTRIAL Y TECNOLÓGICA</a:t>
            </a:r>
          </a:p>
          <a:p>
            <a:pPr algn="ctr"/>
            <a:r>
              <a:rPr lang="es-CL" sz="1400" i="1" dirty="0"/>
              <a:t>Escalando </a:t>
            </a:r>
            <a:r>
              <a:rPr lang="es-CL" sz="1400" i="1" u="sng" dirty="0"/>
              <a:t>capacidades y estableciendo ecosistema</a:t>
            </a:r>
            <a:endParaRPr lang="es-ES" sz="1400" i="1" u="sng" dirty="0"/>
          </a:p>
        </p:txBody>
      </p:sp>
      <p:pic>
        <p:nvPicPr>
          <p:cNvPr id="21" name="Imagen 20">
            <a:extLst>
              <a:ext uri="{FF2B5EF4-FFF2-40B4-BE49-F238E27FC236}">
                <a16:creationId xmlns:a16="http://schemas.microsoft.com/office/drawing/2014/main" id="{CB4878A0-8D3D-B99C-462D-FE37B68B9182}"/>
              </a:ext>
            </a:extLst>
          </p:cNvPr>
          <p:cNvPicPr>
            <a:picLocks noChangeAspect="1"/>
          </p:cNvPicPr>
          <p:nvPr/>
        </p:nvPicPr>
        <p:blipFill>
          <a:blip r:embed="rId3"/>
          <a:stretch>
            <a:fillRect/>
          </a:stretch>
        </p:blipFill>
        <p:spPr>
          <a:xfrm>
            <a:off x="11734553" y="6381376"/>
            <a:ext cx="410119" cy="432000"/>
          </a:xfrm>
          <a:prstGeom prst="rect">
            <a:avLst/>
          </a:prstGeom>
        </p:spPr>
      </p:pic>
      <p:sp>
        <p:nvSpPr>
          <p:cNvPr id="22" name="Shape 77">
            <a:extLst>
              <a:ext uri="{FF2B5EF4-FFF2-40B4-BE49-F238E27FC236}">
                <a16:creationId xmlns:a16="http://schemas.microsoft.com/office/drawing/2014/main" id="{82A4230C-75BC-A676-6C6B-7576E1319362}"/>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25" name="TextBox 57">
            <a:extLst>
              <a:ext uri="{FF2B5EF4-FFF2-40B4-BE49-F238E27FC236}">
                <a16:creationId xmlns:a16="http://schemas.microsoft.com/office/drawing/2014/main" id="{AC736D8A-3718-07EF-7430-CA87FCAE07D5}"/>
              </a:ext>
            </a:extLst>
          </p:cNvPr>
          <p:cNvSpPr txBox="1"/>
          <p:nvPr/>
        </p:nvSpPr>
        <p:spPr>
          <a:xfrm>
            <a:off x="9696400" y="1412776"/>
            <a:ext cx="2736304" cy="347920"/>
          </a:xfrm>
          <a:prstGeom prst="rect">
            <a:avLst/>
          </a:prstGeom>
          <a:noFill/>
        </p:spPr>
        <p:txBody>
          <a:bodyPr wrap="square" rtlCol="0">
            <a:spAutoFit/>
          </a:bodyPr>
          <a:lstStyle/>
          <a:p>
            <a:pPr algn="ctr"/>
            <a:r>
              <a:rPr lang="es-CL" sz="1600" b="1" i="1" dirty="0"/>
              <a:t>SOFISTICACIÓN</a:t>
            </a:r>
            <a:endParaRPr lang="es-ES" sz="1400" i="1" dirty="0"/>
          </a:p>
        </p:txBody>
      </p:sp>
      <p:cxnSp>
        <p:nvCxnSpPr>
          <p:cNvPr id="3" name="Conector recto de flecha 2">
            <a:extLst>
              <a:ext uri="{FF2B5EF4-FFF2-40B4-BE49-F238E27FC236}">
                <a16:creationId xmlns:a16="http://schemas.microsoft.com/office/drawing/2014/main" id="{ACF4401E-1D84-E6CC-5B4E-A1AC5C15AD5A}"/>
              </a:ext>
            </a:extLst>
          </p:cNvPr>
          <p:cNvCxnSpPr/>
          <p:nvPr/>
        </p:nvCxnSpPr>
        <p:spPr>
          <a:xfrm>
            <a:off x="11868142" y="1556792"/>
            <a:ext cx="2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1">
            <a:extLst>
              <a:ext uri="{FF2B5EF4-FFF2-40B4-BE49-F238E27FC236}">
                <a16:creationId xmlns:a16="http://schemas.microsoft.com/office/drawing/2014/main" id="{6B0B5AC5-9BD8-BEC3-E25B-1351A0E9193A}"/>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14</a:t>
            </a:fld>
            <a:endParaRPr lang="en-AU" dirty="0">
              <a:latin typeface="Calibri" panose="020F0502020204030204" pitchFamily="34" charset="0"/>
              <a:cs typeface="Calibri" panose="020F0502020204030204" pitchFamily="34" charset="0"/>
            </a:endParaRPr>
          </a:p>
        </p:txBody>
      </p:sp>
      <p:sp>
        <p:nvSpPr>
          <p:cNvPr id="2" name="Rectangle 25">
            <a:extLst>
              <a:ext uri="{FF2B5EF4-FFF2-40B4-BE49-F238E27FC236}">
                <a16:creationId xmlns:a16="http://schemas.microsoft.com/office/drawing/2014/main" id="{3585D213-1B37-143C-48A8-2CB83BADC371}"/>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
        <p:nvSpPr>
          <p:cNvPr id="6" name="Rectangle 15">
            <a:extLst>
              <a:ext uri="{FF2B5EF4-FFF2-40B4-BE49-F238E27FC236}">
                <a16:creationId xmlns:a16="http://schemas.microsoft.com/office/drawing/2014/main" id="{274DC9EF-A5F6-4558-3AD1-242940D7C1D4}"/>
              </a:ext>
            </a:extLst>
          </p:cNvPr>
          <p:cNvSpPr/>
          <p:nvPr/>
        </p:nvSpPr>
        <p:spPr>
          <a:xfrm>
            <a:off x="695400" y="6237312"/>
            <a:ext cx="8964496" cy="261610"/>
          </a:xfrm>
          <a:prstGeom prst="rect">
            <a:avLst/>
          </a:prstGeom>
        </p:spPr>
        <p:txBody>
          <a:bodyPr wrap="square">
            <a:spAutoFit/>
          </a:bodyPr>
          <a:lstStyle/>
          <a:p>
            <a:pPr marL="450850" indent="-450850"/>
            <a:r>
              <a:rPr lang="en-GB" sz="1100" i="1" u="sng" dirty="0">
                <a:solidFill>
                  <a:prstClr val="black">
                    <a:lumMod val="50000"/>
                    <a:lumOff val="50000"/>
                  </a:prstClr>
                </a:solidFill>
              </a:rPr>
              <a:t>Fuente</a:t>
            </a:r>
            <a:r>
              <a:rPr lang="en-GB" sz="1100" dirty="0">
                <a:solidFill>
                  <a:prstClr val="black">
                    <a:lumMod val="50000"/>
                    <a:lumOff val="50000"/>
                  </a:prstClr>
                </a:solidFill>
              </a:rPr>
              <a:t>: Cochilco</a:t>
            </a:r>
          </a:p>
        </p:txBody>
      </p:sp>
    </p:spTree>
    <p:extLst>
      <p:ext uri="{BB962C8B-B14F-4D97-AF65-F5344CB8AC3E}">
        <p14:creationId xmlns:p14="http://schemas.microsoft.com/office/powerpoint/2010/main" val="37218811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2">
            <a:extLst>
              <a:ext uri="{FF2B5EF4-FFF2-40B4-BE49-F238E27FC236}">
                <a16:creationId xmlns:a16="http://schemas.microsoft.com/office/drawing/2014/main" id="{446DB099-8BCC-49A0-B969-CBA753B63182}"/>
              </a:ext>
            </a:extLst>
          </p:cNvPr>
          <p:cNvSpPr txBox="1">
            <a:spLocks/>
          </p:cNvSpPr>
          <p:nvPr/>
        </p:nvSpPr>
        <p:spPr>
          <a:xfrm>
            <a:off x="372328" y="8680"/>
            <a:ext cx="8676000"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CL" sz="2400" b="1" dirty="0">
                <a:latin typeface="+mn-lt"/>
              </a:rPr>
              <a:t>Clúster minero australiano</a:t>
            </a:r>
            <a:endParaRPr lang="en-GB" sz="2400" b="1" dirty="0">
              <a:latin typeface="+mn-lt"/>
            </a:endParaRPr>
          </a:p>
        </p:txBody>
      </p:sp>
      <p:cxnSp>
        <p:nvCxnSpPr>
          <p:cNvPr id="137" name="Straight Connector 2">
            <a:extLst>
              <a:ext uri="{FF2B5EF4-FFF2-40B4-BE49-F238E27FC236}">
                <a16:creationId xmlns:a16="http://schemas.microsoft.com/office/drawing/2014/main" id="{07BE9870-E908-4489-9F66-F4D382D4DD41}"/>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Imagen 4" descr="Imagen que contiene exterior, texto, metal, azul&#10;&#10;Descripción generada automáticamente">
            <a:extLst>
              <a:ext uri="{FF2B5EF4-FFF2-40B4-BE49-F238E27FC236}">
                <a16:creationId xmlns:a16="http://schemas.microsoft.com/office/drawing/2014/main" id="{34373371-D417-42E4-A0FC-9F8904610601}"/>
              </a:ext>
            </a:extLst>
          </p:cNvPr>
          <p:cNvPicPr>
            <a:picLocks noChangeAspect="1"/>
          </p:cNvPicPr>
          <p:nvPr/>
        </p:nvPicPr>
        <p:blipFill>
          <a:blip r:embed="rId3"/>
          <a:stretch>
            <a:fillRect/>
          </a:stretch>
        </p:blipFill>
        <p:spPr>
          <a:xfrm>
            <a:off x="4267798" y="2221386"/>
            <a:ext cx="7588841" cy="4087934"/>
          </a:xfrm>
          <a:prstGeom prst="rect">
            <a:avLst/>
          </a:prstGeom>
        </p:spPr>
      </p:pic>
      <p:sp>
        <p:nvSpPr>
          <p:cNvPr id="6" name="TextBox 57">
            <a:extLst>
              <a:ext uri="{FF2B5EF4-FFF2-40B4-BE49-F238E27FC236}">
                <a16:creationId xmlns:a16="http://schemas.microsoft.com/office/drawing/2014/main" id="{C1792B23-6E60-403A-A1F0-3183C0AD9253}"/>
              </a:ext>
            </a:extLst>
          </p:cNvPr>
          <p:cNvSpPr txBox="1"/>
          <p:nvPr/>
        </p:nvSpPr>
        <p:spPr>
          <a:xfrm>
            <a:off x="2783632" y="2772217"/>
            <a:ext cx="1296144" cy="523220"/>
          </a:xfrm>
          <a:prstGeom prst="rect">
            <a:avLst/>
          </a:prstGeom>
          <a:noFill/>
        </p:spPr>
        <p:txBody>
          <a:bodyPr wrap="square" rtlCol="0">
            <a:spAutoFit/>
          </a:bodyPr>
          <a:lstStyle/>
          <a:p>
            <a:pPr algn="ctr"/>
            <a:r>
              <a:rPr lang="es-CL" sz="1400" b="1" dirty="0"/>
              <a:t>Compañías Mineras</a:t>
            </a:r>
            <a:endParaRPr lang="es-ES" sz="1200" b="1" i="1" u="sng" dirty="0"/>
          </a:p>
        </p:txBody>
      </p:sp>
      <p:sp>
        <p:nvSpPr>
          <p:cNvPr id="7" name="TextBox 57">
            <a:extLst>
              <a:ext uri="{FF2B5EF4-FFF2-40B4-BE49-F238E27FC236}">
                <a16:creationId xmlns:a16="http://schemas.microsoft.com/office/drawing/2014/main" id="{BBDA04AB-5F99-46A9-B286-A7E75D5EADC7}"/>
              </a:ext>
            </a:extLst>
          </p:cNvPr>
          <p:cNvSpPr txBox="1"/>
          <p:nvPr/>
        </p:nvSpPr>
        <p:spPr>
          <a:xfrm>
            <a:off x="2567608" y="4653136"/>
            <a:ext cx="1707872" cy="954107"/>
          </a:xfrm>
          <a:prstGeom prst="rect">
            <a:avLst/>
          </a:prstGeom>
          <a:noFill/>
        </p:spPr>
        <p:txBody>
          <a:bodyPr wrap="square" rtlCol="0">
            <a:spAutoFit/>
          </a:bodyPr>
          <a:lstStyle/>
          <a:p>
            <a:pPr algn="ctr"/>
            <a:r>
              <a:rPr lang="es-CL" sz="1400" b="1" dirty="0"/>
              <a:t>Proveedores</a:t>
            </a:r>
          </a:p>
          <a:p>
            <a:pPr marL="285750" indent="-285750">
              <a:buFontTx/>
              <a:buChar char="-"/>
            </a:pPr>
            <a:r>
              <a:rPr lang="en-GB" sz="1400" dirty="0" err="1"/>
              <a:t>Avanzados</a:t>
            </a:r>
            <a:endParaRPr lang="en-GB" sz="1400" dirty="0"/>
          </a:p>
          <a:p>
            <a:pPr marL="285750" indent="-285750">
              <a:buFontTx/>
              <a:buChar char="-"/>
            </a:pPr>
            <a:r>
              <a:rPr lang="en-GB" sz="1400" dirty="0" err="1"/>
              <a:t>Intermedios</a:t>
            </a:r>
            <a:endParaRPr lang="en-GB" sz="1400" dirty="0"/>
          </a:p>
          <a:p>
            <a:pPr marL="285750" indent="-285750">
              <a:buFontTx/>
              <a:buChar char="-"/>
            </a:pPr>
            <a:r>
              <a:rPr lang="en-GB" sz="1400" dirty="0" err="1"/>
              <a:t>Básicos</a:t>
            </a:r>
            <a:endParaRPr lang="en-GB" sz="1400" dirty="0"/>
          </a:p>
        </p:txBody>
      </p:sp>
      <p:sp>
        <p:nvSpPr>
          <p:cNvPr id="8" name="TextBox 57">
            <a:extLst>
              <a:ext uri="{FF2B5EF4-FFF2-40B4-BE49-F238E27FC236}">
                <a16:creationId xmlns:a16="http://schemas.microsoft.com/office/drawing/2014/main" id="{B49A9326-57C7-4546-B4C4-65B01AF75DD4}"/>
              </a:ext>
            </a:extLst>
          </p:cNvPr>
          <p:cNvSpPr txBox="1"/>
          <p:nvPr/>
        </p:nvSpPr>
        <p:spPr>
          <a:xfrm>
            <a:off x="1487488" y="4068361"/>
            <a:ext cx="936104" cy="584775"/>
          </a:xfrm>
          <a:prstGeom prst="rect">
            <a:avLst/>
          </a:prstGeom>
          <a:noFill/>
        </p:spPr>
        <p:txBody>
          <a:bodyPr wrap="square" rtlCol="0">
            <a:spAutoFit/>
          </a:bodyPr>
          <a:lstStyle/>
          <a:p>
            <a:pPr algn="ctr"/>
            <a:r>
              <a:rPr lang="es-CL" sz="1600" b="1" dirty="0"/>
              <a:t>Cluster Minero</a:t>
            </a:r>
            <a:endParaRPr lang="es-ES" sz="1400" b="1" i="1" u="sng" dirty="0"/>
          </a:p>
        </p:txBody>
      </p:sp>
      <p:sp>
        <p:nvSpPr>
          <p:cNvPr id="9" name="Abrir llave 8">
            <a:extLst>
              <a:ext uri="{FF2B5EF4-FFF2-40B4-BE49-F238E27FC236}">
                <a16:creationId xmlns:a16="http://schemas.microsoft.com/office/drawing/2014/main" id="{D529CFA1-ED33-4BE2-AB10-851CE45DC53D}"/>
              </a:ext>
            </a:extLst>
          </p:cNvPr>
          <p:cNvSpPr/>
          <p:nvPr/>
        </p:nvSpPr>
        <p:spPr>
          <a:xfrm>
            <a:off x="2410953" y="2564904"/>
            <a:ext cx="280351" cy="3528392"/>
          </a:xfrm>
          <a:prstGeom prst="leftBrace">
            <a:avLst>
              <a:gd name="adj1" fmla="val 34942"/>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1" name="CuadroTexto 10">
            <a:extLst>
              <a:ext uri="{FF2B5EF4-FFF2-40B4-BE49-F238E27FC236}">
                <a16:creationId xmlns:a16="http://schemas.microsoft.com/office/drawing/2014/main" id="{9EA66600-A5EC-477C-9F7B-6CDC54DF092F}"/>
              </a:ext>
            </a:extLst>
          </p:cNvPr>
          <p:cNvSpPr txBox="1"/>
          <p:nvPr/>
        </p:nvSpPr>
        <p:spPr>
          <a:xfrm>
            <a:off x="335360" y="764704"/>
            <a:ext cx="11593288" cy="1292662"/>
          </a:xfrm>
          <a:prstGeom prst="rect">
            <a:avLst/>
          </a:prstGeom>
          <a:solidFill>
            <a:schemeClr val="tx2">
              <a:lumMod val="20000"/>
              <a:lumOff val="80000"/>
            </a:schemeClr>
          </a:solidFill>
        </p:spPr>
        <p:txBody>
          <a:bodyPr wrap="square">
            <a:spAutoFit/>
          </a:bodyPr>
          <a:lstStyle/>
          <a:p>
            <a:pPr algn="just"/>
            <a:r>
              <a:rPr lang="es-ES" sz="2000" dirty="0"/>
              <a:t>En Australia, la industria minera, junto con sus proveedores, aporta un 15% del PIB y mantiene más de 1,1 millones de puestos de trabajo, casi el 10% de todo el empleo a tiempo completo, incluso en comunidades regionales y remotas.</a:t>
            </a:r>
          </a:p>
          <a:p>
            <a:pPr algn="r"/>
            <a:r>
              <a:rPr lang="es-CL" i="1" dirty="0"/>
              <a:t>Fuente: METS-</a:t>
            </a:r>
            <a:r>
              <a:rPr lang="es-CL" i="1" dirty="0" err="1"/>
              <a:t>Ignited</a:t>
            </a:r>
            <a:endParaRPr lang="es-CL" i="1" dirty="0"/>
          </a:p>
        </p:txBody>
      </p:sp>
      <p:pic>
        <p:nvPicPr>
          <p:cNvPr id="2" name="Imagen 1">
            <a:extLst>
              <a:ext uri="{FF2B5EF4-FFF2-40B4-BE49-F238E27FC236}">
                <a16:creationId xmlns:a16="http://schemas.microsoft.com/office/drawing/2014/main" id="{A81664CE-E73A-2FAA-570D-F4A819505F77}"/>
              </a:ext>
            </a:extLst>
          </p:cNvPr>
          <p:cNvPicPr>
            <a:picLocks noChangeAspect="1"/>
          </p:cNvPicPr>
          <p:nvPr/>
        </p:nvPicPr>
        <p:blipFill>
          <a:blip r:embed="rId4"/>
          <a:stretch>
            <a:fillRect/>
          </a:stretch>
        </p:blipFill>
        <p:spPr>
          <a:xfrm>
            <a:off x="11734553" y="6381376"/>
            <a:ext cx="410119" cy="432000"/>
          </a:xfrm>
          <a:prstGeom prst="rect">
            <a:avLst/>
          </a:prstGeom>
        </p:spPr>
      </p:pic>
      <p:sp>
        <p:nvSpPr>
          <p:cNvPr id="3" name="Shape 77">
            <a:extLst>
              <a:ext uri="{FF2B5EF4-FFF2-40B4-BE49-F238E27FC236}">
                <a16:creationId xmlns:a16="http://schemas.microsoft.com/office/drawing/2014/main" id="{86565C8E-B324-4F12-CD84-FD23C6DE7B0C}"/>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4" name="Slide Number Placeholder 1">
            <a:extLst>
              <a:ext uri="{FF2B5EF4-FFF2-40B4-BE49-F238E27FC236}">
                <a16:creationId xmlns:a16="http://schemas.microsoft.com/office/drawing/2014/main" id="{074299A9-05E1-B457-493C-5C3DBF5C4B0A}"/>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15</a:t>
            </a:fld>
            <a:endParaRPr lang="en-AU" dirty="0">
              <a:latin typeface="Calibri" panose="020F0502020204030204" pitchFamily="34" charset="0"/>
              <a:cs typeface="Calibri" panose="020F0502020204030204" pitchFamily="34" charset="0"/>
            </a:endParaRPr>
          </a:p>
        </p:txBody>
      </p:sp>
      <p:sp>
        <p:nvSpPr>
          <p:cNvPr id="10" name="Rectangle 25">
            <a:extLst>
              <a:ext uri="{FF2B5EF4-FFF2-40B4-BE49-F238E27FC236}">
                <a16:creationId xmlns:a16="http://schemas.microsoft.com/office/drawing/2014/main" id="{97BD04DD-6BEA-291E-DDF1-CDAC0AD62B0C}"/>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312671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AAF3C41-3195-4CA8-9ADD-FD09F505A079}"/>
              </a:ext>
            </a:extLst>
          </p:cNvPr>
          <p:cNvSpPr txBox="1">
            <a:spLocks/>
          </p:cNvSpPr>
          <p:nvPr/>
        </p:nvSpPr>
        <p:spPr>
          <a:xfrm>
            <a:off x="335360" y="9899"/>
            <a:ext cx="11515848"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solidFill>
                  <a:prstClr val="black"/>
                </a:solidFill>
                <a:latin typeface="Calibri"/>
              </a:rPr>
              <a:t> El caso de los METS Australianos</a:t>
            </a:r>
            <a:endParaRPr lang="en-GB" sz="2400" b="1" dirty="0">
              <a:solidFill>
                <a:prstClr val="black"/>
              </a:solidFill>
              <a:latin typeface="Calibri"/>
            </a:endParaRPr>
          </a:p>
        </p:txBody>
      </p:sp>
      <p:cxnSp>
        <p:nvCxnSpPr>
          <p:cNvPr id="10" name="Straight Connector 2">
            <a:extLst>
              <a:ext uri="{FF2B5EF4-FFF2-40B4-BE49-F238E27FC236}">
                <a16:creationId xmlns:a16="http://schemas.microsoft.com/office/drawing/2014/main" id="{977CFFB9-057D-487B-B28C-8715BCFFE23F}"/>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CB4878A0-8D3D-B99C-462D-FE37B68B9182}"/>
              </a:ext>
            </a:extLst>
          </p:cNvPr>
          <p:cNvPicPr>
            <a:picLocks noChangeAspect="1"/>
          </p:cNvPicPr>
          <p:nvPr/>
        </p:nvPicPr>
        <p:blipFill>
          <a:blip r:embed="rId2"/>
          <a:stretch>
            <a:fillRect/>
          </a:stretch>
        </p:blipFill>
        <p:spPr>
          <a:xfrm>
            <a:off x="11734553" y="6381376"/>
            <a:ext cx="410119" cy="432000"/>
          </a:xfrm>
          <a:prstGeom prst="rect">
            <a:avLst/>
          </a:prstGeom>
        </p:spPr>
      </p:pic>
      <p:sp>
        <p:nvSpPr>
          <p:cNvPr id="22" name="Shape 77">
            <a:extLst>
              <a:ext uri="{FF2B5EF4-FFF2-40B4-BE49-F238E27FC236}">
                <a16:creationId xmlns:a16="http://schemas.microsoft.com/office/drawing/2014/main" id="{82A4230C-75BC-A676-6C6B-7576E1319362}"/>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26" name="Slide Number Placeholder 1">
            <a:extLst>
              <a:ext uri="{FF2B5EF4-FFF2-40B4-BE49-F238E27FC236}">
                <a16:creationId xmlns:a16="http://schemas.microsoft.com/office/drawing/2014/main" id="{6B0B5AC5-9BD8-BEC3-E25B-1351A0E9193A}"/>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16</a:t>
            </a:fld>
            <a:endParaRPr lang="en-AU" dirty="0">
              <a:latin typeface="Calibri" panose="020F0502020204030204" pitchFamily="34" charset="0"/>
              <a:cs typeface="Calibri" panose="020F0502020204030204" pitchFamily="34" charset="0"/>
            </a:endParaRPr>
          </a:p>
        </p:txBody>
      </p:sp>
      <p:cxnSp>
        <p:nvCxnSpPr>
          <p:cNvPr id="2" name="Straight Connector 2">
            <a:extLst>
              <a:ext uri="{FF2B5EF4-FFF2-40B4-BE49-F238E27FC236}">
                <a16:creationId xmlns:a16="http://schemas.microsoft.com/office/drawing/2014/main" id="{CDF84153-2D8F-8F0E-3562-28D77742E4C8}"/>
              </a:ext>
            </a:extLst>
          </p:cNvPr>
          <p:cNvCxnSpPr/>
          <p:nvPr/>
        </p:nvCxnSpPr>
        <p:spPr>
          <a:xfrm>
            <a:off x="2109664" y="548680"/>
            <a:ext cx="8640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58083F2-22E9-665D-DAA0-80570D6A7EC4}"/>
              </a:ext>
            </a:extLst>
          </p:cNvPr>
          <p:cNvSpPr txBox="1">
            <a:spLocks/>
          </p:cNvSpPr>
          <p:nvPr/>
        </p:nvSpPr>
        <p:spPr>
          <a:xfrm>
            <a:off x="360000" y="944784"/>
            <a:ext cx="11515848"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s-ES" sz="1800" b="1" dirty="0">
                <a:latin typeface="+mn-lt"/>
              </a:rPr>
              <a:t>El Sector australiano de equipos, tecnologías y servicios para la minería (METS)</a:t>
            </a:r>
          </a:p>
          <a:p>
            <a:r>
              <a:rPr lang="es-ES" sz="2400" i="1" dirty="0">
                <a:latin typeface="+mn-lt"/>
              </a:rPr>
              <a:t>Segundo sector exportador</a:t>
            </a:r>
            <a:endParaRPr lang="es-CL" sz="2400" dirty="0">
              <a:latin typeface="+mn-lt"/>
            </a:endParaRPr>
          </a:p>
        </p:txBody>
      </p:sp>
      <p:sp>
        <p:nvSpPr>
          <p:cNvPr id="5" name="TextBox 15">
            <a:extLst>
              <a:ext uri="{FF2B5EF4-FFF2-40B4-BE49-F238E27FC236}">
                <a16:creationId xmlns:a16="http://schemas.microsoft.com/office/drawing/2014/main" id="{A195D53C-4B27-F5AA-9DA2-61A889BEA2BF}"/>
              </a:ext>
            </a:extLst>
          </p:cNvPr>
          <p:cNvSpPr txBox="1">
            <a:spLocks noChangeArrowheads="1"/>
          </p:cNvSpPr>
          <p:nvPr/>
        </p:nvSpPr>
        <p:spPr bwMode="auto">
          <a:xfrm>
            <a:off x="407368" y="6021288"/>
            <a:ext cx="11064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marL="542925" indent="-542925" eaLnBrk="1" hangingPunct="1">
              <a:spcBef>
                <a:spcPct val="0"/>
              </a:spcBef>
              <a:buFontTx/>
              <a:buNone/>
            </a:pPr>
            <a:r>
              <a:rPr lang="es-CL" altLang="es-ES" sz="1100" i="1" u="sng" dirty="0">
                <a:solidFill>
                  <a:schemeClr val="bg1">
                    <a:lumMod val="50000"/>
                  </a:schemeClr>
                </a:solidFill>
                <a:latin typeface="+mn-lt"/>
              </a:rPr>
              <a:t>Fuente</a:t>
            </a:r>
            <a:r>
              <a:rPr lang="es-CL" altLang="es-ES" sz="1100" dirty="0">
                <a:solidFill>
                  <a:schemeClr val="bg1">
                    <a:lumMod val="50000"/>
                  </a:schemeClr>
                </a:solidFill>
                <a:latin typeface="+mn-lt"/>
              </a:rPr>
              <a:t>:    </a:t>
            </a:r>
            <a:r>
              <a:rPr lang="en-US" altLang="es-ES" sz="1100" dirty="0" err="1">
                <a:solidFill>
                  <a:schemeClr val="bg1">
                    <a:lumMod val="50000"/>
                  </a:schemeClr>
                </a:solidFill>
                <a:latin typeface="+mn-lt"/>
              </a:rPr>
              <a:t>Austmine</a:t>
            </a:r>
            <a:r>
              <a:rPr lang="en-US" altLang="es-ES" sz="1100" dirty="0">
                <a:solidFill>
                  <a:schemeClr val="bg1">
                    <a:lumMod val="50000"/>
                  </a:schemeClr>
                </a:solidFill>
                <a:latin typeface="+mn-lt"/>
              </a:rPr>
              <a:t> 2013; Presentation Ian </a:t>
            </a:r>
            <a:r>
              <a:rPr lang="en-US" altLang="es-ES" sz="1100" dirty="0" err="1">
                <a:solidFill>
                  <a:schemeClr val="bg1">
                    <a:lumMod val="50000"/>
                  </a:schemeClr>
                </a:solidFill>
                <a:latin typeface="+mn-lt"/>
              </a:rPr>
              <a:t>Satchwell</a:t>
            </a:r>
            <a:r>
              <a:rPr lang="en-US" altLang="es-ES" sz="1100" dirty="0">
                <a:solidFill>
                  <a:schemeClr val="bg1">
                    <a:lumMod val="50000"/>
                  </a:schemeClr>
                </a:solidFill>
                <a:latin typeface="+mn-lt"/>
              </a:rPr>
              <a:t> (2013) “Enabling the development of industrial capacity: Resource corridors, clusters and SEZs”;  World Bank Conference on Local Content Policies in the Oil, Gas, and Mining Sector; Vienna 30 September y 1 October 2013</a:t>
            </a:r>
          </a:p>
        </p:txBody>
      </p:sp>
      <p:pic>
        <p:nvPicPr>
          <p:cNvPr id="14" name="Picture 2">
            <a:extLst>
              <a:ext uri="{FF2B5EF4-FFF2-40B4-BE49-F238E27FC236}">
                <a16:creationId xmlns:a16="http://schemas.microsoft.com/office/drawing/2014/main" id="{814E1CCA-1CC2-547B-817A-4D36BB647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28" y="1578377"/>
            <a:ext cx="10741639"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5">
            <a:extLst>
              <a:ext uri="{FF2B5EF4-FFF2-40B4-BE49-F238E27FC236}">
                <a16:creationId xmlns:a16="http://schemas.microsoft.com/office/drawing/2014/main" id="{C0DF1FA8-C4C8-0450-9CE9-F9B6E1456082}"/>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2322814169"/>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AAF3C41-3195-4CA8-9ADD-FD09F505A079}"/>
              </a:ext>
            </a:extLst>
          </p:cNvPr>
          <p:cNvSpPr txBox="1">
            <a:spLocks/>
          </p:cNvSpPr>
          <p:nvPr/>
        </p:nvSpPr>
        <p:spPr>
          <a:xfrm>
            <a:off x="335360" y="13953"/>
            <a:ext cx="9664398" cy="5359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n-US" sz="2400" b="1" dirty="0">
                <a:solidFill>
                  <a:prstClr val="black"/>
                </a:solidFill>
                <a:latin typeface="Calibri"/>
              </a:rPr>
              <a:t>La </a:t>
            </a:r>
            <a:r>
              <a:rPr lang="en-US" sz="2400" b="1" dirty="0" err="1">
                <a:solidFill>
                  <a:prstClr val="black"/>
                </a:solidFill>
                <a:latin typeface="Calibri"/>
              </a:rPr>
              <a:t>minería</a:t>
            </a:r>
            <a:r>
              <a:rPr lang="en-US" sz="2400" b="1" dirty="0">
                <a:solidFill>
                  <a:prstClr val="black"/>
                </a:solidFill>
                <a:latin typeface="Calibri"/>
              </a:rPr>
              <a:t> y sus </a:t>
            </a:r>
            <a:r>
              <a:rPr lang="en-US" sz="2400" b="1" dirty="0" err="1">
                <a:solidFill>
                  <a:prstClr val="black"/>
                </a:solidFill>
                <a:latin typeface="Calibri"/>
              </a:rPr>
              <a:t>encadenamientos</a:t>
            </a:r>
            <a:r>
              <a:rPr lang="en-US" sz="2400" b="1" dirty="0">
                <a:solidFill>
                  <a:prstClr val="black"/>
                </a:solidFill>
                <a:latin typeface="Calibri"/>
              </a:rPr>
              <a:t> (cluster </a:t>
            </a:r>
            <a:r>
              <a:rPr lang="en-US" sz="2400" b="1" dirty="0" err="1">
                <a:solidFill>
                  <a:prstClr val="black"/>
                </a:solidFill>
                <a:latin typeface="Calibri"/>
              </a:rPr>
              <a:t>minero</a:t>
            </a:r>
            <a:r>
              <a:rPr lang="en-US" sz="2400" b="1" dirty="0">
                <a:solidFill>
                  <a:prstClr val="black"/>
                </a:solidFill>
                <a:latin typeface="Calibri"/>
              </a:rPr>
              <a:t>)</a:t>
            </a:r>
          </a:p>
        </p:txBody>
      </p:sp>
      <p:cxnSp>
        <p:nvCxnSpPr>
          <p:cNvPr id="10" name="Straight Connector 2">
            <a:extLst>
              <a:ext uri="{FF2B5EF4-FFF2-40B4-BE49-F238E27FC236}">
                <a16:creationId xmlns:a16="http://schemas.microsoft.com/office/drawing/2014/main" id="{977CFFB9-057D-487B-B28C-8715BCFFE23F}"/>
              </a:ext>
            </a:extLst>
          </p:cNvPr>
          <p:cNvCxnSpPr>
            <a:cxnSpLocks/>
          </p:cNvCxnSpPr>
          <p:nvPr/>
        </p:nvCxnSpPr>
        <p:spPr>
          <a:xfrm>
            <a:off x="335360" y="557069"/>
            <a:ext cx="11434774" cy="1"/>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val 10">
            <a:extLst>
              <a:ext uri="{FF2B5EF4-FFF2-40B4-BE49-F238E27FC236}">
                <a16:creationId xmlns:a16="http://schemas.microsoft.com/office/drawing/2014/main" id="{ABD768C5-ADE1-4FF6-A935-49B06A778455}"/>
              </a:ext>
            </a:extLst>
          </p:cNvPr>
          <p:cNvSpPr>
            <a:spLocks noChangeAspect="1" noChangeArrowheads="1"/>
          </p:cNvSpPr>
          <p:nvPr/>
        </p:nvSpPr>
        <p:spPr bwMode="auto">
          <a:xfrm>
            <a:off x="5149006" y="2088208"/>
            <a:ext cx="2235200" cy="1905000"/>
          </a:xfrm>
          <a:prstGeom prst="ellipse">
            <a:avLst/>
          </a:prstGeom>
          <a:solidFill>
            <a:schemeClr val="tx2"/>
          </a:solidFill>
          <a:ln w="6350" algn="ctr">
            <a:noFill/>
            <a:round/>
            <a:headEnd/>
            <a:tailEnd/>
          </a:ln>
        </p:spPr>
        <p:txBody>
          <a:bodyPr wrap="none" lIns="0" tIns="0" rIns="0" bIns="0" anchor="ctr">
            <a:spAutoFit/>
          </a:bodyPr>
          <a:lstStyle>
            <a:lvl1pPr>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2pPr>
            <a:lvl3pPr marL="11430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3pPr>
            <a:lvl4pPr marL="16002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4pPr>
            <a:lvl5pPr marL="20574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9pPr>
          </a:lstStyle>
          <a:p>
            <a:pPr eaLnBrk="1" hangingPunct="1">
              <a:buFontTx/>
              <a:buNone/>
            </a:pPr>
            <a:endParaRPr lang="es-CL" altLang="es-CL" sz="1400" b="0"/>
          </a:p>
        </p:txBody>
      </p:sp>
      <p:sp>
        <p:nvSpPr>
          <p:cNvPr id="7" name="Text Box 11">
            <a:extLst>
              <a:ext uri="{FF2B5EF4-FFF2-40B4-BE49-F238E27FC236}">
                <a16:creationId xmlns:a16="http://schemas.microsoft.com/office/drawing/2014/main" id="{111D9F65-E9C7-486B-B956-D3F3B1117A27}"/>
              </a:ext>
            </a:extLst>
          </p:cNvPr>
          <p:cNvSpPr txBox="1">
            <a:spLocks noChangeArrowheads="1"/>
          </p:cNvSpPr>
          <p:nvPr/>
        </p:nvSpPr>
        <p:spPr bwMode="auto">
          <a:xfrm>
            <a:off x="5456261" y="2723208"/>
            <a:ext cx="17383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2pPr>
            <a:lvl3pPr marL="11430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3pPr>
            <a:lvl4pPr marL="16002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4pPr>
            <a:lvl5pPr marL="20574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CL" altLang="es-CL" sz="2000" dirty="0">
                <a:solidFill>
                  <a:schemeClr val="bg1"/>
                </a:solidFill>
              </a:rPr>
              <a:t>Compañías mineras</a:t>
            </a:r>
          </a:p>
        </p:txBody>
      </p:sp>
      <p:sp>
        <p:nvSpPr>
          <p:cNvPr id="8" name="Oval 12">
            <a:extLst>
              <a:ext uri="{FF2B5EF4-FFF2-40B4-BE49-F238E27FC236}">
                <a16:creationId xmlns:a16="http://schemas.microsoft.com/office/drawing/2014/main" id="{B0FA121A-1477-4C1A-943B-1A12421BAE4D}"/>
              </a:ext>
            </a:extLst>
          </p:cNvPr>
          <p:cNvSpPr>
            <a:spLocks noChangeAspect="1" noChangeArrowheads="1"/>
          </p:cNvSpPr>
          <p:nvPr/>
        </p:nvSpPr>
        <p:spPr bwMode="auto">
          <a:xfrm>
            <a:off x="9034486" y="2088208"/>
            <a:ext cx="2235200" cy="1905000"/>
          </a:xfrm>
          <a:prstGeom prst="ellipse">
            <a:avLst/>
          </a:prstGeom>
          <a:solidFill>
            <a:schemeClr val="tx2">
              <a:lumMod val="40000"/>
              <a:lumOff val="60000"/>
            </a:schemeClr>
          </a:solidFill>
          <a:ln w="6350" algn="ctr">
            <a:noFill/>
            <a:round/>
            <a:headEnd/>
            <a:tailEnd/>
          </a:ln>
        </p:spPr>
        <p:txBody>
          <a:bodyPr wrap="none" lIns="0" tIns="0" rIns="0" bIns="0" anchor="ctr">
            <a:spAutoFit/>
          </a:bodyPr>
          <a:lstStyle>
            <a:lvl1pPr>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2pPr>
            <a:lvl3pPr marL="11430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3pPr>
            <a:lvl4pPr marL="16002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4pPr>
            <a:lvl5pPr marL="20574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9pPr>
          </a:lstStyle>
          <a:p>
            <a:pPr eaLnBrk="1" hangingPunct="1">
              <a:buFontTx/>
              <a:buNone/>
            </a:pPr>
            <a:endParaRPr lang="es-CL" altLang="es-CL" sz="1400" b="0"/>
          </a:p>
        </p:txBody>
      </p:sp>
      <p:sp>
        <p:nvSpPr>
          <p:cNvPr id="12" name="Text Box 13">
            <a:extLst>
              <a:ext uri="{FF2B5EF4-FFF2-40B4-BE49-F238E27FC236}">
                <a16:creationId xmlns:a16="http://schemas.microsoft.com/office/drawing/2014/main" id="{F2AAF558-9112-4028-8D52-9E5A7EF930B1}"/>
              </a:ext>
            </a:extLst>
          </p:cNvPr>
          <p:cNvSpPr txBox="1">
            <a:spLocks noChangeArrowheads="1"/>
          </p:cNvSpPr>
          <p:nvPr/>
        </p:nvSpPr>
        <p:spPr bwMode="auto">
          <a:xfrm>
            <a:off x="9294072" y="2348880"/>
            <a:ext cx="182686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spAutoFit/>
          </a:bodyPr>
          <a:lstStyle>
            <a:lvl1pPr>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2pPr>
            <a:lvl3pPr marL="11430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3pPr>
            <a:lvl4pPr marL="16002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4pPr>
            <a:lvl5pPr marL="20574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CL" altLang="es-CL" sz="2000" dirty="0"/>
              <a:t>Proveedores</a:t>
            </a:r>
          </a:p>
          <a:p>
            <a:pPr algn="ctr" eaLnBrk="1" hangingPunct="1">
              <a:buFontTx/>
              <a:buNone/>
            </a:pPr>
            <a:r>
              <a:rPr lang="es-CL" altLang="es-CL" sz="1400" b="0" dirty="0"/>
              <a:t>Redes y cadenas de abastecimiento</a:t>
            </a:r>
            <a:endParaRPr lang="es-CL" altLang="es-CL" sz="1800" b="0" dirty="0"/>
          </a:p>
          <a:p>
            <a:pPr marL="271463" lvl="1" indent="-88900">
              <a:buFont typeface="Arial" panose="020B0604020202020204" pitchFamily="34" charset="0"/>
              <a:buChar char="•"/>
            </a:pPr>
            <a:r>
              <a:rPr lang="es-CL" altLang="es-CL" sz="1100" dirty="0"/>
              <a:t>Empresas</a:t>
            </a:r>
          </a:p>
          <a:p>
            <a:pPr marL="271463" lvl="1" indent="-88900">
              <a:buFont typeface="Arial" panose="020B0604020202020204" pitchFamily="34" charset="0"/>
              <a:buChar char="•"/>
            </a:pPr>
            <a:r>
              <a:rPr lang="es-CL" altLang="es-CL" sz="1100" dirty="0"/>
              <a:t>Universidades</a:t>
            </a:r>
          </a:p>
          <a:p>
            <a:pPr marL="271463" lvl="1" indent="-88900">
              <a:buFont typeface="Arial" panose="020B0604020202020204" pitchFamily="34" charset="0"/>
              <a:buChar char="•"/>
            </a:pPr>
            <a:r>
              <a:rPr lang="es-CL" altLang="es-CL" sz="1100" dirty="0"/>
              <a:t>Centros de I + D</a:t>
            </a:r>
          </a:p>
          <a:p>
            <a:pPr marL="271463" lvl="1" indent="-88900">
              <a:buFont typeface="Arial" panose="020B0604020202020204" pitchFamily="34" charset="0"/>
              <a:buChar char="•"/>
            </a:pPr>
            <a:r>
              <a:rPr lang="es-CL" altLang="es-CL" sz="1100" dirty="0"/>
              <a:t>Formación técnica</a:t>
            </a:r>
          </a:p>
        </p:txBody>
      </p:sp>
      <p:sp>
        <p:nvSpPr>
          <p:cNvPr id="13" name="AutoShape 14">
            <a:extLst>
              <a:ext uri="{FF2B5EF4-FFF2-40B4-BE49-F238E27FC236}">
                <a16:creationId xmlns:a16="http://schemas.microsoft.com/office/drawing/2014/main" id="{24C752B1-7509-4BC9-B3F0-701023D61956}"/>
              </a:ext>
            </a:extLst>
          </p:cNvPr>
          <p:cNvSpPr>
            <a:spLocks noChangeArrowheads="1"/>
          </p:cNvSpPr>
          <p:nvPr/>
        </p:nvSpPr>
        <p:spPr bwMode="auto">
          <a:xfrm>
            <a:off x="7412784" y="2367005"/>
            <a:ext cx="1656000" cy="544513"/>
          </a:xfrm>
          <a:prstGeom prst="rightArrow">
            <a:avLst>
              <a:gd name="adj1" fmla="val 36769"/>
              <a:gd name="adj2" fmla="val 99238"/>
            </a:avLst>
          </a:prstGeom>
          <a:solidFill>
            <a:schemeClr val="tx2"/>
          </a:solidFill>
          <a:ln w="6350" algn="ctr">
            <a:noFill/>
            <a:miter lim="800000"/>
            <a:headEnd/>
            <a:tailEnd/>
          </a:ln>
        </p:spPr>
        <p:txBody>
          <a:bodyPr wrap="none" lIns="0" tIns="0" rIns="0" bIns="0" anchor="ctr">
            <a:spAutoFit/>
          </a:bodyPr>
          <a:lstStyle>
            <a:lvl1pPr>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2pPr>
            <a:lvl3pPr marL="11430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3pPr>
            <a:lvl4pPr marL="16002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4pPr>
            <a:lvl5pPr marL="20574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9pPr>
          </a:lstStyle>
          <a:p>
            <a:pPr eaLnBrk="1" hangingPunct="1">
              <a:buFontTx/>
              <a:buNone/>
            </a:pPr>
            <a:endParaRPr lang="es-CL" altLang="es-CL" sz="1400" b="0" dirty="0"/>
          </a:p>
        </p:txBody>
      </p:sp>
      <p:sp>
        <p:nvSpPr>
          <p:cNvPr id="14" name="AutoShape 15">
            <a:extLst>
              <a:ext uri="{FF2B5EF4-FFF2-40B4-BE49-F238E27FC236}">
                <a16:creationId xmlns:a16="http://schemas.microsoft.com/office/drawing/2014/main" id="{A045B5F7-470C-4C82-A236-E888012DB21E}"/>
              </a:ext>
            </a:extLst>
          </p:cNvPr>
          <p:cNvSpPr>
            <a:spLocks noChangeArrowheads="1"/>
          </p:cNvSpPr>
          <p:nvPr/>
        </p:nvSpPr>
        <p:spPr bwMode="auto">
          <a:xfrm rot="10800000">
            <a:off x="7370928" y="2924944"/>
            <a:ext cx="1656000" cy="544512"/>
          </a:xfrm>
          <a:prstGeom prst="rightArrow">
            <a:avLst>
              <a:gd name="adj1" fmla="val 36769"/>
              <a:gd name="adj2" fmla="val 99238"/>
            </a:avLst>
          </a:prstGeom>
          <a:solidFill>
            <a:schemeClr val="tx2">
              <a:lumMod val="40000"/>
              <a:lumOff val="60000"/>
            </a:schemeClr>
          </a:solidFill>
          <a:ln w="6350" algn="ctr">
            <a:noFill/>
            <a:miter lim="800000"/>
            <a:headEnd/>
            <a:tailEnd/>
          </a:ln>
        </p:spPr>
        <p:txBody>
          <a:bodyPr wrap="none" lIns="0" tIns="0" rIns="0" bIns="0" anchor="ctr">
            <a:spAutoFit/>
          </a:bodyPr>
          <a:lstStyle>
            <a:lvl1pPr>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2pPr>
            <a:lvl3pPr marL="11430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3pPr>
            <a:lvl4pPr marL="16002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4pPr>
            <a:lvl5pPr marL="20574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9pPr>
          </a:lstStyle>
          <a:p>
            <a:pPr eaLnBrk="1" hangingPunct="1">
              <a:buFontTx/>
              <a:buNone/>
            </a:pPr>
            <a:endParaRPr lang="es-CL" altLang="es-CL" sz="1400" b="0"/>
          </a:p>
        </p:txBody>
      </p:sp>
      <p:sp>
        <p:nvSpPr>
          <p:cNvPr id="16" name="Text Box 16">
            <a:extLst>
              <a:ext uri="{FF2B5EF4-FFF2-40B4-BE49-F238E27FC236}">
                <a16:creationId xmlns:a16="http://schemas.microsoft.com/office/drawing/2014/main" id="{129EBC34-1EA6-42B3-AA0F-E267FA7C6103}"/>
              </a:ext>
            </a:extLst>
          </p:cNvPr>
          <p:cNvSpPr txBox="1">
            <a:spLocks noChangeArrowheads="1"/>
          </p:cNvSpPr>
          <p:nvPr/>
        </p:nvSpPr>
        <p:spPr bwMode="auto">
          <a:xfrm>
            <a:off x="7160223" y="1196752"/>
            <a:ext cx="21544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0" tIns="0" rIns="0" bIns="0">
            <a:spAutoFit/>
          </a:bodyPr>
          <a:lstStyle>
            <a:lvl1pPr>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2pPr>
            <a:lvl3pPr marL="11430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3pPr>
            <a:lvl4pPr marL="16002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4pPr>
            <a:lvl5pPr marL="20574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CL" altLang="es-CL" sz="2400" dirty="0"/>
              <a:t>Cluster Minero</a:t>
            </a:r>
          </a:p>
        </p:txBody>
      </p:sp>
      <p:sp>
        <p:nvSpPr>
          <p:cNvPr id="17" name="Title 3">
            <a:extLst>
              <a:ext uri="{FF2B5EF4-FFF2-40B4-BE49-F238E27FC236}">
                <a16:creationId xmlns:a16="http://schemas.microsoft.com/office/drawing/2014/main" id="{D5D0F44A-2F34-4F58-AB4A-0C8819D06D07}"/>
              </a:ext>
            </a:extLst>
          </p:cNvPr>
          <p:cNvSpPr txBox="1">
            <a:spLocks/>
          </p:cNvSpPr>
          <p:nvPr/>
        </p:nvSpPr>
        <p:spPr>
          <a:xfrm>
            <a:off x="6384032" y="1628800"/>
            <a:ext cx="4176464" cy="1000274"/>
          </a:xfrm>
          <a:prstGeom prst="rect">
            <a:avLst/>
          </a:prstGeom>
        </p:spPr>
        <p:txBody>
          <a:bodyPr wrap="square" bIns="91440" anchor="t" anchorCtr="0">
            <a:sp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spcBef>
                <a:spcPts val="0"/>
              </a:spcBef>
            </a:pPr>
            <a:r>
              <a:rPr lang="es-CL" sz="2800" i="1" dirty="0">
                <a:solidFill>
                  <a:srgbClr val="1F497D"/>
                </a:solidFill>
              </a:rPr>
              <a:t>Regulación e instituciones</a:t>
            </a:r>
          </a:p>
          <a:p>
            <a:pPr marL="285750" indent="-285750" algn="ctr">
              <a:spcBef>
                <a:spcPts val="0"/>
              </a:spcBef>
              <a:buFont typeface="Arial" panose="020B0604020202020204" pitchFamily="34" charset="0"/>
              <a:buChar char="•"/>
            </a:pPr>
            <a:endParaRPr lang="en-US" sz="2800" i="1" dirty="0">
              <a:solidFill>
                <a:srgbClr val="1F497D"/>
              </a:solidFill>
            </a:endParaRPr>
          </a:p>
        </p:txBody>
      </p:sp>
      <p:sp>
        <p:nvSpPr>
          <p:cNvPr id="18" name="Text Box 16">
            <a:extLst>
              <a:ext uri="{FF2B5EF4-FFF2-40B4-BE49-F238E27FC236}">
                <a16:creationId xmlns:a16="http://schemas.microsoft.com/office/drawing/2014/main" id="{41A71182-D6B0-40C5-9A9D-8EA6A6C5EB08}"/>
              </a:ext>
            </a:extLst>
          </p:cNvPr>
          <p:cNvSpPr txBox="1">
            <a:spLocks noChangeArrowheads="1"/>
          </p:cNvSpPr>
          <p:nvPr/>
        </p:nvSpPr>
        <p:spPr bwMode="auto">
          <a:xfrm>
            <a:off x="7202116" y="3534802"/>
            <a:ext cx="248805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0" tIns="0" rIns="0" bIns="0">
            <a:spAutoFit/>
          </a:bodyPr>
          <a:lstStyle>
            <a:lvl1pPr>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2pPr>
            <a:lvl3pPr marL="11430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3pPr>
            <a:lvl4pPr marL="16002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4pPr>
            <a:lvl5pPr marL="20574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CL" altLang="es-CL" sz="2000" dirty="0"/>
              <a:t>Producción</a:t>
            </a:r>
          </a:p>
          <a:p>
            <a:pPr algn="ctr" eaLnBrk="1" hangingPunct="1">
              <a:buFontTx/>
              <a:buNone/>
            </a:pPr>
            <a:r>
              <a:rPr lang="es-CL" altLang="es-CL" sz="2000" dirty="0"/>
              <a:t>Innovación</a:t>
            </a:r>
          </a:p>
          <a:p>
            <a:pPr algn="just" eaLnBrk="1" hangingPunct="1">
              <a:buFontTx/>
              <a:buNone/>
            </a:pPr>
            <a:r>
              <a:rPr lang="es-CL" altLang="es-CL" sz="2000" dirty="0"/>
              <a:t>Tecnología y ciencia</a:t>
            </a:r>
          </a:p>
          <a:p>
            <a:pPr algn="ctr" eaLnBrk="1" hangingPunct="1">
              <a:buFontTx/>
              <a:buNone/>
            </a:pPr>
            <a:r>
              <a:rPr lang="es-CL" altLang="es-CL" sz="2000" dirty="0"/>
              <a:t>Conocimiento</a:t>
            </a:r>
          </a:p>
        </p:txBody>
      </p:sp>
      <p:sp>
        <p:nvSpPr>
          <p:cNvPr id="19" name="Title 3">
            <a:extLst>
              <a:ext uri="{FF2B5EF4-FFF2-40B4-BE49-F238E27FC236}">
                <a16:creationId xmlns:a16="http://schemas.microsoft.com/office/drawing/2014/main" id="{34B9AFA1-6B63-484F-8E6E-DE910D610386}"/>
              </a:ext>
            </a:extLst>
          </p:cNvPr>
          <p:cNvSpPr txBox="1">
            <a:spLocks/>
          </p:cNvSpPr>
          <p:nvPr/>
        </p:nvSpPr>
        <p:spPr>
          <a:xfrm>
            <a:off x="7128122" y="2481848"/>
            <a:ext cx="2160240" cy="323165"/>
          </a:xfrm>
          <a:prstGeom prst="rect">
            <a:avLst/>
          </a:prstGeom>
        </p:spPr>
        <p:txBody>
          <a:bodyPr wrap="square" bIns="91440" anchor="t" anchorCtr="0">
            <a:sp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spcBef>
                <a:spcPts val="0"/>
              </a:spcBef>
            </a:pPr>
            <a:r>
              <a:rPr lang="es-CL" sz="1200" i="1" dirty="0">
                <a:solidFill>
                  <a:schemeClr val="bg1"/>
                </a:solidFill>
              </a:rPr>
              <a:t>Demandas y desafíos</a:t>
            </a:r>
          </a:p>
        </p:txBody>
      </p:sp>
      <p:sp>
        <p:nvSpPr>
          <p:cNvPr id="20" name="Title 3">
            <a:extLst>
              <a:ext uri="{FF2B5EF4-FFF2-40B4-BE49-F238E27FC236}">
                <a16:creationId xmlns:a16="http://schemas.microsoft.com/office/drawing/2014/main" id="{A50C0956-41EC-407E-BAFE-049F63D53E13}"/>
              </a:ext>
            </a:extLst>
          </p:cNvPr>
          <p:cNvSpPr txBox="1">
            <a:spLocks/>
          </p:cNvSpPr>
          <p:nvPr/>
        </p:nvSpPr>
        <p:spPr>
          <a:xfrm>
            <a:off x="7248128" y="3042394"/>
            <a:ext cx="2160240" cy="307777"/>
          </a:xfrm>
          <a:prstGeom prst="rect">
            <a:avLst/>
          </a:prstGeom>
          <a:ln>
            <a:noFill/>
          </a:ln>
        </p:spPr>
        <p:txBody>
          <a:bodyPr wrap="square" bIns="91440" anchor="t" anchorCtr="0">
            <a:sp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spcBef>
                <a:spcPts val="0"/>
              </a:spcBef>
            </a:pPr>
            <a:r>
              <a:rPr lang="es-CL" sz="1100" i="1" dirty="0">
                <a:solidFill>
                  <a:schemeClr val="bg1"/>
                </a:solidFill>
              </a:rPr>
              <a:t>Soluciones e innovación</a:t>
            </a:r>
          </a:p>
        </p:txBody>
      </p:sp>
      <p:sp>
        <p:nvSpPr>
          <p:cNvPr id="21" name="Flecha: hacia abajo 20">
            <a:extLst>
              <a:ext uri="{FF2B5EF4-FFF2-40B4-BE49-F238E27FC236}">
                <a16:creationId xmlns:a16="http://schemas.microsoft.com/office/drawing/2014/main" id="{2EDDAFDB-54EB-459E-94C3-64FCB5187134}"/>
              </a:ext>
            </a:extLst>
          </p:cNvPr>
          <p:cNvSpPr/>
          <p:nvPr/>
        </p:nvSpPr>
        <p:spPr>
          <a:xfrm>
            <a:off x="5803901" y="5159963"/>
            <a:ext cx="5316759" cy="1077349"/>
          </a:xfrm>
          <a:prstGeom prst="downArrow">
            <a:avLst>
              <a:gd name="adj1" fmla="val 59555"/>
              <a:gd name="adj2"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TextBox 13">
            <a:extLst>
              <a:ext uri="{FF2B5EF4-FFF2-40B4-BE49-F238E27FC236}">
                <a16:creationId xmlns:a16="http://schemas.microsoft.com/office/drawing/2014/main" id="{E7CBA3EF-26A5-48DF-A4E4-AC381C46BAEF}"/>
              </a:ext>
            </a:extLst>
          </p:cNvPr>
          <p:cNvSpPr txBox="1"/>
          <p:nvPr/>
        </p:nvSpPr>
        <p:spPr>
          <a:xfrm>
            <a:off x="7104112" y="5229200"/>
            <a:ext cx="2895646" cy="707886"/>
          </a:xfrm>
          <a:prstGeom prst="rect">
            <a:avLst/>
          </a:prstGeom>
          <a:noFill/>
        </p:spPr>
        <p:txBody>
          <a:bodyPr wrap="square" rtlCol="0">
            <a:spAutoFit/>
          </a:bodyPr>
          <a:lstStyle/>
          <a:p>
            <a:pPr algn="ctr"/>
            <a:r>
              <a:rPr lang="es-CL" sz="2400" b="1" dirty="0">
                <a:solidFill>
                  <a:srgbClr val="1F497D">
                    <a:lumMod val="50000"/>
                  </a:srgbClr>
                </a:solidFill>
              </a:rPr>
              <a:t>VALOR SOSTENIBLE</a:t>
            </a:r>
          </a:p>
          <a:p>
            <a:pPr algn="ctr"/>
            <a:r>
              <a:rPr lang="es-CL" sz="1600" dirty="0">
                <a:solidFill>
                  <a:srgbClr val="1F497D">
                    <a:lumMod val="50000"/>
                  </a:srgbClr>
                </a:solidFill>
              </a:rPr>
              <a:t>(económico, social y ambiental)</a:t>
            </a:r>
            <a:endParaRPr lang="es-CL" sz="2400" dirty="0">
              <a:solidFill>
                <a:srgbClr val="1F497D">
                  <a:lumMod val="50000"/>
                </a:srgbClr>
              </a:solidFill>
            </a:endParaRPr>
          </a:p>
        </p:txBody>
      </p:sp>
      <p:sp>
        <p:nvSpPr>
          <p:cNvPr id="23" name="Oval 9">
            <a:extLst>
              <a:ext uri="{FF2B5EF4-FFF2-40B4-BE49-F238E27FC236}">
                <a16:creationId xmlns:a16="http://schemas.microsoft.com/office/drawing/2014/main" id="{F9F8ADC4-BF43-488F-BEFB-5FA889136023}"/>
              </a:ext>
            </a:extLst>
          </p:cNvPr>
          <p:cNvSpPr>
            <a:spLocks noChangeArrowheads="1"/>
          </p:cNvSpPr>
          <p:nvPr/>
        </p:nvSpPr>
        <p:spPr bwMode="auto">
          <a:xfrm>
            <a:off x="5004990" y="908720"/>
            <a:ext cx="6851650" cy="4104455"/>
          </a:xfrm>
          <a:prstGeom prst="ellipse">
            <a:avLst/>
          </a:prstGeom>
          <a:noFill/>
          <a:ln w="9525">
            <a:solidFill>
              <a:schemeClr val="tx1"/>
            </a:solidFill>
            <a:round/>
            <a:headEnd/>
            <a:tailEnd/>
          </a:ln>
          <a:effectLst>
            <a:prstShdw prst="shdw17" dist="17961" dir="2700000">
              <a:schemeClr val="tx1">
                <a:gamma/>
                <a:shade val="60000"/>
                <a:invGamma/>
              </a:schemeClr>
            </a:prstShdw>
          </a:effectLst>
        </p:spPr>
        <p:txBody>
          <a:bodyPr wrap="none" anchor="ctr"/>
          <a:lstStyle/>
          <a:p>
            <a:pPr eaLnBrk="1" hangingPunct="1">
              <a:defRPr/>
            </a:pPr>
            <a:endParaRPr lang="es-CL" dirty="0">
              <a:latin typeface="Arial" charset="0"/>
            </a:endParaRPr>
          </a:p>
        </p:txBody>
      </p:sp>
      <p:sp>
        <p:nvSpPr>
          <p:cNvPr id="24" name="Text Box 16">
            <a:extLst>
              <a:ext uri="{FF2B5EF4-FFF2-40B4-BE49-F238E27FC236}">
                <a16:creationId xmlns:a16="http://schemas.microsoft.com/office/drawing/2014/main" id="{66FAA4BD-42CC-42BB-AFE0-F8AD27D5126E}"/>
              </a:ext>
            </a:extLst>
          </p:cNvPr>
          <p:cNvSpPr txBox="1">
            <a:spLocks noChangeArrowheads="1"/>
          </p:cNvSpPr>
          <p:nvPr/>
        </p:nvSpPr>
        <p:spPr bwMode="auto">
          <a:xfrm>
            <a:off x="377888" y="2230413"/>
            <a:ext cx="3474974"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spAutoFit/>
          </a:bodyPr>
          <a:lstStyle>
            <a:lvl1pPr>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2pPr>
            <a:lvl3pPr marL="11430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3pPr>
            <a:lvl4pPr marL="16002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4pPr>
            <a:lvl5pPr marL="20574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s-ES" altLang="es-CL" sz="2000" dirty="0"/>
              <a:t>La producción y la innovación se desarrollan en los encadenamientos y redes de proveedores que transforman y diversifican la economía</a:t>
            </a:r>
            <a:endParaRPr lang="en-GB" altLang="es-CL" sz="2000" dirty="0"/>
          </a:p>
        </p:txBody>
      </p:sp>
      <p:sp>
        <p:nvSpPr>
          <p:cNvPr id="25" name="Text Box 16">
            <a:extLst>
              <a:ext uri="{FF2B5EF4-FFF2-40B4-BE49-F238E27FC236}">
                <a16:creationId xmlns:a16="http://schemas.microsoft.com/office/drawing/2014/main" id="{E0AD6044-B757-45CD-AB4F-91CF0F2FA0BF}"/>
              </a:ext>
            </a:extLst>
          </p:cNvPr>
          <p:cNvSpPr txBox="1">
            <a:spLocks noChangeArrowheads="1"/>
          </p:cNvSpPr>
          <p:nvPr/>
        </p:nvSpPr>
        <p:spPr bwMode="auto">
          <a:xfrm>
            <a:off x="6528048" y="6217567"/>
            <a:ext cx="3917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spAutoFit/>
          </a:bodyPr>
          <a:lstStyle>
            <a:lvl1pPr>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2pPr>
            <a:lvl3pPr marL="11430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3pPr>
            <a:lvl4pPr marL="16002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4pPr>
            <a:lvl5pPr marL="2057400" indent="-228600">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Black" panose="020B0A04020102020204" pitchFamily="34" charset="0"/>
              <a:buChar char="/"/>
              <a:defRPr sz="2800" b="1">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GB" altLang="es-CL" sz="2000" dirty="0"/>
              <a:t>Economia local y </a:t>
            </a:r>
            <a:r>
              <a:rPr lang="en-GB" altLang="es-CL" sz="2000" dirty="0" err="1"/>
              <a:t>exportaciones</a:t>
            </a:r>
            <a:endParaRPr lang="en-GB" altLang="es-CL" sz="2000" dirty="0"/>
          </a:p>
        </p:txBody>
      </p:sp>
      <p:sp>
        <p:nvSpPr>
          <p:cNvPr id="27" name="Shape 77">
            <a:extLst>
              <a:ext uri="{FF2B5EF4-FFF2-40B4-BE49-F238E27FC236}">
                <a16:creationId xmlns:a16="http://schemas.microsoft.com/office/drawing/2014/main" id="{C7ACFB2C-D2EE-426D-BB8E-65D9DCB9CA61}"/>
              </a:ext>
            </a:extLst>
          </p:cNvPr>
          <p:cNvSpPr txBox="1">
            <a:spLocks noGrp="1"/>
          </p:cNvSpPr>
          <p:nvPr/>
        </p:nvSpPr>
        <p:spPr>
          <a:xfrm>
            <a:off x="4648390" y="6588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s-CL" sz="800" dirty="0">
                <a:solidFill>
                  <a:srgbClr val="FF0000"/>
                </a:solidFill>
              </a:rPr>
              <a:t>NO DISTRIBUIR SIN AUTORIZACION</a:t>
            </a:r>
          </a:p>
        </p:txBody>
      </p:sp>
      <p:sp>
        <p:nvSpPr>
          <p:cNvPr id="31" name="Rectangle 15">
            <a:extLst>
              <a:ext uri="{FF2B5EF4-FFF2-40B4-BE49-F238E27FC236}">
                <a16:creationId xmlns:a16="http://schemas.microsoft.com/office/drawing/2014/main" id="{A2875972-FAEA-49E4-9FA6-1FAD3501CD0F}"/>
              </a:ext>
            </a:extLst>
          </p:cNvPr>
          <p:cNvSpPr/>
          <p:nvPr/>
        </p:nvSpPr>
        <p:spPr>
          <a:xfrm>
            <a:off x="443872" y="5975702"/>
            <a:ext cx="8964496" cy="261610"/>
          </a:xfrm>
          <a:prstGeom prst="rect">
            <a:avLst/>
          </a:prstGeom>
        </p:spPr>
        <p:txBody>
          <a:bodyPr wrap="square">
            <a:spAutoFit/>
          </a:bodyPr>
          <a:lstStyle/>
          <a:p>
            <a:pPr marL="450850" indent="-450850"/>
            <a:r>
              <a:rPr lang="es-CL" sz="1100" i="1" u="sng" dirty="0">
                <a:solidFill>
                  <a:prstClr val="black">
                    <a:lumMod val="50000"/>
                    <a:lumOff val="50000"/>
                  </a:prstClr>
                </a:solidFill>
              </a:rPr>
              <a:t>Fuente</a:t>
            </a:r>
            <a:r>
              <a:rPr lang="es-CL" sz="1100" dirty="0">
                <a:solidFill>
                  <a:prstClr val="black">
                    <a:lumMod val="50000"/>
                    <a:lumOff val="50000"/>
                  </a:prstClr>
                </a:solidFill>
              </a:rPr>
              <a:t>: Urzúa, O</a:t>
            </a:r>
          </a:p>
        </p:txBody>
      </p:sp>
      <p:pic>
        <p:nvPicPr>
          <p:cNvPr id="2" name="Imagen 1">
            <a:extLst>
              <a:ext uri="{FF2B5EF4-FFF2-40B4-BE49-F238E27FC236}">
                <a16:creationId xmlns:a16="http://schemas.microsoft.com/office/drawing/2014/main" id="{702A4272-F18D-F0AF-1C5F-49B2C20F1F8F}"/>
              </a:ext>
            </a:extLst>
          </p:cNvPr>
          <p:cNvPicPr>
            <a:picLocks noChangeAspect="1"/>
          </p:cNvPicPr>
          <p:nvPr/>
        </p:nvPicPr>
        <p:blipFill>
          <a:blip r:embed="rId2"/>
          <a:stretch>
            <a:fillRect/>
          </a:stretch>
        </p:blipFill>
        <p:spPr>
          <a:xfrm>
            <a:off x="11734553" y="6381376"/>
            <a:ext cx="410119" cy="432000"/>
          </a:xfrm>
          <a:prstGeom prst="rect">
            <a:avLst/>
          </a:prstGeom>
        </p:spPr>
      </p:pic>
      <p:sp>
        <p:nvSpPr>
          <p:cNvPr id="3" name="Slide Number Placeholder 1">
            <a:extLst>
              <a:ext uri="{FF2B5EF4-FFF2-40B4-BE49-F238E27FC236}">
                <a16:creationId xmlns:a16="http://schemas.microsoft.com/office/drawing/2014/main" id="{AC846882-9F40-0E87-D8AE-2135BE23D059}"/>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17</a:t>
            </a:fld>
            <a:endParaRPr lang="en-AU" dirty="0">
              <a:latin typeface="Calibri" panose="020F0502020204030204" pitchFamily="34" charset="0"/>
              <a:cs typeface="Calibri" panose="020F0502020204030204" pitchFamily="34" charset="0"/>
            </a:endParaRPr>
          </a:p>
        </p:txBody>
      </p:sp>
      <p:sp>
        <p:nvSpPr>
          <p:cNvPr id="4" name="Rectangle 25">
            <a:extLst>
              <a:ext uri="{FF2B5EF4-FFF2-40B4-BE49-F238E27FC236}">
                <a16:creationId xmlns:a16="http://schemas.microsoft.com/office/drawing/2014/main" id="{8FC86F76-B04C-9339-EE52-046270AC0DAC}"/>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236417172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echa: cheurón 17">
            <a:extLst>
              <a:ext uri="{FF2B5EF4-FFF2-40B4-BE49-F238E27FC236}">
                <a16:creationId xmlns:a16="http://schemas.microsoft.com/office/drawing/2014/main" id="{1E90C36E-4113-4FC2-AC11-34C8725C3EE9}"/>
              </a:ext>
            </a:extLst>
          </p:cNvPr>
          <p:cNvSpPr>
            <a:spLocks/>
          </p:cNvSpPr>
          <p:nvPr/>
        </p:nvSpPr>
        <p:spPr>
          <a:xfrm>
            <a:off x="6942817" y="1227408"/>
            <a:ext cx="1404000" cy="720000"/>
          </a:xfrm>
          <a:prstGeom prst="chevron">
            <a:avLst/>
          </a:prstGeom>
          <a:solidFill>
            <a:srgbClr val="B2D235">
              <a:lumMod val="75000"/>
            </a:srgbClr>
          </a:solidFill>
          <a:ln w="2857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defTabSz="804591">
              <a:defRPr/>
            </a:pPr>
            <a:endParaRPr lang="es-CL" sz="1050" kern="0">
              <a:solidFill>
                <a:srgbClr val="000000"/>
              </a:solidFill>
              <a:latin typeface="Verdana"/>
              <a:cs typeface="Arial" panose="020B0604020202020204" pitchFamily="34" charset="0"/>
            </a:endParaRPr>
          </a:p>
        </p:txBody>
      </p:sp>
      <p:sp>
        <p:nvSpPr>
          <p:cNvPr id="30" name="CuadroTexto 29">
            <a:extLst>
              <a:ext uri="{FF2B5EF4-FFF2-40B4-BE49-F238E27FC236}">
                <a16:creationId xmlns:a16="http://schemas.microsoft.com/office/drawing/2014/main" id="{17CCB3D0-AF16-4521-A926-7D03115C89FC}"/>
              </a:ext>
            </a:extLst>
          </p:cNvPr>
          <p:cNvSpPr txBox="1"/>
          <p:nvPr/>
        </p:nvSpPr>
        <p:spPr>
          <a:xfrm flipH="1">
            <a:off x="7296415" y="1443432"/>
            <a:ext cx="870539" cy="261610"/>
          </a:xfrm>
          <a:prstGeom prst="rect">
            <a:avLst/>
          </a:prstGeom>
          <a:noFill/>
        </p:spPr>
        <p:txBody>
          <a:bodyPr wrap="square" rtlCol="0">
            <a:spAutoFit/>
          </a:bodyPr>
          <a:lstStyle/>
          <a:p>
            <a:pPr defTabSz="804591"/>
            <a:r>
              <a:rPr lang="es-CL" sz="1100" b="1" dirty="0">
                <a:solidFill>
                  <a:srgbClr val="FFFFFF"/>
                </a:solidFill>
                <a:latin typeface="Verdana"/>
              </a:rPr>
              <a:t> Usuario</a:t>
            </a:r>
          </a:p>
        </p:txBody>
      </p:sp>
      <p:sp>
        <p:nvSpPr>
          <p:cNvPr id="44" name="Flecha: hacia arriba 43">
            <a:extLst>
              <a:ext uri="{FF2B5EF4-FFF2-40B4-BE49-F238E27FC236}">
                <a16:creationId xmlns:a16="http://schemas.microsoft.com/office/drawing/2014/main" id="{8155A8BF-446B-4D59-9A87-3B436EEEEA07}"/>
              </a:ext>
            </a:extLst>
          </p:cNvPr>
          <p:cNvSpPr/>
          <p:nvPr/>
        </p:nvSpPr>
        <p:spPr>
          <a:xfrm>
            <a:off x="1557435" y="1988841"/>
            <a:ext cx="132576" cy="132577"/>
          </a:xfrm>
          <a:prstGeom prst="upArrow">
            <a:avLst/>
          </a:prstGeom>
          <a:solidFill>
            <a:sysClr val="window" lastClr="FFFFFF">
              <a:lumMod val="75000"/>
            </a:sysClr>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45" name="Flecha: hacia arriba 44">
            <a:extLst>
              <a:ext uri="{FF2B5EF4-FFF2-40B4-BE49-F238E27FC236}">
                <a16:creationId xmlns:a16="http://schemas.microsoft.com/office/drawing/2014/main" id="{D0DC7E1A-B166-4E9A-833C-6D69B35B15E1}"/>
              </a:ext>
            </a:extLst>
          </p:cNvPr>
          <p:cNvSpPr/>
          <p:nvPr/>
        </p:nvSpPr>
        <p:spPr>
          <a:xfrm>
            <a:off x="4317959" y="1996582"/>
            <a:ext cx="132576" cy="132577"/>
          </a:xfrm>
          <a:prstGeom prst="upArrow">
            <a:avLst/>
          </a:prstGeom>
          <a:solidFill>
            <a:sysClr val="window" lastClr="FFFFFF">
              <a:lumMod val="75000"/>
            </a:sysClr>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46" name="Flecha: hacia arriba 45">
            <a:extLst>
              <a:ext uri="{FF2B5EF4-FFF2-40B4-BE49-F238E27FC236}">
                <a16:creationId xmlns:a16="http://schemas.microsoft.com/office/drawing/2014/main" id="{B9A2549F-7C1C-42CD-B686-6E8D3B9F808D}"/>
              </a:ext>
            </a:extLst>
          </p:cNvPr>
          <p:cNvSpPr/>
          <p:nvPr/>
        </p:nvSpPr>
        <p:spPr>
          <a:xfrm>
            <a:off x="5733823" y="2015936"/>
            <a:ext cx="132576" cy="132577"/>
          </a:xfrm>
          <a:prstGeom prst="upArrow">
            <a:avLst/>
          </a:prstGeom>
          <a:solidFill>
            <a:sysClr val="window" lastClr="FFFFFF">
              <a:lumMod val="75000"/>
            </a:sysClr>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47" name="Flecha: hacia arriba 46">
            <a:extLst>
              <a:ext uri="{FF2B5EF4-FFF2-40B4-BE49-F238E27FC236}">
                <a16:creationId xmlns:a16="http://schemas.microsoft.com/office/drawing/2014/main" id="{5FC1B3EE-E568-4934-83BB-7E0688CDC3F2}"/>
              </a:ext>
            </a:extLst>
          </p:cNvPr>
          <p:cNvSpPr/>
          <p:nvPr/>
        </p:nvSpPr>
        <p:spPr>
          <a:xfrm>
            <a:off x="7103052" y="2011853"/>
            <a:ext cx="132576" cy="132577"/>
          </a:xfrm>
          <a:prstGeom prst="upArrow">
            <a:avLst/>
          </a:prstGeom>
          <a:solidFill>
            <a:sysClr val="window" lastClr="FFFFFF">
              <a:lumMod val="75000"/>
            </a:sysClr>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48" name="Flecha: hacia arriba 47">
            <a:extLst>
              <a:ext uri="{FF2B5EF4-FFF2-40B4-BE49-F238E27FC236}">
                <a16:creationId xmlns:a16="http://schemas.microsoft.com/office/drawing/2014/main" id="{6FD2EAEB-8032-4E06-98E7-5AD8401E58FA}"/>
              </a:ext>
            </a:extLst>
          </p:cNvPr>
          <p:cNvSpPr/>
          <p:nvPr/>
        </p:nvSpPr>
        <p:spPr>
          <a:xfrm>
            <a:off x="2903441" y="2000240"/>
            <a:ext cx="132576" cy="132577"/>
          </a:xfrm>
          <a:prstGeom prst="upArrow">
            <a:avLst/>
          </a:prstGeom>
          <a:solidFill>
            <a:sysClr val="window" lastClr="FFFFFF">
              <a:lumMod val="75000"/>
            </a:sysClr>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49" name="Flecha: hacia arriba 48">
            <a:extLst>
              <a:ext uri="{FF2B5EF4-FFF2-40B4-BE49-F238E27FC236}">
                <a16:creationId xmlns:a16="http://schemas.microsoft.com/office/drawing/2014/main" id="{A2792F40-0590-4266-81D9-D63BB43BE964}"/>
              </a:ext>
            </a:extLst>
          </p:cNvPr>
          <p:cNvSpPr/>
          <p:nvPr/>
        </p:nvSpPr>
        <p:spPr>
          <a:xfrm rot="10800000">
            <a:off x="1546929" y="4797153"/>
            <a:ext cx="132576" cy="132577"/>
          </a:xfrm>
          <a:prstGeom prst="upArrow">
            <a:avLst/>
          </a:prstGeom>
          <a:solidFill>
            <a:sysClr val="window" lastClr="FFFFFF">
              <a:lumMod val="75000"/>
            </a:sysClr>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50" name="Flecha: hacia arriba 49">
            <a:extLst>
              <a:ext uri="{FF2B5EF4-FFF2-40B4-BE49-F238E27FC236}">
                <a16:creationId xmlns:a16="http://schemas.microsoft.com/office/drawing/2014/main" id="{BBB58EBD-9F24-415D-AFC4-660C9766046E}"/>
              </a:ext>
            </a:extLst>
          </p:cNvPr>
          <p:cNvSpPr/>
          <p:nvPr/>
        </p:nvSpPr>
        <p:spPr>
          <a:xfrm rot="10800000">
            <a:off x="2911696" y="4801207"/>
            <a:ext cx="132576" cy="132577"/>
          </a:xfrm>
          <a:prstGeom prst="upArrow">
            <a:avLst/>
          </a:prstGeom>
          <a:solidFill>
            <a:sysClr val="window" lastClr="FFFFFF">
              <a:lumMod val="75000"/>
            </a:sysClr>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51" name="Flecha: hacia arriba 50">
            <a:extLst>
              <a:ext uri="{FF2B5EF4-FFF2-40B4-BE49-F238E27FC236}">
                <a16:creationId xmlns:a16="http://schemas.microsoft.com/office/drawing/2014/main" id="{6D1FBCF9-5859-4EC9-95C8-B00EC7594AF2}"/>
              </a:ext>
            </a:extLst>
          </p:cNvPr>
          <p:cNvSpPr/>
          <p:nvPr/>
        </p:nvSpPr>
        <p:spPr>
          <a:xfrm rot="10800000">
            <a:off x="4388817" y="4823657"/>
            <a:ext cx="132576" cy="132577"/>
          </a:xfrm>
          <a:prstGeom prst="upArrow">
            <a:avLst/>
          </a:prstGeom>
          <a:solidFill>
            <a:sysClr val="window" lastClr="FFFFFF">
              <a:lumMod val="75000"/>
            </a:sysClr>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52" name="Rectangle 29">
            <a:extLst>
              <a:ext uri="{FF2B5EF4-FFF2-40B4-BE49-F238E27FC236}">
                <a16:creationId xmlns:a16="http://schemas.microsoft.com/office/drawing/2014/main" id="{AAF22DD1-4142-42F7-A753-3B0D696DE6AF}"/>
              </a:ext>
            </a:extLst>
          </p:cNvPr>
          <p:cNvSpPr>
            <a:spLocks noChangeArrowheads="1"/>
          </p:cNvSpPr>
          <p:nvPr/>
        </p:nvSpPr>
        <p:spPr bwMode="auto">
          <a:xfrm>
            <a:off x="824187" y="5065216"/>
            <a:ext cx="7273257" cy="572824"/>
          </a:xfrm>
          <a:prstGeom prst="rect">
            <a:avLst/>
          </a:prstGeom>
          <a:solidFill>
            <a:srgbClr val="EEECE1">
              <a:lumMod val="75000"/>
            </a:srgbClr>
          </a:solidFill>
          <a:ln w="57150">
            <a:noFill/>
            <a:miter lim="800000"/>
            <a:headEnd/>
            <a:tailEnd/>
          </a:ln>
          <a:effectLst/>
        </p:spPr>
        <p:txBody>
          <a:bodyPr wrap="none" anchor="ctr"/>
          <a:lstStyle/>
          <a:p>
            <a:pPr algn="ctr">
              <a:defRPr/>
            </a:pPr>
            <a:endParaRPr lang="en-GB" sz="1050" kern="0" dirty="0">
              <a:solidFill>
                <a:srgbClr val="000000"/>
              </a:solidFill>
              <a:effectLst>
                <a:outerShdw blurRad="38100" dist="38100" dir="2700000" algn="tl">
                  <a:srgbClr val="FFFFFF"/>
                </a:outerShdw>
              </a:effectLst>
              <a:latin typeface="Calibri"/>
              <a:ea typeface="ＭＳ Ｐゴシック" pitchFamily="34" charset="-128"/>
            </a:endParaRPr>
          </a:p>
          <a:p>
            <a:pPr algn="ctr">
              <a:defRPr/>
            </a:pPr>
            <a:endParaRPr lang="en-GB" sz="1050" kern="0" dirty="0">
              <a:solidFill>
                <a:srgbClr val="000000"/>
              </a:solidFill>
              <a:effectLst>
                <a:outerShdw blurRad="38100" dist="38100" dir="2700000" algn="tl">
                  <a:srgbClr val="FFFFFF"/>
                </a:outerShdw>
              </a:effectLst>
              <a:latin typeface="Calibri"/>
              <a:ea typeface="ＭＳ Ｐゴシック" pitchFamily="34" charset="-128"/>
            </a:endParaRPr>
          </a:p>
        </p:txBody>
      </p:sp>
      <p:sp>
        <p:nvSpPr>
          <p:cNvPr id="53" name="Rectángulo 52">
            <a:extLst>
              <a:ext uri="{FF2B5EF4-FFF2-40B4-BE49-F238E27FC236}">
                <a16:creationId xmlns:a16="http://schemas.microsoft.com/office/drawing/2014/main" id="{4C6950A3-7704-4411-9019-58A0E4854352}"/>
              </a:ext>
            </a:extLst>
          </p:cNvPr>
          <p:cNvSpPr/>
          <p:nvPr/>
        </p:nvSpPr>
        <p:spPr>
          <a:xfrm>
            <a:off x="3468262" y="5126996"/>
            <a:ext cx="2260427" cy="400110"/>
          </a:xfrm>
          <a:prstGeom prst="rect">
            <a:avLst/>
          </a:prstGeom>
          <a:noFill/>
        </p:spPr>
        <p:txBody>
          <a:bodyPr wrap="none">
            <a:spAutoFit/>
          </a:bodyPr>
          <a:lstStyle/>
          <a:p>
            <a:pPr algn="ctr">
              <a:defRPr/>
            </a:pPr>
            <a:r>
              <a:rPr lang="es-CL" sz="2000" b="1" dirty="0">
                <a:solidFill>
                  <a:srgbClr val="000000"/>
                </a:solidFill>
                <a:latin typeface="Calibri"/>
                <a:ea typeface="ＭＳ Ｐゴシック" pitchFamily="34" charset="-128"/>
              </a:rPr>
              <a:t>OTRAS INDUSTRIAS</a:t>
            </a:r>
          </a:p>
        </p:txBody>
      </p:sp>
      <p:sp>
        <p:nvSpPr>
          <p:cNvPr id="54" name="Flecha: hacia arriba 53">
            <a:extLst>
              <a:ext uri="{FF2B5EF4-FFF2-40B4-BE49-F238E27FC236}">
                <a16:creationId xmlns:a16="http://schemas.microsoft.com/office/drawing/2014/main" id="{A3399288-7782-4994-BE26-BA7EDBFDC079}"/>
              </a:ext>
            </a:extLst>
          </p:cNvPr>
          <p:cNvSpPr/>
          <p:nvPr/>
        </p:nvSpPr>
        <p:spPr>
          <a:xfrm rot="10800000">
            <a:off x="5823629" y="4816505"/>
            <a:ext cx="132576" cy="132577"/>
          </a:xfrm>
          <a:prstGeom prst="upArrow">
            <a:avLst/>
          </a:prstGeom>
          <a:solidFill>
            <a:sysClr val="window" lastClr="FFFFFF">
              <a:lumMod val="75000"/>
            </a:sysClr>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55" name="Flecha: hacia arriba 54">
            <a:extLst>
              <a:ext uri="{FF2B5EF4-FFF2-40B4-BE49-F238E27FC236}">
                <a16:creationId xmlns:a16="http://schemas.microsoft.com/office/drawing/2014/main" id="{774DDD70-8ECB-4253-9F6A-6881EBE12370}"/>
              </a:ext>
            </a:extLst>
          </p:cNvPr>
          <p:cNvSpPr/>
          <p:nvPr/>
        </p:nvSpPr>
        <p:spPr>
          <a:xfrm rot="10800000">
            <a:off x="7102117" y="4822127"/>
            <a:ext cx="132576" cy="132577"/>
          </a:xfrm>
          <a:prstGeom prst="upArrow">
            <a:avLst/>
          </a:prstGeom>
          <a:solidFill>
            <a:sysClr val="window" lastClr="FFFFFF">
              <a:lumMod val="75000"/>
            </a:sysClr>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67" name="Rectángulo: esquinas redondeadas 66">
            <a:extLst>
              <a:ext uri="{FF2B5EF4-FFF2-40B4-BE49-F238E27FC236}">
                <a16:creationId xmlns:a16="http://schemas.microsoft.com/office/drawing/2014/main" id="{D8D8AE36-7721-4461-91D8-F0E51782BE44}"/>
              </a:ext>
            </a:extLst>
          </p:cNvPr>
          <p:cNvSpPr/>
          <p:nvPr/>
        </p:nvSpPr>
        <p:spPr>
          <a:xfrm>
            <a:off x="1025919" y="2196528"/>
            <a:ext cx="7273256" cy="2516617"/>
          </a:xfrm>
          <a:prstGeom prst="roundRect">
            <a:avLst/>
          </a:prstGeom>
          <a:ln>
            <a:solidFill>
              <a:schemeClr val="tx1"/>
            </a:solid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68" name="Rectángulo 67">
            <a:extLst>
              <a:ext uri="{FF2B5EF4-FFF2-40B4-BE49-F238E27FC236}">
                <a16:creationId xmlns:a16="http://schemas.microsoft.com/office/drawing/2014/main" id="{AF318DB3-3C49-459F-A023-CFF02D2C424F}"/>
              </a:ext>
            </a:extLst>
          </p:cNvPr>
          <p:cNvSpPr/>
          <p:nvPr/>
        </p:nvSpPr>
        <p:spPr>
          <a:xfrm rot="16200000">
            <a:off x="-313975" y="3244897"/>
            <a:ext cx="1585543" cy="430887"/>
          </a:xfrm>
          <a:prstGeom prst="rect">
            <a:avLst/>
          </a:prstGeom>
        </p:spPr>
        <p:txBody>
          <a:bodyPr wrap="square">
            <a:spAutoFit/>
          </a:bodyPr>
          <a:lstStyle/>
          <a:p>
            <a:pPr algn="ctr">
              <a:defRPr/>
            </a:pPr>
            <a:r>
              <a:rPr lang="es-CL" sz="1100" dirty="0">
                <a:solidFill>
                  <a:srgbClr val="000000"/>
                </a:solidFill>
                <a:ea typeface="ＭＳ Ｐゴシック" pitchFamily="34" charset="-128"/>
              </a:rPr>
              <a:t>PROVEEDORES CADENAS HABILITANTES</a:t>
            </a:r>
          </a:p>
        </p:txBody>
      </p:sp>
      <p:sp>
        <p:nvSpPr>
          <p:cNvPr id="76" name="Rectángulo 75">
            <a:extLst>
              <a:ext uri="{FF2B5EF4-FFF2-40B4-BE49-F238E27FC236}">
                <a16:creationId xmlns:a16="http://schemas.microsoft.com/office/drawing/2014/main" id="{C6659DF5-2035-4863-A80A-E0FB0F9E512B}"/>
              </a:ext>
            </a:extLst>
          </p:cNvPr>
          <p:cNvSpPr/>
          <p:nvPr/>
        </p:nvSpPr>
        <p:spPr>
          <a:xfrm rot="16200000">
            <a:off x="-472635" y="1441315"/>
            <a:ext cx="1902864" cy="261610"/>
          </a:xfrm>
          <a:prstGeom prst="rect">
            <a:avLst/>
          </a:prstGeom>
        </p:spPr>
        <p:txBody>
          <a:bodyPr wrap="square">
            <a:spAutoFit/>
          </a:bodyPr>
          <a:lstStyle/>
          <a:p>
            <a:pPr algn="ctr">
              <a:defRPr/>
            </a:pPr>
            <a:r>
              <a:rPr lang="es-CL" sz="1100" dirty="0">
                <a:solidFill>
                  <a:srgbClr val="000000"/>
                </a:solidFill>
                <a:ea typeface="ＭＳ Ｐゴシック" pitchFamily="34" charset="-128"/>
              </a:rPr>
              <a:t>MINERIA PRIMARIA</a:t>
            </a:r>
          </a:p>
        </p:txBody>
      </p:sp>
      <p:sp>
        <p:nvSpPr>
          <p:cNvPr id="9" name="CuadroTexto 8">
            <a:extLst>
              <a:ext uri="{FF2B5EF4-FFF2-40B4-BE49-F238E27FC236}">
                <a16:creationId xmlns:a16="http://schemas.microsoft.com/office/drawing/2014/main" id="{F9F30B20-D331-4781-8601-502D8DF29D9E}"/>
              </a:ext>
            </a:extLst>
          </p:cNvPr>
          <p:cNvSpPr txBox="1"/>
          <p:nvPr/>
        </p:nvSpPr>
        <p:spPr>
          <a:xfrm flipH="1">
            <a:off x="4566553" y="795361"/>
            <a:ext cx="1271544" cy="276999"/>
          </a:xfrm>
          <a:prstGeom prst="rect">
            <a:avLst/>
          </a:prstGeom>
          <a:noFill/>
        </p:spPr>
        <p:txBody>
          <a:bodyPr wrap="square" rtlCol="0">
            <a:spAutoFit/>
          </a:bodyPr>
          <a:lstStyle/>
          <a:p>
            <a:pPr marL="266700" indent="-266700" defTabSz="804591"/>
            <a:r>
              <a:rPr lang="es-CL" sz="1200" b="1" i="1" dirty="0">
                <a:solidFill>
                  <a:srgbClr val="000000"/>
                </a:solidFill>
                <a:latin typeface="Verdana"/>
              </a:rPr>
              <a:t>  Metalurgia</a:t>
            </a:r>
          </a:p>
        </p:txBody>
      </p:sp>
      <p:sp>
        <p:nvSpPr>
          <p:cNvPr id="19" name="Rectángulo 18">
            <a:extLst>
              <a:ext uri="{FF2B5EF4-FFF2-40B4-BE49-F238E27FC236}">
                <a16:creationId xmlns:a16="http://schemas.microsoft.com/office/drawing/2014/main" id="{4D85B403-F8D5-44BF-9E64-E844B2011A4B}"/>
              </a:ext>
            </a:extLst>
          </p:cNvPr>
          <p:cNvSpPr/>
          <p:nvPr/>
        </p:nvSpPr>
        <p:spPr>
          <a:xfrm>
            <a:off x="1182177" y="2472220"/>
            <a:ext cx="2448272" cy="2252924"/>
          </a:xfrm>
          <a:prstGeom prst="rect">
            <a:avLst/>
          </a:prstGeom>
        </p:spPr>
        <p:txBody>
          <a:bodyPr wrap="square">
            <a:spAutoFit/>
          </a:bodyPr>
          <a:lstStyle/>
          <a:p>
            <a:pPr marL="182563" indent="-182563">
              <a:lnSpc>
                <a:spcPct val="90000"/>
              </a:lnSpc>
              <a:buFont typeface="Arial" panose="020B0604020202020204" pitchFamily="34" charset="0"/>
              <a:buChar char="•"/>
            </a:pPr>
            <a:r>
              <a:rPr lang="es-ES" altLang="es-CL" sz="1200" dirty="0">
                <a:solidFill>
                  <a:srgbClr val="000000"/>
                </a:solidFill>
              </a:rPr>
              <a:t>Servicios de exploración</a:t>
            </a:r>
          </a:p>
          <a:p>
            <a:pPr marL="182563" indent="-182563">
              <a:lnSpc>
                <a:spcPct val="90000"/>
              </a:lnSpc>
              <a:buFont typeface="Arial" panose="020B0604020202020204" pitchFamily="34" charset="0"/>
              <a:buChar char="•"/>
            </a:pPr>
            <a:r>
              <a:rPr lang="es-ES" altLang="es-CL" sz="1200" dirty="0">
                <a:solidFill>
                  <a:srgbClr val="000000"/>
                </a:solidFill>
              </a:rPr>
              <a:t>Gestión de proyectos de inversión (EPC)</a:t>
            </a:r>
          </a:p>
          <a:p>
            <a:pPr marL="182563" indent="-182563">
              <a:lnSpc>
                <a:spcPct val="90000"/>
              </a:lnSpc>
              <a:buFont typeface="Arial" panose="020B0604020202020204" pitchFamily="34" charset="0"/>
              <a:buChar char="•"/>
            </a:pPr>
            <a:r>
              <a:rPr lang="es-ES" altLang="es-CL" sz="1200" dirty="0">
                <a:solidFill>
                  <a:srgbClr val="000000"/>
                </a:solidFill>
              </a:rPr>
              <a:t>Planificación minera </a:t>
            </a:r>
          </a:p>
          <a:p>
            <a:pPr marL="182563" indent="-182563">
              <a:lnSpc>
                <a:spcPct val="90000"/>
              </a:lnSpc>
              <a:buFont typeface="Arial" panose="020B0604020202020204" pitchFamily="34" charset="0"/>
              <a:buChar char="•"/>
            </a:pPr>
            <a:r>
              <a:rPr lang="es-ES" altLang="es-CL" sz="1200" dirty="0">
                <a:solidFill>
                  <a:srgbClr val="000000"/>
                </a:solidFill>
              </a:rPr>
              <a:t>Diseño de procesos e ingeniería </a:t>
            </a:r>
          </a:p>
          <a:p>
            <a:pPr marL="182563" indent="-182563">
              <a:lnSpc>
                <a:spcPct val="90000"/>
              </a:lnSpc>
              <a:buFont typeface="Arial" panose="020B0604020202020204" pitchFamily="34" charset="0"/>
              <a:buChar char="•"/>
            </a:pPr>
            <a:r>
              <a:rPr lang="es-ES" altLang="es-CL" sz="1200" dirty="0">
                <a:solidFill>
                  <a:srgbClr val="000000"/>
                </a:solidFill>
              </a:rPr>
              <a:t>Planes de cierre, recuperación y rehabilitación </a:t>
            </a:r>
          </a:p>
          <a:p>
            <a:pPr marL="182563" indent="-182563">
              <a:lnSpc>
                <a:spcPct val="90000"/>
              </a:lnSpc>
              <a:buFont typeface="Arial" panose="020B0604020202020204" pitchFamily="34" charset="0"/>
              <a:buChar char="•"/>
            </a:pPr>
            <a:r>
              <a:rPr lang="es-ES" altLang="es-CL" sz="1200" dirty="0">
                <a:solidFill>
                  <a:srgbClr val="000000"/>
                </a:solidFill>
              </a:rPr>
              <a:t>Automatización y optimización </a:t>
            </a:r>
          </a:p>
          <a:p>
            <a:pPr marL="182563" indent="-182563">
              <a:lnSpc>
                <a:spcPct val="90000"/>
              </a:lnSpc>
              <a:buFont typeface="Arial" panose="020B0604020202020204" pitchFamily="34" charset="0"/>
              <a:buChar char="•"/>
            </a:pPr>
            <a:r>
              <a:rPr lang="es-ES" altLang="es-CL" sz="1200" dirty="0">
                <a:solidFill>
                  <a:srgbClr val="000000"/>
                </a:solidFill>
              </a:rPr>
              <a:t>Ingeniería de tronadura</a:t>
            </a:r>
          </a:p>
          <a:p>
            <a:pPr marL="182563" indent="-182563">
              <a:lnSpc>
                <a:spcPct val="90000"/>
              </a:lnSpc>
              <a:buFont typeface="Arial" panose="020B0604020202020204" pitchFamily="34" charset="0"/>
              <a:buChar char="•"/>
            </a:pPr>
            <a:r>
              <a:rPr lang="es-ES" altLang="es-CL" sz="1200" dirty="0">
                <a:solidFill>
                  <a:srgbClr val="000000"/>
                </a:solidFill>
              </a:rPr>
              <a:t>Diseño y adaptación de equipos</a:t>
            </a:r>
          </a:p>
          <a:p>
            <a:pPr marL="182563" indent="-182563">
              <a:lnSpc>
                <a:spcPct val="90000"/>
              </a:lnSpc>
              <a:buFont typeface="Arial" panose="020B0604020202020204" pitchFamily="34" charset="0"/>
              <a:buChar char="•"/>
            </a:pPr>
            <a:r>
              <a:rPr lang="es-ES" altLang="es-CL" sz="1200" dirty="0">
                <a:solidFill>
                  <a:srgbClr val="000000"/>
                </a:solidFill>
              </a:rPr>
              <a:t>Mantenimiento y reparación </a:t>
            </a:r>
          </a:p>
          <a:p>
            <a:pPr marL="182563" indent="-182563">
              <a:lnSpc>
                <a:spcPct val="90000"/>
              </a:lnSpc>
              <a:buFont typeface="Arial" panose="020B0604020202020204" pitchFamily="34" charset="0"/>
              <a:buChar char="•"/>
            </a:pPr>
            <a:r>
              <a:rPr lang="es-ES" altLang="es-CL" sz="1200" dirty="0">
                <a:solidFill>
                  <a:srgbClr val="000000"/>
                </a:solidFill>
              </a:rPr>
              <a:t>Análisis metalúrgicos</a:t>
            </a:r>
          </a:p>
          <a:p>
            <a:pPr marL="182563" indent="-182563">
              <a:lnSpc>
                <a:spcPct val="90000"/>
              </a:lnSpc>
              <a:buFont typeface="Arial" panose="020B0604020202020204" pitchFamily="34" charset="0"/>
              <a:buChar char="•"/>
            </a:pPr>
            <a:r>
              <a:rPr lang="es-ES" altLang="es-CL" sz="1200" dirty="0">
                <a:solidFill>
                  <a:srgbClr val="000000"/>
                </a:solidFill>
              </a:rPr>
              <a:t>Otros</a:t>
            </a:r>
            <a:endParaRPr lang="es-CL" altLang="es-CL" sz="1200" dirty="0">
              <a:solidFill>
                <a:srgbClr val="000000"/>
              </a:solidFill>
            </a:endParaRPr>
          </a:p>
        </p:txBody>
      </p:sp>
      <p:sp>
        <p:nvSpPr>
          <p:cNvPr id="64" name="Title 2">
            <a:extLst>
              <a:ext uri="{FF2B5EF4-FFF2-40B4-BE49-F238E27FC236}">
                <a16:creationId xmlns:a16="http://schemas.microsoft.com/office/drawing/2014/main" id="{0EB91671-6EFA-4861-B315-81C243B29BE6}"/>
              </a:ext>
            </a:extLst>
          </p:cNvPr>
          <p:cNvSpPr txBox="1">
            <a:spLocks/>
          </p:cNvSpPr>
          <p:nvPr/>
        </p:nvSpPr>
        <p:spPr>
          <a:xfrm>
            <a:off x="335360" y="11068"/>
            <a:ext cx="11494640"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latin typeface="+mn-lt"/>
              </a:rPr>
              <a:t>Ejemplo de Mendoza </a:t>
            </a:r>
          </a:p>
        </p:txBody>
      </p:sp>
      <p:cxnSp>
        <p:nvCxnSpPr>
          <p:cNvPr id="66" name="Straight Connector 2">
            <a:extLst>
              <a:ext uri="{FF2B5EF4-FFF2-40B4-BE49-F238E27FC236}">
                <a16:creationId xmlns:a16="http://schemas.microsoft.com/office/drawing/2014/main" id="{738DA8BE-6821-4E06-83FC-1DE07FBA76E8}"/>
              </a:ext>
            </a:extLst>
          </p:cNvPr>
          <p:cNvCxnSpPr>
            <a:cxnSpLocks/>
          </p:cNvCxnSpPr>
          <p:nvPr/>
        </p:nvCxnSpPr>
        <p:spPr>
          <a:xfrm flipV="1">
            <a:off x="335360" y="551068"/>
            <a:ext cx="11494640" cy="6001"/>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Flecha: pentágono 90">
            <a:extLst>
              <a:ext uri="{FF2B5EF4-FFF2-40B4-BE49-F238E27FC236}">
                <a16:creationId xmlns:a16="http://schemas.microsoft.com/office/drawing/2014/main" id="{EE85B943-DD67-4437-8C71-FA8C4E77C65C}"/>
              </a:ext>
            </a:extLst>
          </p:cNvPr>
          <p:cNvSpPr>
            <a:spLocks/>
          </p:cNvSpPr>
          <p:nvPr/>
        </p:nvSpPr>
        <p:spPr>
          <a:xfrm>
            <a:off x="5790689" y="1227488"/>
            <a:ext cx="1476000" cy="720000"/>
          </a:xfrm>
          <a:prstGeom prst="homePlate">
            <a:avLst/>
          </a:prstGeom>
          <a:solidFill>
            <a:schemeClr val="tx2">
              <a:lumMod val="40000"/>
              <a:lumOff val="60000"/>
            </a:schemeClr>
          </a:solidFill>
          <a:ln w="2857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defTabSz="804591">
              <a:defRPr/>
            </a:pPr>
            <a:endParaRPr lang="es-CL" sz="1050" kern="0">
              <a:solidFill>
                <a:srgbClr val="000000"/>
              </a:solidFill>
              <a:latin typeface="Verdana"/>
              <a:cs typeface="Arial" panose="020B0604020202020204" pitchFamily="34" charset="0"/>
            </a:endParaRPr>
          </a:p>
        </p:txBody>
      </p:sp>
      <p:sp>
        <p:nvSpPr>
          <p:cNvPr id="94" name="CuadroTexto 93">
            <a:extLst>
              <a:ext uri="{FF2B5EF4-FFF2-40B4-BE49-F238E27FC236}">
                <a16:creationId xmlns:a16="http://schemas.microsoft.com/office/drawing/2014/main" id="{57E7E571-BCE8-4FEB-9929-E42A9CA6A9DA}"/>
              </a:ext>
            </a:extLst>
          </p:cNvPr>
          <p:cNvSpPr txBox="1"/>
          <p:nvPr/>
        </p:nvSpPr>
        <p:spPr>
          <a:xfrm flipH="1">
            <a:off x="5862697" y="1392444"/>
            <a:ext cx="1506294" cy="369332"/>
          </a:xfrm>
          <a:prstGeom prst="rect">
            <a:avLst/>
          </a:prstGeom>
          <a:noFill/>
        </p:spPr>
        <p:txBody>
          <a:bodyPr wrap="square" rtlCol="0">
            <a:spAutoFit/>
          </a:bodyPr>
          <a:lstStyle/>
          <a:p>
            <a:pPr algn="ctr" defTabSz="804591"/>
            <a:r>
              <a:rPr lang="es-CL" sz="900" b="1" dirty="0">
                <a:solidFill>
                  <a:schemeClr val="bg1"/>
                </a:solidFill>
                <a:latin typeface="Verdana"/>
              </a:rPr>
              <a:t>Manufactura (intermedia)</a:t>
            </a:r>
          </a:p>
        </p:txBody>
      </p:sp>
      <p:sp>
        <p:nvSpPr>
          <p:cNvPr id="96" name="Flecha: pentágono 95">
            <a:extLst>
              <a:ext uri="{FF2B5EF4-FFF2-40B4-BE49-F238E27FC236}">
                <a16:creationId xmlns:a16="http://schemas.microsoft.com/office/drawing/2014/main" id="{81822F38-4DC8-4FFE-8B14-52713FC37F34}"/>
              </a:ext>
            </a:extLst>
          </p:cNvPr>
          <p:cNvSpPr>
            <a:spLocks/>
          </p:cNvSpPr>
          <p:nvPr/>
        </p:nvSpPr>
        <p:spPr>
          <a:xfrm>
            <a:off x="1059181" y="1227488"/>
            <a:ext cx="5112000" cy="720000"/>
          </a:xfrm>
          <a:prstGeom prst="homePlate">
            <a:avLst/>
          </a:prstGeom>
          <a:solidFill>
            <a:schemeClr val="accent1">
              <a:lumMod val="75000"/>
            </a:schemeClr>
          </a:solidFill>
          <a:ln w="2857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defTabSz="804591">
              <a:defRPr/>
            </a:pPr>
            <a:endParaRPr lang="es-CL" sz="1050" kern="0">
              <a:solidFill>
                <a:srgbClr val="000000"/>
              </a:solidFill>
              <a:latin typeface="Verdana"/>
              <a:cs typeface="Arial" panose="020B0604020202020204" pitchFamily="34" charset="0"/>
            </a:endParaRPr>
          </a:p>
        </p:txBody>
      </p:sp>
      <p:sp>
        <p:nvSpPr>
          <p:cNvPr id="97" name="CuadroTexto 96">
            <a:extLst>
              <a:ext uri="{FF2B5EF4-FFF2-40B4-BE49-F238E27FC236}">
                <a16:creationId xmlns:a16="http://schemas.microsoft.com/office/drawing/2014/main" id="{6B13F708-C7CD-40F3-A6BF-B685A664839D}"/>
              </a:ext>
            </a:extLst>
          </p:cNvPr>
          <p:cNvSpPr txBox="1"/>
          <p:nvPr/>
        </p:nvSpPr>
        <p:spPr>
          <a:xfrm flipH="1">
            <a:off x="1110169" y="795361"/>
            <a:ext cx="2964486" cy="276999"/>
          </a:xfrm>
          <a:prstGeom prst="rect">
            <a:avLst/>
          </a:prstGeom>
          <a:noFill/>
        </p:spPr>
        <p:txBody>
          <a:bodyPr wrap="square" rtlCol="0">
            <a:spAutoFit/>
          </a:bodyPr>
          <a:lstStyle/>
          <a:p>
            <a:pPr marL="266700" indent="-266700" defTabSz="804591"/>
            <a:r>
              <a:rPr lang="es-CL" sz="1200" b="1" i="1" dirty="0">
                <a:solidFill>
                  <a:srgbClr val="000000"/>
                </a:solidFill>
                <a:latin typeface="Verdana"/>
              </a:rPr>
              <a:t> Producción minera primaria</a:t>
            </a:r>
          </a:p>
        </p:txBody>
      </p:sp>
      <p:sp>
        <p:nvSpPr>
          <p:cNvPr id="99" name="CuadroTexto 98">
            <a:extLst>
              <a:ext uri="{FF2B5EF4-FFF2-40B4-BE49-F238E27FC236}">
                <a16:creationId xmlns:a16="http://schemas.microsoft.com/office/drawing/2014/main" id="{FD5EBD6D-4760-4BE1-92CA-86F2AB2C2445}"/>
              </a:ext>
            </a:extLst>
          </p:cNvPr>
          <p:cNvSpPr txBox="1"/>
          <p:nvPr/>
        </p:nvSpPr>
        <p:spPr>
          <a:xfrm flipH="1">
            <a:off x="3208912" y="1422413"/>
            <a:ext cx="1680097" cy="507831"/>
          </a:xfrm>
          <a:prstGeom prst="rect">
            <a:avLst/>
          </a:prstGeom>
          <a:noFill/>
        </p:spPr>
        <p:txBody>
          <a:bodyPr wrap="square" rtlCol="0">
            <a:spAutoFit/>
          </a:bodyPr>
          <a:lstStyle/>
          <a:p>
            <a:pPr algn="ctr" defTabSz="804591"/>
            <a:r>
              <a:rPr lang="es-CL" sz="900" b="1" dirty="0">
                <a:solidFill>
                  <a:schemeClr val="bg1"/>
                </a:solidFill>
                <a:latin typeface="Verdana"/>
              </a:rPr>
              <a:t>Minería</a:t>
            </a:r>
          </a:p>
          <a:p>
            <a:pPr algn="ctr" defTabSz="804591"/>
            <a:r>
              <a:rPr lang="es-CL" sz="800" b="1" dirty="0">
                <a:solidFill>
                  <a:schemeClr val="bg1"/>
                </a:solidFill>
                <a:latin typeface="Verdana"/>
              </a:rPr>
              <a:t>(Operación - OPEX)</a:t>
            </a:r>
            <a:endParaRPr lang="es-CL" sz="1000" b="1" dirty="0">
              <a:solidFill>
                <a:schemeClr val="bg1"/>
              </a:solidFill>
              <a:latin typeface="Verdana"/>
            </a:endParaRPr>
          </a:p>
          <a:p>
            <a:pPr algn="ctr" defTabSz="804591"/>
            <a:endParaRPr lang="es-CL" sz="900" b="1" dirty="0">
              <a:solidFill>
                <a:schemeClr val="bg1"/>
              </a:solidFill>
              <a:latin typeface="Verdana"/>
            </a:endParaRPr>
          </a:p>
        </p:txBody>
      </p:sp>
      <p:sp>
        <p:nvSpPr>
          <p:cNvPr id="101" name="CuadroTexto 100">
            <a:extLst>
              <a:ext uri="{FF2B5EF4-FFF2-40B4-BE49-F238E27FC236}">
                <a16:creationId xmlns:a16="http://schemas.microsoft.com/office/drawing/2014/main" id="{734F2F2B-D602-4ACC-B276-C58A429FA627}"/>
              </a:ext>
            </a:extLst>
          </p:cNvPr>
          <p:cNvSpPr txBox="1"/>
          <p:nvPr/>
        </p:nvSpPr>
        <p:spPr>
          <a:xfrm flipH="1">
            <a:off x="1025919" y="1469102"/>
            <a:ext cx="937836" cy="230832"/>
          </a:xfrm>
          <a:prstGeom prst="rect">
            <a:avLst/>
          </a:prstGeom>
          <a:noFill/>
        </p:spPr>
        <p:txBody>
          <a:bodyPr wrap="square" rtlCol="0">
            <a:spAutoFit/>
          </a:bodyPr>
          <a:lstStyle/>
          <a:p>
            <a:pPr algn="ctr" defTabSz="804591"/>
            <a:r>
              <a:rPr lang="es-CL" sz="900" b="1" dirty="0">
                <a:solidFill>
                  <a:schemeClr val="bg1"/>
                </a:solidFill>
                <a:latin typeface="Verdana"/>
              </a:rPr>
              <a:t>Exploración</a:t>
            </a:r>
          </a:p>
        </p:txBody>
      </p:sp>
      <p:sp>
        <p:nvSpPr>
          <p:cNvPr id="102" name="CuadroTexto 101">
            <a:extLst>
              <a:ext uri="{FF2B5EF4-FFF2-40B4-BE49-F238E27FC236}">
                <a16:creationId xmlns:a16="http://schemas.microsoft.com/office/drawing/2014/main" id="{350D5E8B-0984-40D5-84EF-60B9E0A15553}"/>
              </a:ext>
            </a:extLst>
          </p:cNvPr>
          <p:cNvSpPr txBox="1"/>
          <p:nvPr/>
        </p:nvSpPr>
        <p:spPr>
          <a:xfrm flipH="1">
            <a:off x="4856148" y="1391744"/>
            <a:ext cx="1169127" cy="369332"/>
          </a:xfrm>
          <a:prstGeom prst="rect">
            <a:avLst/>
          </a:prstGeom>
          <a:noFill/>
        </p:spPr>
        <p:txBody>
          <a:bodyPr wrap="square" rtlCol="0">
            <a:spAutoFit/>
          </a:bodyPr>
          <a:lstStyle/>
          <a:p>
            <a:pPr algn="ctr" defTabSz="804591"/>
            <a:r>
              <a:rPr lang="es-CL" sz="900" b="1" dirty="0">
                <a:solidFill>
                  <a:schemeClr val="bg1"/>
                </a:solidFill>
                <a:latin typeface="Verdana"/>
              </a:rPr>
              <a:t>Procesamiento (y transporte)</a:t>
            </a:r>
          </a:p>
        </p:txBody>
      </p:sp>
      <p:sp>
        <p:nvSpPr>
          <p:cNvPr id="103" name="Forma libre: forma 102">
            <a:extLst>
              <a:ext uri="{FF2B5EF4-FFF2-40B4-BE49-F238E27FC236}">
                <a16:creationId xmlns:a16="http://schemas.microsoft.com/office/drawing/2014/main" id="{4DA46BF0-9E68-430B-A7B7-CA4464334287}"/>
              </a:ext>
            </a:extLst>
          </p:cNvPr>
          <p:cNvSpPr/>
          <p:nvPr/>
        </p:nvSpPr>
        <p:spPr>
          <a:xfrm rot="10800000">
            <a:off x="5790689" y="1217328"/>
            <a:ext cx="360000" cy="720000"/>
          </a:xfrm>
          <a:custGeom>
            <a:avLst/>
            <a:gdLst>
              <a:gd name="connsiteX0" fmla="*/ 297711 w 297711"/>
              <a:gd name="connsiteY0" fmla="*/ 0 h 545805"/>
              <a:gd name="connsiteX1" fmla="*/ 0 w 297711"/>
              <a:gd name="connsiteY1" fmla="*/ 269358 h 545805"/>
              <a:gd name="connsiteX2" fmla="*/ 297711 w 297711"/>
              <a:gd name="connsiteY2" fmla="*/ 545805 h 545805"/>
            </a:gdLst>
            <a:ahLst/>
            <a:cxnLst>
              <a:cxn ang="0">
                <a:pos x="connsiteX0" y="connsiteY0"/>
              </a:cxn>
              <a:cxn ang="0">
                <a:pos x="connsiteX1" y="connsiteY1"/>
              </a:cxn>
              <a:cxn ang="0">
                <a:pos x="connsiteX2" y="connsiteY2"/>
              </a:cxn>
            </a:cxnLst>
            <a:rect l="l" t="t" r="r" b="b"/>
            <a:pathLst>
              <a:path w="297711" h="545805">
                <a:moveTo>
                  <a:pt x="297711" y="0"/>
                </a:moveTo>
                <a:lnTo>
                  <a:pt x="0" y="269358"/>
                </a:lnTo>
                <a:lnTo>
                  <a:pt x="297711" y="545805"/>
                </a:lnTo>
              </a:path>
            </a:pathLst>
          </a:custGeom>
          <a:noFill/>
          <a:ln w="28575" cap="flat" cmpd="sng" algn="ctr">
            <a:solidFill>
              <a:schemeClr val="bg1"/>
            </a:solidFill>
            <a:prstDash val="solid"/>
          </a:ln>
          <a:effectLst/>
        </p:spPr>
        <p:txBody>
          <a:bodyPr rtlCol="0" anchor="ctr"/>
          <a:lstStyle/>
          <a:p>
            <a:pPr algn="ctr" defTabSz="804591">
              <a:defRPr/>
            </a:pPr>
            <a:endParaRPr lang="es-CL" sz="1050" kern="0">
              <a:solidFill>
                <a:srgbClr val="000000"/>
              </a:solidFill>
              <a:latin typeface="Verdana"/>
            </a:endParaRPr>
          </a:p>
        </p:txBody>
      </p:sp>
      <p:sp>
        <p:nvSpPr>
          <p:cNvPr id="104" name="Forma libre: forma 103">
            <a:extLst>
              <a:ext uri="{FF2B5EF4-FFF2-40B4-BE49-F238E27FC236}">
                <a16:creationId xmlns:a16="http://schemas.microsoft.com/office/drawing/2014/main" id="{24F87419-6D77-406B-9F8F-34FA31F17281}"/>
              </a:ext>
            </a:extLst>
          </p:cNvPr>
          <p:cNvSpPr/>
          <p:nvPr/>
        </p:nvSpPr>
        <p:spPr>
          <a:xfrm rot="10800000">
            <a:off x="4494545" y="1227408"/>
            <a:ext cx="360000" cy="720000"/>
          </a:xfrm>
          <a:custGeom>
            <a:avLst/>
            <a:gdLst>
              <a:gd name="connsiteX0" fmla="*/ 297711 w 297711"/>
              <a:gd name="connsiteY0" fmla="*/ 0 h 545805"/>
              <a:gd name="connsiteX1" fmla="*/ 0 w 297711"/>
              <a:gd name="connsiteY1" fmla="*/ 269358 h 545805"/>
              <a:gd name="connsiteX2" fmla="*/ 297711 w 297711"/>
              <a:gd name="connsiteY2" fmla="*/ 545805 h 545805"/>
            </a:gdLst>
            <a:ahLst/>
            <a:cxnLst>
              <a:cxn ang="0">
                <a:pos x="connsiteX0" y="connsiteY0"/>
              </a:cxn>
              <a:cxn ang="0">
                <a:pos x="connsiteX1" y="connsiteY1"/>
              </a:cxn>
              <a:cxn ang="0">
                <a:pos x="connsiteX2" y="connsiteY2"/>
              </a:cxn>
            </a:cxnLst>
            <a:rect l="l" t="t" r="r" b="b"/>
            <a:pathLst>
              <a:path w="297711" h="545805">
                <a:moveTo>
                  <a:pt x="297711" y="0"/>
                </a:moveTo>
                <a:lnTo>
                  <a:pt x="0" y="269358"/>
                </a:lnTo>
                <a:lnTo>
                  <a:pt x="297711" y="545805"/>
                </a:lnTo>
              </a:path>
            </a:pathLst>
          </a:custGeom>
          <a:noFill/>
          <a:ln w="28575" cap="flat" cmpd="sng" algn="ctr">
            <a:solidFill>
              <a:schemeClr val="bg1"/>
            </a:solidFill>
            <a:prstDash val="solid"/>
          </a:ln>
          <a:effectLst/>
        </p:spPr>
        <p:txBody>
          <a:bodyPr rtlCol="0" anchor="ctr"/>
          <a:lstStyle/>
          <a:p>
            <a:pPr algn="ctr" defTabSz="804591">
              <a:defRPr/>
            </a:pPr>
            <a:endParaRPr lang="es-CL" sz="1050" kern="0">
              <a:solidFill>
                <a:srgbClr val="000000"/>
              </a:solidFill>
              <a:latin typeface="Verdana"/>
            </a:endParaRPr>
          </a:p>
        </p:txBody>
      </p:sp>
      <p:sp>
        <p:nvSpPr>
          <p:cNvPr id="105" name="Forma libre: forma 104">
            <a:extLst>
              <a:ext uri="{FF2B5EF4-FFF2-40B4-BE49-F238E27FC236}">
                <a16:creationId xmlns:a16="http://schemas.microsoft.com/office/drawing/2014/main" id="{A4577054-D663-4CEC-95AF-D2A16AAD7F89}"/>
              </a:ext>
            </a:extLst>
          </p:cNvPr>
          <p:cNvSpPr/>
          <p:nvPr/>
        </p:nvSpPr>
        <p:spPr>
          <a:xfrm rot="10800000">
            <a:off x="3024700" y="1227408"/>
            <a:ext cx="360000" cy="720000"/>
          </a:xfrm>
          <a:custGeom>
            <a:avLst/>
            <a:gdLst>
              <a:gd name="connsiteX0" fmla="*/ 297711 w 297711"/>
              <a:gd name="connsiteY0" fmla="*/ 0 h 545805"/>
              <a:gd name="connsiteX1" fmla="*/ 0 w 297711"/>
              <a:gd name="connsiteY1" fmla="*/ 269358 h 545805"/>
              <a:gd name="connsiteX2" fmla="*/ 297711 w 297711"/>
              <a:gd name="connsiteY2" fmla="*/ 545805 h 545805"/>
            </a:gdLst>
            <a:ahLst/>
            <a:cxnLst>
              <a:cxn ang="0">
                <a:pos x="connsiteX0" y="connsiteY0"/>
              </a:cxn>
              <a:cxn ang="0">
                <a:pos x="connsiteX1" y="connsiteY1"/>
              </a:cxn>
              <a:cxn ang="0">
                <a:pos x="connsiteX2" y="connsiteY2"/>
              </a:cxn>
            </a:cxnLst>
            <a:rect l="l" t="t" r="r" b="b"/>
            <a:pathLst>
              <a:path w="297711" h="545805">
                <a:moveTo>
                  <a:pt x="297711" y="0"/>
                </a:moveTo>
                <a:lnTo>
                  <a:pt x="0" y="269358"/>
                </a:lnTo>
                <a:lnTo>
                  <a:pt x="297711" y="545805"/>
                </a:lnTo>
              </a:path>
            </a:pathLst>
          </a:custGeom>
          <a:noFill/>
          <a:ln w="28575" cap="flat" cmpd="sng" algn="ctr">
            <a:solidFill>
              <a:schemeClr val="bg1"/>
            </a:solidFill>
            <a:prstDash val="solid"/>
          </a:ln>
          <a:effectLst/>
        </p:spPr>
        <p:txBody>
          <a:bodyPr rtlCol="0" anchor="ctr"/>
          <a:lstStyle/>
          <a:p>
            <a:pPr algn="ctr" defTabSz="804591">
              <a:defRPr/>
            </a:pPr>
            <a:endParaRPr lang="es-CL" sz="1050" kern="0">
              <a:solidFill>
                <a:srgbClr val="000000"/>
              </a:solidFill>
              <a:latin typeface="Verdana"/>
            </a:endParaRPr>
          </a:p>
        </p:txBody>
      </p:sp>
      <p:sp>
        <p:nvSpPr>
          <p:cNvPr id="106" name="Forma libre: forma 105">
            <a:extLst>
              <a:ext uri="{FF2B5EF4-FFF2-40B4-BE49-F238E27FC236}">
                <a16:creationId xmlns:a16="http://schemas.microsoft.com/office/drawing/2014/main" id="{833D78BA-6E33-48B7-9B3B-1A4406A156BE}"/>
              </a:ext>
            </a:extLst>
          </p:cNvPr>
          <p:cNvSpPr/>
          <p:nvPr/>
        </p:nvSpPr>
        <p:spPr>
          <a:xfrm rot="10800000">
            <a:off x="1686234" y="1237918"/>
            <a:ext cx="360000" cy="720000"/>
          </a:xfrm>
          <a:custGeom>
            <a:avLst/>
            <a:gdLst>
              <a:gd name="connsiteX0" fmla="*/ 297711 w 297711"/>
              <a:gd name="connsiteY0" fmla="*/ 0 h 545805"/>
              <a:gd name="connsiteX1" fmla="*/ 0 w 297711"/>
              <a:gd name="connsiteY1" fmla="*/ 269358 h 545805"/>
              <a:gd name="connsiteX2" fmla="*/ 297711 w 297711"/>
              <a:gd name="connsiteY2" fmla="*/ 545805 h 545805"/>
            </a:gdLst>
            <a:ahLst/>
            <a:cxnLst>
              <a:cxn ang="0">
                <a:pos x="connsiteX0" y="connsiteY0"/>
              </a:cxn>
              <a:cxn ang="0">
                <a:pos x="connsiteX1" y="connsiteY1"/>
              </a:cxn>
              <a:cxn ang="0">
                <a:pos x="connsiteX2" y="connsiteY2"/>
              </a:cxn>
            </a:cxnLst>
            <a:rect l="l" t="t" r="r" b="b"/>
            <a:pathLst>
              <a:path w="297711" h="545805">
                <a:moveTo>
                  <a:pt x="297711" y="0"/>
                </a:moveTo>
                <a:lnTo>
                  <a:pt x="0" y="269358"/>
                </a:lnTo>
                <a:lnTo>
                  <a:pt x="297711" y="545805"/>
                </a:lnTo>
              </a:path>
            </a:pathLst>
          </a:custGeom>
          <a:noFill/>
          <a:ln w="28575" cap="flat" cmpd="sng" algn="ctr">
            <a:solidFill>
              <a:schemeClr val="bg1"/>
            </a:solidFill>
            <a:prstDash val="solid"/>
          </a:ln>
          <a:effectLst/>
        </p:spPr>
        <p:txBody>
          <a:bodyPr rtlCol="0" anchor="ctr"/>
          <a:lstStyle/>
          <a:p>
            <a:pPr algn="ctr" defTabSz="804591">
              <a:defRPr/>
            </a:pPr>
            <a:endParaRPr lang="es-CL" sz="1050" kern="0">
              <a:solidFill>
                <a:srgbClr val="000000"/>
              </a:solidFill>
              <a:latin typeface="Verdana"/>
            </a:endParaRPr>
          </a:p>
        </p:txBody>
      </p:sp>
      <p:sp>
        <p:nvSpPr>
          <p:cNvPr id="107" name="CuadroTexto 106">
            <a:extLst>
              <a:ext uri="{FF2B5EF4-FFF2-40B4-BE49-F238E27FC236}">
                <a16:creationId xmlns:a16="http://schemas.microsoft.com/office/drawing/2014/main" id="{C360B333-00BA-4D18-8464-FF890D70049F}"/>
              </a:ext>
            </a:extLst>
          </p:cNvPr>
          <p:cNvSpPr txBox="1"/>
          <p:nvPr/>
        </p:nvSpPr>
        <p:spPr>
          <a:xfrm flipH="1">
            <a:off x="1923277" y="1448083"/>
            <a:ext cx="1367552" cy="353943"/>
          </a:xfrm>
          <a:prstGeom prst="rect">
            <a:avLst/>
          </a:prstGeom>
          <a:noFill/>
        </p:spPr>
        <p:txBody>
          <a:bodyPr wrap="square" rtlCol="0">
            <a:spAutoFit/>
          </a:bodyPr>
          <a:lstStyle/>
          <a:p>
            <a:pPr algn="ctr" defTabSz="804591"/>
            <a:r>
              <a:rPr lang="es-CL" sz="900" b="1" dirty="0">
                <a:solidFill>
                  <a:schemeClr val="bg1"/>
                </a:solidFill>
                <a:latin typeface="Verdana"/>
              </a:rPr>
              <a:t>Construcción </a:t>
            </a:r>
            <a:r>
              <a:rPr lang="es-CL" sz="800" b="1" dirty="0">
                <a:solidFill>
                  <a:schemeClr val="bg1"/>
                </a:solidFill>
                <a:latin typeface="Verdana"/>
              </a:rPr>
              <a:t>(Inversión - CAPEX)</a:t>
            </a:r>
            <a:endParaRPr lang="es-CL" sz="900" b="1" dirty="0">
              <a:solidFill>
                <a:schemeClr val="bg1"/>
              </a:solidFill>
              <a:latin typeface="Verdana"/>
            </a:endParaRPr>
          </a:p>
        </p:txBody>
      </p:sp>
      <p:sp>
        <p:nvSpPr>
          <p:cNvPr id="108" name="Rectángulo 107">
            <a:extLst>
              <a:ext uri="{FF2B5EF4-FFF2-40B4-BE49-F238E27FC236}">
                <a16:creationId xmlns:a16="http://schemas.microsoft.com/office/drawing/2014/main" id="{0CEE5DD1-84F8-4121-BAE6-2E170DD4AAAF}"/>
              </a:ext>
            </a:extLst>
          </p:cNvPr>
          <p:cNvSpPr/>
          <p:nvPr/>
        </p:nvSpPr>
        <p:spPr>
          <a:xfrm>
            <a:off x="3558441" y="2472220"/>
            <a:ext cx="2448272" cy="2252924"/>
          </a:xfrm>
          <a:prstGeom prst="rect">
            <a:avLst/>
          </a:prstGeom>
        </p:spPr>
        <p:txBody>
          <a:bodyPr wrap="square">
            <a:spAutoFit/>
          </a:bodyPr>
          <a:lstStyle/>
          <a:p>
            <a:pPr marL="182563" indent="-182563">
              <a:lnSpc>
                <a:spcPct val="90000"/>
              </a:lnSpc>
              <a:buFont typeface="Arial" panose="020B0604020202020204" pitchFamily="34" charset="0"/>
              <a:buChar char="•"/>
            </a:pPr>
            <a:r>
              <a:rPr lang="es-ES" altLang="es-CL" sz="1200" dirty="0">
                <a:solidFill>
                  <a:srgbClr val="000000"/>
                </a:solidFill>
              </a:rPr>
              <a:t>Servicios construcción proyecto</a:t>
            </a:r>
          </a:p>
          <a:p>
            <a:pPr marL="182563" indent="-182563">
              <a:lnSpc>
                <a:spcPct val="90000"/>
              </a:lnSpc>
              <a:buFont typeface="Arial" panose="020B0604020202020204" pitchFamily="34" charset="0"/>
              <a:buChar char="•"/>
            </a:pPr>
            <a:r>
              <a:rPr lang="es-ES" altLang="es-CL" sz="1200" dirty="0">
                <a:solidFill>
                  <a:srgbClr val="000000"/>
                </a:solidFill>
              </a:rPr>
              <a:t>Construcción de túneles.</a:t>
            </a:r>
          </a:p>
          <a:p>
            <a:pPr marL="182563" indent="-182563">
              <a:lnSpc>
                <a:spcPct val="90000"/>
              </a:lnSpc>
              <a:buFont typeface="Arial" panose="020B0604020202020204" pitchFamily="34" charset="0"/>
              <a:buChar char="•"/>
            </a:pPr>
            <a:r>
              <a:rPr lang="es-ES" altLang="es-CL" sz="1200" dirty="0">
                <a:solidFill>
                  <a:srgbClr val="000000"/>
                </a:solidFill>
              </a:rPr>
              <a:t>Sistemas de ventilación</a:t>
            </a:r>
          </a:p>
          <a:p>
            <a:pPr marL="182563" indent="-182563">
              <a:lnSpc>
                <a:spcPct val="90000"/>
              </a:lnSpc>
              <a:buFont typeface="Arial" panose="020B0604020202020204" pitchFamily="34" charset="0"/>
              <a:buChar char="•"/>
            </a:pPr>
            <a:r>
              <a:rPr lang="es-ES" altLang="es-CL" sz="1200" dirty="0">
                <a:solidFill>
                  <a:srgbClr val="000000"/>
                </a:solidFill>
              </a:rPr>
              <a:t>Servicios de perforación</a:t>
            </a:r>
          </a:p>
          <a:p>
            <a:pPr marL="182563" indent="-182563">
              <a:lnSpc>
                <a:spcPct val="90000"/>
              </a:lnSpc>
              <a:buFont typeface="Arial" panose="020B0604020202020204" pitchFamily="34" charset="0"/>
              <a:buChar char="•"/>
            </a:pPr>
            <a:r>
              <a:rPr lang="es-ES" altLang="es-CL" sz="1200" dirty="0">
                <a:solidFill>
                  <a:srgbClr val="000000"/>
                </a:solidFill>
              </a:rPr>
              <a:t>Servicios de muestreo geológico</a:t>
            </a:r>
          </a:p>
          <a:p>
            <a:pPr marL="182563" indent="-182563">
              <a:lnSpc>
                <a:spcPct val="90000"/>
              </a:lnSpc>
              <a:buFont typeface="Arial" panose="020B0604020202020204" pitchFamily="34" charset="0"/>
              <a:buChar char="•"/>
            </a:pPr>
            <a:r>
              <a:rPr lang="es-ES" altLang="es-CL" sz="1200" dirty="0">
                <a:solidFill>
                  <a:srgbClr val="000000"/>
                </a:solidFill>
              </a:rPr>
              <a:t>Mantención de caminos</a:t>
            </a:r>
          </a:p>
          <a:p>
            <a:pPr marL="182563" indent="-182563">
              <a:lnSpc>
                <a:spcPct val="90000"/>
              </a:lnSpc>
              <a:buFont typeface="Arial" panose="020B0604020202020204" pitchFamily="34" charset="0"/>
              <a:buChar char="•"/>
            </a:pPr>
            <a:r>
              <a:rPr lang="es-ES" altLang="es-CL" sz="1200" dirty="0">
                <a:solidFill>
                  <a:srgbClr val="000000"/>
                </a:solidFill>
              </a:rPr>
              <a:t>Entrenamiento y formación</a:t>
            </a:r>
          </a:p>
          <a:p>
            <a:pPr marL="182563" indent="-182563">
              <a:lnSpc>
                <a:spcPct val="90000"/>
              </a:lnSpc>
              <a:buFont typeface="Arial" panose="020B0604020202020204" pitchFamily="34" charset="0"/>
              <a:buChar char="•"/>
            </a:pPr>
            <a:r>
              <a:rPr lang="es-ES" altLang="es-CL" sz="1200" dirty="0">
                <a:solidFill>
                  <a:srgbClr val="000000"/>
                </a:solidFill>
              </a:rPr>
              <a:t>Monitoreo medioambiental </a:t>
            </a:r>
          </a:p>
          <a:p>
            <a:pPr marL="182563" indent="-182563">
              <a:lnSpc>
                <a:spcPct val="90000"/>
              </a:lnSpc>
              <a:buFont typeface="Arial" panose="020B0604020202020204" pitchFamily="34" charset="0"/>
              <a:buChar char="•"/>
            </a:pPr>
            <a:r>
              <a:rPr lang="es-ES" altLang="es-CL" sz="1200" dirty="0">
                <a:solidFill>
                  <a:srgbClr val="000000"/>
                </a:solidFill>
              </a:rPr>
              <a:t>Monitoreo y manejo de tranques de relave</a:t>
            </a:r>
          </a:p>
          <a:p>
            <a:pPr marL="182563" indent="-182563">
              <a:lnSpc>
                <a:spcPct val="90000"/>
              </a:lnSpc>
              <a:buFont typeface="Arial" panose="020B0604020202020204" pitchFamily="34" charset="0"/>
              <a:buChar char="•"/>
            </a:pPr>
            <a:r>
              <a:rPr lang="es-ES" altLang="es-CL" sz="1200" dirty="0">
                <a:solidFill>
                  <a:srgbClr val="000000"/>
                </a:solidFill>
              </a:rPr>
              <a:t>Abastecimiento de agua</a:t>
            </a:r>
          </a:p>
          <a:p>
            <a:pPr marL="182563" indent="-182563">
              <a:lnSpc>
                <a:spcPct val="90000"/>
              </a:lnSpc>
              <a:buFont typeface="Arial" panose="020B0604020202020204" pitchFamily="34" charset="0"/>
              <a:buChar char="•"/>
            </a:pPr>
            <a:r>
              <a:rPr lang="es-ES" altLang="es-CL" sz="1200" dirty="0">
                <a:solidFill>
                  <a:srgbClr val="000000"/>
                </a:solidFill>
              </a:rPr>
              <a:t>Catering y campamentos</a:t>
            </a:r>
          </a:p>
          <a:p>
            <a:pPr marL="182563" indent="-182563">
              <a:lnSpc>
                <a:spcPct val="90000"/>
              </a:lnSpc>
              <a:buFont typeface="Arial" panose="020B0604020202020204" pitchFamily="34" charset="0"/>
              <a:buChar char="•"/>
            </a:pPr>
            <a:r>
              <a:rPr lang="es-ES" altLang="es-CL" sz="1200" dirty="0">
                <a:solidFill>
                  <a:srgbClr val="000000"/>
                </a:solidFill>
              </a:rPr>
              <a:t>Otros</a:t>
            </a:r>
            <a:endParaRPr lang="es-CL" altLang="es-CL" sz="1200" dirty="0">
              <a:solidFill>
                <a:srgbClr val="000000"/>
              </a:solidFill>
            </a:endParaRPr>
          </a:p>
        </p:txBody>
      </p:sp>
      <p:sp>
        <p:nvSpPr>
          <p:cNvPr id="109" name="Rectángulo 108">
            <a:extLst>
              <a:ext uri="{FF2B5EF4-FFF2-40B4-BE49-F238E27FC236}">
                <a16:creationId xmlns:a16="http://schemas.microsoft.com/office/drawing/2014/main" id="{50E3813B-1D7D-4C4F-A0CE-480298E80555}"/>
              </a:ext>
            </a:extLst>
          </p:cNvPr>
          <p:cNvSpPr/>
          <p:nvPr/>
        </p:nvSpPr>
        <p:spPr>
          <a:xfrm>
            <a:off x="5893177" y="2472220"/>
            <a:ext cx="2448272" cy="2252924"/>
          </a:xfrm>
          <a:prstGeom prst="rect">
            <a:avLst/>
          </a:prstGeom>
        </p:spPr>
        <p:txBody>
          <a:bodyPr wrap="square">
            <a:spAutoFit/>
          </a:bodyPr>
          <a:lstStyle/>
          <a:p>
            <a:pPr marL="182563" indent="-182563">
              <a:lnSpc>
                <a:spcPct val="90000"/>
              </a:lnSpc>
              <a:buFont typeface="Arial" panose="020B0604020202020204" pitchFamily="34" charset="0"/>
              <a:buChar char="•"/>
            </a:pPr>
            <a:r>
              <a:rPr lang="es-ES" altLang="es-CL" sz="1200" dirty="0">
                <a:solidFill>
                  <a:srgbClr val="000000"/>
                </a:solidFill>
              </a:rPr>
              <a:t>Maquinaria y equipos pesados (Molinos y chancadoras)</a:t>
            </a:r>
          </a:p>
          <a:p>
            <a:pPr marL="182563" indent="-182563">
              <a:lnSpc>
                <a:spcPct val="90000"/>
              </a:lnSpc>
              <a:buFont typeface="Arial" panose="020B0604020202020204" pitchFamily="34" charset="0"/>
              <a:buChar char="•"/>
            </a:pPr>
            <a:r>
              <a:rPr lang="es-ES" altLang="es-CL" sz="1200" dirty="0">
                <a:solidFill>
                  <a:srgbClr val="000000"/>
                </a:solidFill>
              </a:rPr>
              <a:t>Maquinaria y equipos ligeros</a:t>
            </a:r>
          </a:p>
          <a:p>
            <a:pPr marL="182563" indent="-182563">
              <a:lnSpc>
                <a:spcPct val="90000"/>
              </a:lnSpc>
              <a:buFont typeface="Arial" panose="020B0604020202020204" pitchFamily="34" charset="0"/>
              <a:buChar char="•"/>
            </a:pPr>
            <a:r>
              <a:rPr lang="es-ES" altLang="es-CL" sz="1200" dirty="0">
                <a:solidFill>
                  <a:srgbClr val="000000"/>
                </a:solidFill>
              </a:rPr>
              <a:t>Equipos de perforación </a:t>
            </a:r>
          </a:p>
          <a:p>
            <a:pPr marL="182563" indent="-182563">
              <a:lnSpc>
                <a:spcPct val="90000"/>
              </a:lnSpc>
              <a:buFont typeface="Arial" panose="020B0604020202020204" pitchFamily="34" charset="0"/>
              <a:buChar char="•"/>
            </a:pPr>
            <a:r>
              <a:rPr lang="es-ES" altLang="es-CL" sz="1200" dirty="0">
                <a:solidFill>
                  <a:srgbClr val="000000"/>
                </a:solidFill>
              </a:rPr>
              <a:t>Equipos de ventilación </a:t>
            </a:r>
          </a:p>
          <a:p>
            <a:pPr marL="182563" indent="-182563">
              <a:lnSpc>
                <a:spcPct val="90000"/>
              </a:lnSpc>
              <a:buFont typeface="Arial" panose="020B0604020202020204" pitchFamily="34" charset="0"/>
              <a:buChar char="•"/>
            </a:pPr>
            <a:r>
              <a:rPr lang="es-ES" altLang="es-CL" sz="1200" dirty="0">
                <a:solidFill>
                  <a:srgbClr val="000000"/>
                </a:solidFill>
              </a:rPr>
              <a:t>Excavadoras </a:t>
            </a:r>
          </a:p>
          <a:p>
            <a:pPr marL="182563" indent="-182563">
              <a:lnSpc>
                <a:spcPct val="90000"/>
              </a:lnSpc>
              <a:buFont typeface="Arial" panose="020B0604020202020204" pitchFamily="34" charset="0"/>
              <a:buChar char="•"/>
            </a:pPr>
            <a:r>
              <a:rPr lang="es-ES" altLang="es-CL" sz="1200" dirty="0">
                <a:solidFill>
                  <a:srgbClr val="000000"/>
                </a:solidFill>
              </a:rPr>
              <a:t>Equipos electrónicos</a:t>
            </a:r>
          </a:p>
          <a:p>
            <a:pPr marL="182563" indent="-182563">
              <a:lnSpc>
                <a:spcPct val="90000"/>
              </a:lnSpc>
              <a:buFont typeface="Arial" panose="020B0604020202020204" pitchFamily="34" charset="0"/>
              <a:buChar char="•"/>
            </a:pPr>
            <a:r>
              <a:rPr lang="es-ES" altLang="es-CL" sz="1200" dirty="0">
                <a:solidFill>
                  <a:srgbClr val="000000"/>
                </a:solidFill>
              </a:rPr>
              <a:t>Motores y generadores</a:t>
            </a:r>
          </a:p>
          <a:p>
            <a:pPr marL="182563" indent="-182563">
              <a:lnSpc>
                <a:spcPct val="90000"/>
              </a:lnSpc>
              <a:buFont typeface="Arial" panose="020B0604020202020204" pitchFamily="34" charset="0"/>
              <a:buChar char="•"/>
            </a:pPr>
            <a:r>
              <a:rPr lang="es-ES" altLang="es-CL" sz="1200" dirty="0">
                <a:solidFill>
                  <a:srgbClr val="000000"/>
                </a:solidFill>
              </a:rPr>
              <a:t>Camiones</a:t>
            </a:r>
          </a:p>
          <a:p>
            <a:pPr marL="182563" indent="-182563">
              <a:lnSpc>
                <a:spcPct val="90000"/>
              </a:lnSpc>
              <a:buFont typeface="Arial" panose="020B0604020202020204" pitchFamily="34" charset="0"/>
              <a:buChar char="•"/>
            </a:pPr>
            <a:r>
              <a:rPr lang="es-ES" altLang="es-CL" sz="1200" dirty="0">
                <a:solidFill>
                  <a:srgbClr val="000000"/>
                </a:solidFill>
              </a:rPr>
              <a:t>Explosivos y accesorios  </a:t>
            </a:r>
          </a:p>
          <a:p>
            <a:pPr marL="182563" indent="-182563">
              <a:lnSpc>
                <a:spcPct val="90000"/>
              </a:lnSpc>
              <a:buFont typeface="Arial" panose="020B0604020202020204" pitchFamily="34" charset="0"/>
              <a:buChar char="•"/>
            </a:pPr>
            <a:r>
              <a:rPr lang="es-ES" altLang="es-CL" sz="1200" dirty="0">
                <a:solidFill>
                  <a:srgbClr val="000000"/>
                </a:solidFill>
              </a:rPr>
              <a:t>Productos químicos</a:t>
            </a:r>
          </a:p>
          <a:p>
            <a:pPr marL="182563" indent="-182563">
              <a:lnSpc>
                <a:spcPct val="90000"/>
              </a:lnSpc>
              <a:buFont typeface="Arial" panose="020B0604020202020204" pitchFamily="34" charset="0"/>
              <a:buChar char="•"/>
            </a:pPr>
            <a:r>
              <a:rPr lang="es-ES" altLang="es-CL" sz="1200" dirty="0">
                <a:solidFill>
                  <a:srgbClr val="000000"/>
                </a:solidFill>
              </a:rPr>
              <a:t>Neumáticos</a:t>
            </a:r>
          </a:p>
          <a:p>
            <a:pPr marL="182563" indent="-182563">
              <a:lnSpc>
                <a:spcPct val="90000"/>
              </a:lnSpc>
              <a:buFont typeface="Arial" panose="020B0604020202020204" pitchFamily="34" charset="0"/>
              <a:buChar char="•"/>
            </a:pPr>
            <a:r>
              <a:rPr lang="es-ES" altLang="es-CL" sz="1200" dirty="0">
                <a:solidFill>
                  <a:srgbClr val="000000"/>
                </a:solidFill>
              </a:rPr>
              <a:t>Otros</a:t>
            </a:r>
            <a:endParaRPr lang="es-CL" altLang="es-CL" sz="1200" dirty="0">
              <a:solidFill>
                <a:srgbClr val="000000"/>
              </a:solidFill>
            </a:endParaRPr>
          </a:p>
        </p:txBody>
      </p:sp>
      <p:sp>
        <p:nvSpPr>
          <p:cNvPr id="110" name="Rectángulo 109">
            <a:extLst>
              <a:ext uri="{FF2B5EF4-FFF2-40B4-BE49-F238E27FC236}">
                <a16:creationId xmlns:a16="http://schemas.microsoft.com/office/drawing/2014/main" id="{4C2B63A2-2A09-417B-912D-24EC02406491}"/>
              </a:ext>
            </a:extLst>
          </p:cNvPr>
          <p:cNvSpPr/>
          <p:nvPr/>
        </p:nvSpPr>
        <p:spPr>
          <a:xfrm>
            <a:off x="1182177" y="2276872"/>
            <a:ext cx="2448272" cy="258532"/>
          </a:xfrm>
          <a:prstGeom prst="rect">
            <a:avLst/>
          </a:prstGeom>
        </p:spPr>
        <p:txBody>
          <a:bodyPr wrap="square">
            <a:spAutoFit/>
          </a:bodyPr>
          <a:lstStyle/>
          <a:p>
            <a:pPr algn="ctr">
              <a:lnSpc>
                <a:spcPct val="90000"/>
              </a:lnSpc>
            </a:pPr>
            <a:r>
              <a:rPr lang="es-ES" altLang="es-CL" sz="1200" b="1" dirty="0">
                <a:solidFill>
                  <a:srgbClr val="000000"/>
                </a:solidFill>
              </a:rPr>
              <a:t>Servicios</a:t>
            </a:r>
          </a:p>
        </p:txBody>
      </p:sp>
      <p:sp>
        <p:nvSpPr>
          <p:cNvPr id="111" name="Rectángulo 110">
            <a:extLst>
              <a:ext uri="{FF2B5EF4-FFF2-40B4-BE49-F238E27FC236}">
                <a16:creationId xmlns:a16="http://schemas.microsoft.com/office/drawing/2014/main" id="{9D74AA4B-E2ED-4F01-9624-BA7BF3561598}"/>
              </a:ext>
            </a:extLst>
          </p:cNvPr>
          <p:cNvSpPr/>
          <p:nvPr/>
        </p:nvSpPr>
        <p:spPr>
          <a:xfrm>
            <a:off x="3486433" y="2276872"/>
            <a:ext cx="2448272" cy="258532"/>
          </a:xfrm>
          <a:prstGeom prst="rect">
            <a:avLst/>
          </a:prstGeom>
        </p:spPr>
        <p:txBody>
          <a:bodyPr wrap="square">
            <a:spAutoFit/>
          </a:bodyPr>
          <a:lstStyle/>
          <a:p>
            <a:pPr algn="ctr">
              <a:lnSpc>
                <a:spcPct val="90000"/>
              </a:lnSpc>
            </a:pPr>
            <a:r>
              <a:rPr lang="es-ES" altLang="es-CL" sz="1200" b="1" dirty="0">
                <a:solidFill>
                  <a:srgbClr val="000000"/>
                </a:solidFill>
              </a:rPr>
              <a:t>Contratista</a:t>
            </a:r>
          </a:p>
        </p:txBody>
      </p:sp>
      <p:sp>
        <p:nvSpPr>
          <p:cNvPr id="112" name="Rectángulo 111">
            <a:extLst>
              <a:ext uri="{FF2B5EF4-FFF2-40B4-BE49-F238E27FC236}">
                <a16:creationId xmlns:a16="http://schemas.microsoft.com/office/drawing/2014/main" id="{C60BC569-6CF4-41DC-BF5B-886810575E10}"/>
              </a:ext>
            </a:extLst>
          </p:cNvPr>
          <p:cNvSpPr/>
          <p:nvPr/>
        </p:nvSpPr>
        <p:spPr>
          <a:xfrm>
            <a:off x="5790689" y="2276872"/>
            <a:ext cx="2448272" cy="258532"/>
          </a:xfrm>
          <a:prstGeom prst="rect">
            <a:avLst/>
          </a:prstGeom>
        </p:spPr>
        <p:txBody>
          <a:bodyPr wrap="square">
            <a:spAutoFit/>
          </a:bodyPr>
          <a:lstStyle/>
          <a:p>
            <a:pPr algn="ctr">
              <a:lnSpc>
                <a:spcPct val="90000"/>
              </a:lnSpc>
            </a:pPr>
            <a:r>
              <a:rPr lang="es-ES" altLang="es-CL" sz="1200" b="1" dirty="0">
                <a:solidFill>
                  <a:srgbClr val="000000"/>
                </a:solidFill>
              </a:rPr>
              <a:t>Equipos e insumos</a:t>
            </a:r>
          </a:p>
        </p:txBody>
      </p:sp>
      <p:sp>
        <p:nvSpPr>
          <p:cNvPr id="56" name="Shape 77">
            <a:extLst>
              <a:ext uri="{FF2B5EF4-FFF2-40B4-BE49-F238E27FC236}">
                <a16:creationId xmlns:a16="http://schemas.microsoft.com/office/drawing/2014/main" id="{3A445FB9-DC1C-4C60-88D6-DE906F2BFF87}"/>
              </a:ext>
            </a:extLst>
          </p:cNvPr>
          <p:cNvSpPr txBox="1">
            <a:spLocks noGrp="1"/>
          </p:cNvSpPr>
          <p:nvPr/>
        </p:nvSpPr>
        <p:spPr>
          <a:xfrm>
            <a:off x="4640937" y="6588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s-CL" sz="800" dirty="0">
                <a:solidFill>
                  <a:srgbClr val="FF0000"/>
                </a:solidFill>
              </a:rPr>
              <a:t>NO DISTRIBUIR SIN AUTORIZACION</a:t>
            </a:r>
          </a:p>
        </p:txBody>
      </p:sp>
      <p:sp>
        <p:nvSpPr>
          <p:cNvPr id="59" name="CuadroTexto 58">
            <a:extLst>
              <a:ext uri="{FF2B5EF4-FFF2-40B4-BE49-F238E27FC236}">
                <a16:creationId xmlns:a16="http://schemas.microsoft.com/office/drawing/2014/main" id="{940C8286-404B-4DCE-8D68-89857B6D230A}"/>
              </a:ext>
            </a:extLst>
          </p:cNvPr>
          <p:cNvSpPr txBox="1"/>
          <p:nvPr/>
        </p:nvSpPr>
        <p:spPr>
          <a:xfrm flipH="1">
            <a:off x="8544271" y="1196752"/>
            <a:ext cx="3432035" cy="4585871"/>
          </a:xfrm>
          <a:prstGeom prst="rect">
            <a:avLst/>
          </a:prstGeom>
          <a:noFill/>
          <a:ln w="19050">
            <a:solidFill>
              <a:srgbClr val="FF0000"/>
            </a:solidFill>
          </a:ln>
        </p:spPr>
        <p:txBody>
          <a:bodyPr wrap="square" rtlCol="0">
            <a:spAutoFit/>
          </a:bodyPr>
          <a:lstStyle/>
          <a:p>
            <a:pPr marL="266700" indent="-266700" algn="ctr" defTabSz="804591"/>
            <a:r>
              <a:rPr lang="es-CL" sz="1400" b="1" i="1" dirty="0">
                <a:solidFill>
                  <a:srgbClr val="000000"/>
                </a:solidFill>
                <a:latin typeface="Verdana"/>
              </a:rPr>
              <a:t>MENDOZA</a:t>
            </a:r>
            <a:endParaRPr lang="es-CL" sz="1400" i="1" dirty="0">
              <a:solidFill>
                <a:srgbClr val="000000"/>
              </a:solidFill>
              <a:latin typeface="Verdana"/>
            </a:endParaRPr>
          </a:p>
          <a:p>
            <a:pPr marL="266700" indent="-266700" algn="ctr" defTabSz="804591"/>
            <a:endParaRPr lang="es-CL" sz="1400" i="1" dirty="0">
              <a:solidFill>
                <a:srgbClr val="000000"/>
              </a:solidFill>
              <a:latin typeface="Verdana"/>
            </a:endParaRPr>
          </a:p>
          <a:p>
            <a:pPr marL="171450" indent="-171450" defTabSz="804591">
              <a:buFont typeface="Arial" panose="020B0604020202020204" pitchFamily="34" charset="0"/>
              <a:buChar char="•"/>
            </a:pPr>
            <a:r>
              <a:rPr lang="es-ES" sz="1200" b="1" i="1" dirty="0">
                <a:solidFill>
                  <a:srgbClr val="000000"/>
                </a:solidFill>
                <a:latin typeface="Verdana"/>
              </a:rPr>
              <a:t>60 pymes </a:t>
            </a:r>
            <a:r>
              <a:rPr lang="es-ES" sz="1200" i="1" dirty="0">
                <a:solidFill>
                  <a:srgbClr val="000000"/>
                </a:solidFill>
                <a:latin typeface="Verdana"/>
              </a:rPr>
              <a:t>trabajando en provincias vecinas y el exterior.</a:t>
            </a:r>
          </a:p>
          <a:p>
            <a:pPr defTabSz="804591"/>
            <a:endParaRPr lang="es-ES" sz="1200" i="1" dirty="0">
              <a:solidFill>
                <a:srgbClr val="000000"/>
              </a:solidFill>
              <a:latin typeface="Verdana"/>
            </a:endParaRPr>
          </a:p>
          <a:p>
            <a:pPr marL="171450" indent="-171450" defTabSz="804591">
              <a:buFont typeface="Arial" panose="020B0604020202020204" pitchFamily="34" charset="0"/>
              <a:buChar char="•"/>
            </a:pPr>
            <a:r>
              <a:rPr lang="es-ES" sz="1200" b="1" i="1" dirty="0">
                <a:solidFill>
                  <a:srgbClr val="000000"/>
                </a:solidFill>
                <a:latin typeface="Verdana"/>
              </a:rPr>
              <a:t>1.600 profesionales </a:t>
            </a:r>
            <a:r>
              <a:rPr lang="es-ES" sz="1200" i="1" dirty="0">
                <a:solidFill>
                  <a:srgbClr val="000000"/>
                </a:solidFill>
                <a:latin typeface="Verdana"/>
              </a:rPr>
              <a:t>capacitados.</a:t>
            </a:r>
          </a:p>
          <a:p>
            <a:pPr marL="171450" indent="-171450" defTabSz="804591">
              <a:buFont typeface="Arial" panose="020B0604020202020204" pitchFamily="34" charset="0"/>
              <a:buChar char="•"/>
            </a:pPr>
            <a:endParaRPr lang="es-ES" sz="1200" i="1" dirty="0">
              <a:solidFill>
                <a:srgbClr val="000000"/>
              </a:solidFill>
              <a:latin typeface="Verdana"/>
            </a:endParaRPr>
          </a:p>
          <a:p>
            <a:pPr marL="171450" indent="-171450" defTabSz="804591">
              <a:buFont typeface="Arial" panose="020B0604020202020204" pitchFamily="34" charset="0"/>
              <a:buChar char="•"/>
            </a:pPr>
            <a:r>
              <a:rPr lang="es-ES" sz="1200" b="1" i="1" dirty="0">
                <a:solidFill>
                  <a:srgbClr val="000000"/>
                </a:solidFill>
                <a:latin typeface="Verdana"/>
              </a:rPr>
              <a:t>Bienes de capital:</a:t>
            </a:r>
            <a:r>
              <a:rPr lang="es-ES" sz="1200" i="1" dirty="0">
                <a:solidFill>
                  <a:srgbClr val="000000"/>
                </a:solidFill>
                <a:latin typeface="Verdana"/>
              </a:rPr>
              <a:t> Transformadores, equipos hidráulicos, cintas transportadoras, equipos  de perforación, filtros, naves industriales, módulos habitacionales, etc.</a:t>
            </a:r>
          </a:p>
          <a:p>
            <a:pPr marL="171450" indent="-171450" defTabSz="804591">
              <a:buFont typeface="Arial" panose="020B0604020202020204" pitchFamily="34" charset="0"/>
              <a:buChar char="•"/>
            </a:pPr>
            <a:endParaRPr lang="es-ES" sz="1200" i="1" dirty="0">
              <a:solidFill>
                <a:srgbClr val="000000"/>
              </a:solidFill>
              <a:latin typeface="Verdana"/>
            </a:endParaRPr>
          </a:p>
          <a:p>
            <a:pPr marL="171450" indent="-171450" defTabSz="804591">
              <a:buFont typeface="Arial" panose="020B0604020202020204" pitchFamily="34" charset="0"/>
              <a:buChar char="•"/>
            </a:pPr>
            <a:r>
              <a:rPr lang="es-ES" sz="1200" b="1" i="1" dirty="0">
                <a:solidFill>
                  <a:srgbClr val="000000"/>
                </a:solidFill>
                <a:latin typeface="Verdana"/>
              </a:rPr>
              <a:t>Servicios metalúrgicos:</a:t>
            </a:r>
            <a:r>
              <a:rPr lang="es-ES" sz="1200" i="1" dirty="0">
                <a:solidFill>
                  <a:srgbClr val="000000"/>
                </a:solidFill>
                <a:latin typeface="Verdana"/>
              </a:rPr>
              <a:t> mecanizados, galvanotecnia, reparaciones, etc.</a:t>
            </a:r>
          </a:p>
          <a:p>
            <a:pPr marL="171450" indent="-171450" defTabSz="804591">
              <a:buFont typeface="Arial" panose="020B0604020202020204" pitchFamily="34" charset="0"/>
              <a:buChar char="•"/>
            </a:pPr>
            <a:endParaRPr lang="es-ES" sz="1200" i="1" dirty="0">
              <a:solidFill>
                <a:srgbClr val="000000"/>
              </a:solidFill>
              <a:latin typeface="Verdana"/>
            </a:endParaRPr>
          </a:p>
          <a:p>
            <a:pPr marL="171450" indent="-171450" defTabSz="804591">
              <a:buFont typeface="Arial" panose="020B0604020202020204" pitchFamily="34" charset="0"/>
              <a:buChar char="•"/>
            </a:pPr>
            <a:r>
              <a:rPr lang="es-ES" sz="1200" b="1" i="1" dirty="0">
                <a:solidFill>
                  <a:srgbClr val="000000"/>
                </a:solidFill>
                <a:latin typeface="Verdana"/>
              </a:rPr>
              <a:t>Servicios profesionales: </a:t>
            </a:r>
            <a:r>
              <a:rPr lang="es-ES" sz="1200" i="1" dirty="0">
                <a:solidFill>
                  <a:srgbClr val="000000"/>
                </a:solidFill>
                <a:latin typeface="Verdana"/>
              </a:rPr>
              <a:t>desarrollo de ingeniería de proyectos, diseño y cálculo</a:t>
            </a:r>
          </a:p>
          <a:p>
            <a:pPr marL="171450" indent="-171450" defTabSz="804591">
              <a:buFont typeface="Arial" panose="020B0604020202020204" pitchFamily="34" charset="0"/>
              <a:buChar char="•"/>
            </a:pPr>
            <a:endParaRPr lang="es-ES" sz="1200" i="1" dirty="0">
              <a:solidFill>
                <a:srgbClr val="000000"/>
              </a:solidFill>
              <a:latin typeface="Verdana"/>
            </a:endParaRPr>
          </a:p>
          <a:p>
            <a:pPr marL="171450" indent="-171450" defTabSz="804591">
              <a:buFont typeface="Arial" panose="020B0604020202020204" pitchFamily="34" charset="0"/>
              <a:buChar char="•"/>
            </a:pPr>
            <a:r>
              <a:rPr lang="es-ES" sz="1200" b="1" i="1" dirty="0">
                <a:solidFill>
                  <a:srgbClr val="000000"/>
                </a:solidFill>
                <a:latin typeface="Verdana"/>
              </a:rPr>
              <a:t>Cerca de USD$50 millones (2019)</a:t>
            </a:r>
          </a:p>
          <a:p>
            <a:pPr marL="171450" indent="-171450" defTabSz="804591">
              <a:buFont typeface="Arial" panose="020B0604020202020204" pitchFamily="34" charset="0"/>
              <a:buChar char="•"/>
            </a:pPr>
            <a:endParaRPr lang="es-ES" sz="1200" i="1" dirty="0">
              <a:solidFill>
                <a:srgbClr val="000000"/>
              </a:solidFill>
              <a:latin typeface="Verdana"/>
            </a:endParaRPr>
          </a:p>
          <a:p>
            <a:pPr marL="171450" indent="-171450" defTabSz="804591">
              <a:buFont typeface="Arial" panose="020B0604020202020204" pitchFamily="34" charset="0"/>
              <a:buChar char="•"/>
            </a:pPr>
            <a:endParaRPr lang="es-CL" sz="1200" i="1" dirty="0">
              <a:solidFill>
                <a:srgbClr val="000000"/>
              </a:solidFill>
              <a:latin typeface="Verdana"/>
            </a:endParaRPr>
          </a:p>
        </p:txBody>
      </p:sp>
      <p:cxnSp>
        <p:nvCxnSpPr>
          <p:cNvPr id="62" name="Conector recto 61">
            <a:extLst>
              <a:ext uri="{FF2B5EF4-FFF2-40B4-BE49-F238E27FC236}">
                <a16:creationId xmlns:a16="http://schemas.microsoft.com/office/drawing/2014/main" id="{9C1F5D93-9C8C-4740-A5CA-FDE2196560D1}"/>
              </a:ext>
            </a:extLst>
          </p:cNvPr>
          <p:cNvCxnSpPr>
            <a:cxnSpLocks/>
          </p:cNvCxnSpPr>
          <p:nvPr/>
        </p:nvCxnSpPr>
        <p:spPr>
          <a:xfrm>
            <a:off x="8400256" y="1124744"/>
            <a:ext cx="55692" cy="499075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C6E43C9D-EA19-A9E7-5D53-4BBE1E96AE04}"/>
              </a:ext>
            </a:extLst>
          </p:cNvPr>
          <p:cNvPicPr>
            <a:picLocks noChangeAspect="1"/>
          </p:cNvPicPr>
          <p:nvPr/>
        </p:nvPicPr>
        <p:blipFill>
          <a:blip r:embed="rId2"/>
          <a:stretch>
            <a:fillRect/>
          </a:stretch>
        </p:blipFill>
        <p:spPr>
          <a:xfrm>
            <a:off x="11734553" y="6381376"/>
            <a:ext cx="410119" cy="432000"/>
          </a:xfrm>
          <a:prstGeom prst="rect">
            <a:avLst/>
          </a:prstGeom>
        </p:spPr>
      </p:pic>
      <p:sp>
        <p:nvSpPr>
          <p:cNvPr id="3" name="Slide Number Placeholder 1">
            <a:extLst>
              <a:ext uri="{FF2B5EF4-FFF2-40B4-BE49-F238E27FC236}">
                <a16:creationId xmlns:a16="http://schemas.microsoft.com/office/drawing/2014/main" id="{94FEF591-6C51-9246-CA6D-40347061A13C}"/>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18</a:t>
            </a:fld>
            <a:endParaRPr lang="en-AU" dirty="0">
              <a:latin typeface="Calibri" panose="020F0502020204030204" pitchFamily="34" charset="0"/>
              <a:cs typeface="Calibri" panose="020F0502020204030204" pitchFamily="34" charset="0"/>
            </a:endParaRPr>
          </a:p>
        </p:txBody>
      </p:sp>
      <p:sp>
        <p:nvSpPr>
          <p:cNvPr id="4" name="Rectangle 25">
            <a:extLst>
              <a:ext uri="{FF2B5EF4-FFF2-40B4-BE49-F238E27FC236}">
                <a16:creationId xmlns:a16="http://schemas.microsoft.com/office/drawing/2014/main" id="{4D8E72CB-311E-1C25-54B1-E08B72F917DC}"/>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103352162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5">
            <a:extLst>
              <a:ext uri="{FF2B5EF4-FFF2-40B4-BE49-F238E27FC236}">
                <a16:creationId xmlns:a16="http://schemas.microsoft.com/office/drawing/2014/main" id="{FCAEEB3F-7A1C-C5A3-0ECC-0EE51D1B4C37}"/>
              </a:ext>
            </a:extLst>
          </p:cNvPr>
          <p:cNvSpPr/>
          <p:nvPr/>
        </p:nvSpPr>
        <p:spPr>
          <a:xfrm>
            <a:off x="14288" y="548680"/>
            <a:ext cx="10397926" cy="3289474"/>
          </a:xfrm>
          <a:prstGeom prst="swooshArrow">
            <a:avLst>
              <a:gd name="adj1" fmla="val 31570"/>
              <a:gd name="adj2" fmla="val 21274"/>
            </a:avLst>
          </a:prstGeom>
          <a:solidFill>
            <a:schemeClr val="tx2">
              <a:lumMod val="40000"/>
              <a:lumOff val="60000"/>
              <a:alpha val="47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pic>
        <p:nvPicPr>
          <p:cNvPr id="8" name="6 Imagen" descr="fundicion2.png">
            <a:extLst>
              <a:ext uri="{FF2B5EF4-FFF2-40B4-BE49-F238E27FC236}">
                <a16:creationId xmlns:a16="http://schemas.microsoft.com/office/drawing/2014/main" id="{AC0125F7-B265-25F3-2021-E2EA9B4AE6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3992" y="1340768"/>
            <a:ext cx="60579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itle 2">
            <a:extLst>
              <a:ext uri="{FF2B5EF4-FFF2-40B4-BE49-F238E27FC236}">
                <a16:creationId xmlns:a16="http://schemas.microsoft.com/office/drawing/2014/main" id="{0EB91671-6EFA-4861-B315-81C243B29BE6}"/>
              </a:ext>
            </a:extLst>
          </p:cNvPr>
          <p:cNvSpPr txBox="1">
            <a:spLocks/>
          </p:cNvSpPr>
          <p:nvPr/>
        </p:nvSpPr>
        <p:spPr>
          <a:xfrm>
            <a:off x="335360" y="11068"/>
            <a:ext cx="11494640"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latin typeface="+mn-lt"/>
              </a:rPr>
              <a:t>El Caso de Neptuno </a:t>
            </a:r>
            <a:r>
              <a:rPr lang="es-ES" sz="2400" b="1" dirty="0" err="1">
                <a:latin typeface="+mn-lt"/>
              </a:rPr>
              <a:t>Pumps</a:t>
            </a:r>
            <a:endParaRPr lang="es-ES" sz="2400" b="1" dirty="0">
              <a:latin typeface="+mn-lt"/>
            </a:endParaRPr>
          </a:p>
        </p:txBody>
      </p:sp>
      <p:cxnSp>
        <p:nvCxnSpPr>
          <p:cNvPr id="66" name="Straight Connector 2">
            <a:extLst>
              <a:ext uri="{FF2B5EF4-FFF2-40B4-BE49-F238E27FC236}">
                <a16:creationId xmlns:a16="http://schemas.microsoft.com/office/drawing/2014/main" id="{738DA8BE-6821-4E06-83FC-1DE07FBA76E8}"/>
              </a:ext>
            </a:extLst>
          </p:cNvPr>
          <p:cNvCxnSpPr>
            <a:cxnSpLocks/>
          </p:cNvCxnSpPr>
          <p:nvPr/>
        </p:nvCxnSpPr>
        <p:spPr>
          <a:xfrm flipV="1">
            <a:off x="335360" y="551068"/>
            <a:ext cx="11494640" cy="6001"/>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Shape 77">
            <a:extLst>
              <a:ext uri="{FF2B5EF4-FFF2-40B4-BE49-F238E27FC236}">
                <a16:creationId xmlns:a16="http://schemas.microsoft.com/office/drawing/2014/main" id="{3A445FB9-DC1C-4C60-88D6-DE906F2BFF87}"/>
              </a:ext>
            </a:extLst>
          </p:cNvPr>
          <p:cNvSpPr txBox="1">
            <a:spLocks noGrp="1"/>
          </p:cNvSpPr>
          <p:nvPr/>
        </p:nvSpPr>
        <p:spPr>
          <a:xfrm>
            <a:off x="4648390" y="6588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s-CL" sz="800" dirty="0">
                <a:solidFill>
                  <a:srgbClr val="FF0000"/>
                </a:solidFill>
              </a:rPr>
              <a:t>NO DISTRIBUIR SIN AUTORIZACION</a:t>
            </a:r>
          </a:p>
        </p:txBody>
      </p:sp>
      <p:pic>
        <p:nvPicPr>
          <p:cNvPr id="4" name="Imagen 3">
            <a:extLst>
              <a:ext uri="{FF2B5EF4-FFF2-40B4-BE49-F238E27FC236}">
                <a16:creationId xmlns:a16="http://schemas.microsoft.com/office/drawing/2014/main" id="{8E3E2A8D-FF23-F3B4-B1D1-AAA96A4E1667}"/>
              </a:ext>
            </a:extLst>
          </p:cNvPr>
          <p:cNvPicPr>
            <a:picLocks noChangeAspect="1"/>
          </p:cNvPicPr>
          <p:nvPr/>
        </p:nvPicPr>
        <p:blipFill>
          <a:blip r:embed="rId3"/>
          <a:stretch>
            <a:fillRect/>
          </a:stretch>
        </p:blipFill>
        <p:spPr>
          <a:xfrm>
            <a:off x="11734553" y="6381376"/>
            <a:ext cx="410119" cy="432000"/>
          </a:xfrm>
          <a:prstGeom prst="rect">
            <a:avLst/>
          </a:prstGeom>
        </p:spPr>
      </p:pic>
      <p:sp>
        <p:nvSpPr>
          <p:cNvPr id="5" name="Slide Number Placeholder 1">
            <a:extLst>
              <a:ext uri="{FF2B5EF4-FFF2-40B4-BE49-F238E27FC236}">
                <a16:creationId xmlns:a16="http://schemas.microsoft.com/office/drawing/2014/main" id="{3F30FD3F-2AD6-10BD-2B9F-53970920603F}"/>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19</a:t>
            </a:fld>
            <a:endParaRPr lang="en-AU" dirty="0">
              <a:latin typeface="Calibri" panose="020F0502020204030204" pitchFamily="34" charset="0"/>
              <a:cs typeface="Calibri" panose="020F0502020204030204" pitchFamily="34" charset="0"/>
            </a:endParaRPr>
          </a:p>
        </p:txBody>
      </p:sp>
      <p:sp>
        <p:nvSpPr>
          <p:cNvPr id="6" name="Rectangle 25">
            <a:extLst>
              <a:ext uri="{FF2B5EF4-FFF2-40B4-BE49-F238E27FC236}">
                <a16:creationId xmlns:a16="http://schemas.microsoft.com/office/drawing/2014/main" id="{E73921D6-8350-B4DF-9886-D03A8D9604F5}"/>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pic>
        <p:nvPicPr>
          <p:cNvPr id="2" name="Picture 3">
            <a:extLst>
              <a:ext uri="{FF2B5EF4-FFF2-40B4-BE49-F238E27FC236}">
                <a16:creationId xmlns:a16="http://schemas.microsoft.com/office/drawing/2014/main" id="{78EB976C-2E75-7EEE-F7A0-C3DE278FC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5" y="4424581"/>
            <a:ext cx="6428335" cy="18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descr="http://www.processindustryinformer.com/images/news/March2015/pump_industry_awards_winners_2015.jpg">
            <a:hlinkClick r:id="rId5"/>
            <a:extLst>
              <a:ext uri="{FF2B5EF4-FFF2-40B4-BE49-F238E27FC236}">
                <a16:creationId xmlns:a16="http://schemas.microsoft.com/office/drawing/2014/main" id="{BEEFD514-60F0-3248-7A68-62D4139C98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6480" y="692696"/>
            <a:ext cx="1661146" cy="1373295"/>
          </a:xfrm>
          <a:prstGeom prst="rect">
            <a:avLst/>
          </a:prstGeom>
          <a:noFill/>
          <a:extLst>
            <a:ext uri="{909E8E84-426E-40DD-AFC4-6F175D3DCCD1}">
              <a14:hiddenFill xmlns:a14="http://schemas.microsoft.com/office/drawing/2010/main">
                <a:solidFill>
                  <a:srgbClr val="FFFFFF"/>
                </a:solidFill>
              </a14:hiddenFill>
            </a:ext>
          </a:extLst>
        </p:spPr>
      </p:pic>
      <p:pic>
        <p:nvPicPr>
          <p:cNvPr id="7" name="9 Imagen" descr="ing2.png">
            <a:extLst>
              <a:ext uri="{FF2B5EF4-FFF2-40B4-BE49-F238E27FC236}">
                <a16:creationId xmlns:a16="http://schemas.microsoft.com/office/drawing/2014/main" id="{1AF28A51-BA74-797C-BEBE-83B11FBF7F5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64352" y="4812743"/>
            <a:ext cx="2668337" cy="142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9">
            <a:extLst>
              <a:ext uri="{FF2B5EF4-FFF2-40B4-BE49-F238E27FC236}">
                <a16:creationId xmlns:a16="http://schemas.microsoft.com/office/drawing/2014/main" id="{37B29D60-457A-21D7-8CCA-8F972244FBBF}"/>
              </a:ext>
            </a:extLst>
          </p:cNvPr>
          <p:cNvSpPr/>
          <p:nvPr/>
        </p:nvSpPr>
        <p:spPr>
          <a:xfrm>
            <a:off x="1037531" y="3051051"/>
            <a:ext cx="161925" cy="161925"/>
          </a:xfrm>
          <a:prstGeom prst="ellipse">
            <a:avLst/>
          </a:prstGeom>
          <a:ln>
            <a:solidFill>
              <a:schemeClr val="tx2"/>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10">
            <a:extLst>
              <a:ext uri="{FF2B5EF4-FFF2-40B4-BE49-F238E27FC236}">
                <a16:creationId xmlns:a16="http://schemas.microsoft.com/office/drawing/2014/main" id="{807124E5-AD49-DDDA-4599-B1EF08942FE4}"/>
              </a:ext>
            </a:extLst>
          </p:cNvPr>
          <p:cNvSpPr/>
          <p:nvPr/>
        </p:nvSpPr>
        <p:spPr>
          <a:xfrm>
            <a:off x="47328" y="2354508"/>
            <a:ext cx="2759905" cy="1002484"/>
          </a:xfrm>
          <a:custGeom>
            <a:avLst/>
            <a:gdLst>
              <a:gd name="connsiteX0" fmla="*/ 0 w 1202875"/>
              <a:gd name="connsiteY0" fmla="*/ 0 h 1046361"/>
              <a:gd name="connsiteX1" fmla="*/ 1202875 w 1202875"/>
              <a:gd name="connsiteY1" fmla="*/ 0 h 1046361"/>
              <a:gd name="connsiteX2" fmla="*/ 1202875 w 1202875"/>
              <a:gd name="connsiteY2" fmla="*/ 1046361 h 1046361"/>
              <a:gd name="connsiteX3" fmla="*/ 0 w 1202875"/>
              <a:gd name="connsiteY3" fmla="*/ 1046361 h 1046361"/>
              <a:gd name="connsiteX4" fmla="*/ 0 w 1202875"/>
              <a:gd name="connsiteY4" fmla="*/ 0 h 1046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75" h="1046361">
                <a:moveTo>
                  <a:pt x="0" y="0"/>
                </a:moveTo>
                <a:lnTo>
                  <a:pt x="1202875" y="0"/>
                </a:lnTo>
                <a:lnTo>
                  <a:pt x="1202875" y="1046361"/>
                </a:lnTo>
                <a:lnTo>
                  <a:pt x="0" y="10463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5729" tIns="0" rIns="0" bIns="0" spcCol="1270"/>
          <a:lstStyle/>
          <a:p>
            <a:pPr marL="285750" indent="-285750" algn="just" defTabSz="844550" fontAlgn="auto">
              <a:lnSpc>
                <a:spcPct val="90000"/>
              </a:lnSpc>
              <a:spcAft>
                <a:spcPts val="1200"/>
              </a:spcAft>
              <a:buFont typeface="Arial" panose="020B0604020202020204" pitchFamily="34" charset="0"/>
              <a:buChar char="•"/>
              <a:defRPr/>
            </a:pPr>
            <a:r>
              <a:rPr lang="es-CL" sz="1400" dirty="0"/>
              <a:t>Mecanizado y Fundición</a:t>
            </a:r>
          </a:p>
          <a:p>
            <a:pPr marL="285750" indent="-285750" algn="just" defTabSz="844550" fontAlgn="auto">
              <a:lnSpc>
                <a:spcPct val="90000"/>
              </a:lnSpc>
              <a:spcAft>
                <a:spcPts val="1200"/>
              </a:spcAft>
              <a:buFont typeface="Arial" panose="020B0604020202020204" pitchFamily="34" charset="0"/>
              <a:buChar char="•"/>
              <a:defRPr/>
            </a:pPr>
            <a:r>
              <a:rPr lang="es-CL" sz="1400" dirty="0"/>
              <a:t>Búsqueda de oportunidades </a:t>
            </a:r>
          </a:p>
        </p:txBody>
      </p:sp>
      <p:sp>
        <p:nvSpPr>
          <p:cNvPr id="11" name="Oval 11">
            <a:extLst>
              <a:ext uri="{FF2B5EF4-FFF2-40B4-BE49-F238E27FC236}">
                <a16:creationId xmlns:a16="http://schemas.microsoft.com/office/drawing/2014/main" id="{601D09CF-6D09-B638-F325-E497264F81E2}"/>
              </a:ext>
            </a:extLst>
          </p:cNvPr>
          <p:cNvSpPr/>
          <p:nvPr/>
        </p:nvSpPr>
        <p:spPr>
          <a:xfrm>
            <a:off x="2790676" y="2276872"/>
            <a:ext cx="280988" cy="280987"/>
          </a:xfrm>
          <a:prstGeom prst="ellipse">
            <a:avLst/>
          </a:prstGeom>
          <a:ln>
            <a:solidFill>
              <a:schemeClr val="tx2"/>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12">
            <a:extLst>
              <a:ext uri="{FF2B5EF4-FFF2-40B4-BE49-F238E27FC236}">
                <a16:creationId xmlns:a16="http://schemas.microsoft.com/office/drawing/2014/main" id="{17222CBD-45D8-B6ED-8B8C-1944EDBDAC86}"/>
              </a:ext>
            </a:extLst>
          </p:cNvPr>
          <p:cNvSpPr/>
          <p:nvPr/>
        </p:nvSpPr>
        <p:spPr>
          <a:xfrm>
            <a:off x="3143671" y="2060848"/>
            <a:ext cx="3531021" cy="1439863"/>
          </a:xfrm>
          <a:custGeom>
            <a:avLst/>
            <a:gdLst>
              <a:gd name="connsiteX0" fmla="*/ 0 w 1477215"/>
              <a:gd name="connsiteY0" fmla="*/ 0 h 2009189"/>
              <a:gd name="connsiteX1" fmla="*/ 1477215 w 1477215"/>
              <a:gd name="connsiteY1" fmla="*/ 0 h 2009189"/>
              <a:gd name="connsiteX2" fmla="*/ 1477215 w 1477215"/>
              <a:gd name="connsiteY2" fmla="*/ 2009189 h 2009189"/>
              <a:gd name="connsiteX3" fmla="*/ 0 w 1477215"/>
              <a:gd name="connsiteY3" fmla="*/ 2009189 h 2009189"/>
              <a:gd name="connsiteX4" fmla="*/ 0 w 1477215"/>
              <a:gd name="connsiteY4" fmla="*/ 0 h 200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215" h="2009189">
                <a:moveTo>
                  <a:pt x="0" y="0"/>
                </a:moveTo>
                <a:lnTo>
                  <a:pt x="1477215" y="0"/>
                </a:lnTo>
                <a:lnTo>
                  <a:pt x="1477215" y="2009189"/>
                </a:lnTo>
                <a:lnTo>
                  <a:pt x="0" y="20091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9094" tIns="0" rIns="0" bIns="0" spcCol="1270"/>
          <a:lstStyle/>
          <a:p>
            <a:pPr marL="285750" indent="-285750" algn="just" defTabSz="844550" fontAlgn="auto">
              <a:lnSpc>
                <a:spcPct val="90000"/>
              </a:lnSpc>
              <a:spcAft>
                <a:spcPts val="1200"/>
              </a:spcAft>
              <a:buFont typeface="Arial" panose="020B0604020202020204" pitchFamily="34" charset="0"/>
              <a:buChar char="•"/>
              <a:defRPr/>
            </a:pPr>
            <a:r>
              <a:rPr lang="es-CL" sz="1400" dirty="0"/>
              <a:t>Desarrollo de ingeniería, incorporación de tecnologías de diseño y manufactura: CAD, CFD/FEA, 3D </a:t>
            </a:r>
            <a:r>
              <a:rPr lang="es-CL" sz="1400" dirty="0" err="1"/>
              <a:t>Printing</a:t>
            </a:r>
            <a:r>
              <a:rPr lang="es-CL" sz="1400" dirty="0"/>
              <a:t>, </a:t>
            </a:r>
            <a:r>
              <a:rPr lang="es-CL" sz="1400" dirty="0" err="1"/>
              <a:t>Investemt</a:t>
            </a:r>
            <a:r>
              <a:rPr lang="es-CL" sz="1400" dirty="0"/>
              <a:t> Casting. </a:t>
            </a:r>
          </a:p>
          <a:p>
            <a:pPr marL="285750" indent="-285750" algn="just" defTabSz="844550" fontAlgn="auto">
              <a:lnSpc>
                <a:spcPct val="90000"/>
              </a:lnSpc>
              <a:spcAft>
                <a:spcPts val="1200"/>
              </a:spcAft>
              <a:buFont typeface="Arial" panose="020B0604020202020204" pitchFamily="34" charset="0"/>
              <a:buChar char="•"/>
              <a:defRPr/>
            </a:pPr>
            <a:r>
              <a:rPr lang="es-CL" sz="1400" dirty="0"/>
              <a:t>Productos y marca propia. </a:t>
            </a:r>
            <a:r>
              <a:rPr lang="es-CL" sz="1400" dirty="0" err="1"/>
              <a:t>Storytelling</a:t>
            </a:r>
            <a:r>
              <a:rPr lang="es-CL" sz="1400" dirty="0"/>
              <a:t> y marketing.</a:t>
            </a:r>
            <a:endParaRPr lang="es-ES" sz="1400" dirty="0"/>
          </a:p>
        </p:txBody>
      </p:sp>
      <p:sp>
        <p:nvSpPr>
          <p:cNvPr id="13" name="Oval 13">
            <a:extLst>
              <a:ext uri="{FF2B5EF4-FFF2-40B4-BE49-F238E27FC236}">
                <a16:creationId xmlns:a16="http://schemas.microsoft.com/office/drawing/2014/main" id="{CA5FA3A3-62EE-C24A-9E44-A472E6AE3EBF}"/>
              </a:ext>
            </a:extLst>
          </p:cNvPr>
          <p:cNvSpPr/>
          <p:nvPr/>
        </p:nvSpPr>
        <p:spPr>
          <a:xfrm>
            <a:off x="5733579" y="1616621"/>
            <a:ext cx="373063" cy="371475"/>
          </a:xfrm>
          <a:prstGeom prst="ellipse">
            <a:avLst/>
          </a:prstGeom>
          <a:ln>
            <a:solidFill>
              <a:schemeClr val="tx2"/>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4">
            <a:extLst>
              <a:ext uri="{FF2B5EF4-FFF2-40B4-BE49-F238E27FC236}">
                <a16:creationId xmlns:a16="http://schemas.microsoft.com/office/drawing/2014/main" id="{3C57E328-A45C-A3CA-EAB6-084332071C08}"/>
              </a:ext>
            </a:extLst>
          </p:cNvPr>
          <p:cNvSpPr/>
          <p:nvPr/>
        </p:nvSpPr>
        <p:spPr>
          <a:xfrm>
            <a:off x="5601668" y="1624559"/>
            <a:ext cx="2219325" cy="1476375"/>
          </a:xfrm>
          <a:custGeom>
            <a:avLst/>
            <a:gdLst>
              <a:gd name="connsiteX0" fmla="*/ 0 w 1477215"/>
              <a:gd name="connsiteY0" fmla="*/ 0 h 2717021"/>
              <a:gd name="connsiteX1" fmla="*/ 1477215 w 1477215"/>
              <a:gd name="connsiteY1" fmla="*/ 0 h 2717021"/>
              <a:gd name="connsiteX2" fmla="*/ 1477215 w 1477215"/>
              <a:gd name="connsiteY2" fmla="*/ 2717021 h 2717021"/>
              <a:gd name="connsiteX3" fmla="*/ 0 w 1477215"/>
              <a:gd name="connsiteY3" fmla="*/ 2717021 h 2717021"/>
              <a:gd name="connsiteX4" fmla="*/ 0 w 1477215"/>
              <a:gd name="connsiteY4" fmla="*/ 0 h 2717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215" h="2717021">
                <a:moveTo>
                  <a:pt x="0" y="0"/>
                </a:moveTo>
                <a:lnTo>
                  <a:pt x="1477215" y="0"/>
                </a:lnTo>
                <a:lnTo>
                  <a:pt x="1477215" y="2717021"/>
                </a:lnTo>
                <a:lnTo>
                  <a:pt x="0" y="27170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7550" tIns="0" rIns="0" bIns="0" spcCol="1270"/>
          <a:lstStyle/>
          <a:p>
            <a:pPr algn="just" defTabSz="844550" fontAlgn="auto">
              <a:lnSpc>
                <a:spcPct val="90000"/>
              </a:lnSpc>
              <a:spcAft>
                <a:spcPct val="35000"/>
              </a:spcAft>
              <a:defRPr/>
            </a:pPr>
            <a:endParaRPr lang="es-CL" sz="1400" dirty="0"/>
          </a:p>
          <a:p>
            <a:pPr algn="just" defTabSz="844550" fontAlgn="auto">
              <a:lnSpc>
                <a:spcPct val="90000"/>
              </a:lnSpc>
              <a:spcAft>
                <a:spcPct val="35000"/>
              </a:spcAft>
              <a:defRPr/>
            </a:pPr>
            <a:endParaRPr lang="es-ES" sz="1400" dirty="0"/>
          </a:p>
        </p:txBody>
      </p:sp>
      <p:sp>
        <p:nvSpPr>
          <p:cNvPr id="15" name="Oval 15">
            <a:extLst>
              <a:ext uri="{FF2B5EF4-FFF2-40B4-BE49-F238E27FC236}">
                <a16:creationId xmlns:a16="http://schemas.microsoft.com/office/drawing/2014/main" id="{729BE240-EB2E-2DFD-C4B1-7EEF9463A0AE}"/>
              </a:ext>
            </a:extLst>
          </p:cNvPr>
          <p:cNvSpPr/>
          <p:nvPr/>
        </p:nvSpPr>
        <p:spPr>
          <a:xfrm>
            <a:off x="9624392" y="1125116"/>
            <a:ext cx="647700" cy="647700"/>
          </a:xfrm>
          <a:prstGeom prst="ellipse">
            <a:avLst/>
          </a:prstGeom>
          <a:ln>
            <a:solidFill>
              <a:schemeClr val="tx2"/>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TextBox 33">
            <a:extLst>
              <a:ext uri="{FF2B5EF4-FFF2-40B4-BE49-F238E27FC236}">
                <a16:creationId xmlns:a16="http://schemas.microsoft.com/office/drawing/2014/main" id="{2F114298-300A-511A-A152-3980269A572B}"/>
              </a:ext>
            </a:extLst>
          </p:cNvPr>
          <p:cNvSpPr txBox="1">
            <a:spLocks noChangeArrowheads="1"/>
          </p:cNvSpPr>
          <p:nvPr/>
        </p:nvSpPr>
        <p:spPr bwMode="auto">
          <a:xfrm>
            <a:off x="47328" y="1556792"/>
            <a:ext cx="2989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CL" altLang="es-ES" b="1" dirty="0"/>
              <a:t>Etapa I</a:t>
            </a:r>
          </a:p>
          <a:p>
            <a:pPr algn="ctr"/>
            <a:r>
              <a:rPr lang="es-CL" altLang="es-ES" sz="1400" i="1" dirty="0"/>
              <a:t>Desarrollo de capacidades productivas</a:t>
            </a:r>
            <a:endParaRPr lang="es-ES" altLang="es-ES" sz="1400" i="1" dirty="0"/>
          </a:p>
        </p:txBody>
      </p:sp>
      <p:sp>
        <p:nvSpPr>
          <p:cNvPr id="17" name="TextBox 34">
            <a:extLst>
              <a:ext uri="{FF2B5EF4-FFF2-40B4-BE49-F238E27FC236}">
                <a16:creationId xmlns:a16="http://schemas.microsoft.com/office/drawing/2014/main" id="{B0F6AA21-84D8-82D5-EAEE-EBC0D74181A1}"/>
              </a:ext>
            </a:extLst>
          </p:cNvPr>
          <p:cNvSpPr txBox="1">
            <a:spLocks noChangeArrowheads="1"/>
          </p:cNvSpPr>
          <p:nvPr/>
        </p:nvSpPr>
        <p:spPr bwMode="auto">
          <a:xfrm>
            <a:off x="2927648" y="972017"/>
            <a:ext cx="31777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CL" altLang="es-ES" b="1" dirty="0"/>
              <a:t>Etapa II</a:t>
            </a:r>
          </a:p>
          <a:p>
            <a:pPr algn="ctr"/>
            <a:r>
              <a:rPr lang="es-CL" altLang="es-ES" sz="1400" i="1" dirty="0"/>
              <a:t>Desarrollo de conocimiento y tecnología</a:t>
            </a:r>
            <a:endParaRPr lang="es-ES" altLang="es-ES" sz="1400" i="1" dirty="0"/>
          </a:p>
        </p:txBody>
      </p:sp>
      <p:sp>
        <p:nvSpPr>
          <p:cNvPr id="18" name="TextBox 35">
            <a:extLst>
              <a:ext uri="{FF2B5EF4-FFF2-40B4-BE49-F238E27FC236}">
                <a16:creationId xmlns:a16="http://schemas.microsoft.com/office/drawing/2014/main" id="{A2C21F7F-E66F-8EB4-4B50-8285743A255F}"/>
              </a:ext>
            </a:extLst>
          </p:cNvPr>
          <p:cNvSpPr txBox="1">
            <a:spLocks noChangeArrowheads="1"/>
          </p:cNvSpPr>
          <p:nvPr/>
        </p:nvSpPr>
        <p:spPr bwMode="auto">
          <a:xfrm>
            <a:off x="6744072" y="548680"/>
            <a:ext cx="31777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CL" altLang="es-ES" b="1" dirty="0"/>
              <a:t>Etapa III</a:t>
            </a:r>
          </a:p>
          <a:p>
            <a:pPr algn="ctr"/>
            <a:r>
              <a:rPr lang="es-CL" altLang="es-ES" sz="1400" i="1" dirty="0"/>
              <a:t>Innovación, diferenciación y branding</a:t>
            </a:r>
            <a:endParaRPr lang="es-ES" altLang="es-ES" sz="1400" i="1" dirty="0"/>
          </a:p>
        </p:txBody>
      </p:sp>
      <p:sp>
        <p:nvSpPr>
          <p:cNvPr id="19" name="Freeform 12">
            <a:extLst>
              <a:ext uri="{FF2B5EF4-FFF2-40B4-BE49-F238E27FC236}">
                <a16:creationId xmlns:a16="http://schemas.microsoft.com/office/drawing/2014/main" id="{A7B8B163-D097-2281-6B52-0D6E28D506BE}"/>
              </a:ext>
            </a:extLst>
          </p:cNvPr>
          <p:cNvSpPr/>
          <p:nvPr/>
        </p:nvSpPr>
        <p:spPr>
          <a:xfrm>
            <a:off x="6972151" y="1277471"/>
            <a:ext cx="2733675" cy="1441450"/>
          </a:xfrm>
          <a:custGeom>
            <a:avLst/>
            <a:gdLst>
              <a:gd name="connsiteX0" fmla="*/ 0 w 1477215"/>
              <a:gd name="connsiteY0" fmla="*/ 0 h 2009189"/>
              <a:gd name="connsiteX1" fmla="*/ 1477215 w 1477215"/>
              <a:gd name="connsiteY1" fmla="*/ 0 h 2009189"/>
              <a:gd name="connsiteX2" fmla="*/ 1477215 w 1477215"/>
              <a:gd name="connsiteY2" fmla="*/ 2009189 h 2009189"/>
              <a:gd name="connsiteX3" fmla="*/ 0 w 1477215"/>
              <a:gd name="connsiteY3" fmla="*/ 2009189 h 2009189"/>
              <a:gd name="connsiteX4" fmla="*/ 0 w 1477215"/>
              <a:gd name="connsiteY4" fmla="*/ 0 h 200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215" h="2009189">
                <a:moveTo>
                  <a:pt x="0" y="0"/>
                </a:moveTo>
                <a:lnTo>
                  <a:pt x="1477215" y="0"/>
                </a:lnTo>
                <a:lnTo>
                  <a:pt x="1477215" y="2009189"/>
                </a:lnTo>
                <a:lnTo>
                  <a:pt x="0" y="20091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9094" tIns="0" rIns="0" bIns="0" spcCol="1270"/>
          <a:lstStyle/>
          <a:p>
            <a:pPr marL="285750" indent="-285750" algn="just" defTabSz="844550" fontAlgn="auto">
              <a:lnSpc>
                <a:spcPct val="90000"/>
              </a:lnSpc>
              <a:spcAft>
                <a:spcPts val="1200"/>
              </a:spcAft>
              <a:buFont typeface="Arial" panose="020B0604020202020204" pitchFamily="34" charset="0"/>
              <a:buChar char="•"/>
              <a:defRPr/>
            </a:pPr>
            <a:r>
              <a:rPr lang="es-CL" sz="1400" dirty="0"/>
              <a:t>Innovación y valor agregado</a:t>
            </a:r>
          </a:p>
          <a:p>
            <a:pPr marL="285750" indent="-285750" algn="just" defTabSz="844550" fontAlgn="auto">
              <a:lnSpc>
                <a:spcPct val="90000"/>
              </a:lnSpc>
              <a:spcAft>
                <a:spcPts val="1200"/>
              </a:spcAft>
              <a:buFont typeface="Arial" panose="020B0604020202020204" pitchFamily="34" charset="0"/>
              <a:buChar char="•"/>
              <a:defRPr/>
            </a:pPr>
            <a:r>
              <a:rPr lang="es-CL" sz="1400" dirty="0"/>
              <a:t>Sustentabilidad</a:t>
            </a:r>
          </a:p>
          <a:p>
            <a:pPr marL="285750" indent="-285750" algn="just" defTabSz="844550" fontAlgn="auto">
              <a:lnSpc>
                <a:spcPct val="90000"/>
              </a:lnSpc>
              <a:spcAft>
                <a:spcPts val="1200"/>
              </a:spcAft>
              <a:buFont typeface="Arial" panose="020B0604020202020204" pitchFamily="34" charset="0"/>
              <a:buChar char="•"/>
              <a:defRPr/>
            </a:pPr>
            <a:r>
              <a:rPr lang="es-CL" sz="1400" dirty="0"/>
              <a:t>Producto como servicio</a:t>
            </a:r>
          </a:p>
          <a:p>
            <a:pPr marL="285750" indent="-285750" algn="just" defTabSz="844550" fontAlgn="auto">
              <a:lnSpc>
                <a:spcPct val="90000"/>
              </a:lnSpc>
              <a:spcAft>
                <a:spcPts val="1200"/>
              </a:spcAft>
              <a:buFont typeface="Arial" panose="020B0604020202020204" pitchFamily="34" charset="0"/>
              <a:buChar char="•"/>
              <a:defRPr/>
            </a:pPr>
            <a:r>
              <a:rPr lang="es-CL" sz="1400" dirty="0"/>
              <a:t>Tercerización</a:t>
            </a:r>
          </a:p>
          <a:p>
            <a:pPr marL="285750" indent="-285750" algn="just" defTabSz="844550" fontAlgn="auto">
              <a:lnSpc>
                <a:spcPct val="90000"/>
              </a:lnSpc>
              <a:spcAft>
                <a:spcPts val="1200"/>
              </a:spcAft>
              <a:buFont typeface="Arial" panose="020B0604020202020204" pitchFamily="34" charset="0"/>
              <a:buChar char="•"/>
              <a:defRPr/>
            </a:pPr>
            <a:r>
              <a:rPr lang="es-CL" sz="1400" dirty="0"/>
              <a:t>Internet of </a:t>
            </a:r>
            <a:r>
              <a:rPr lang="es-CL" sz="1400" dirty="0" err="1"/>
              <a:t>Things</a:t>
            </a:r>
            <a:endParaRPr lang="es-CL" sz="1400" dirty="0"/>
          </a:p>
          <a:p>
            <a:pPr marL="285750" indent="-285750" algn="just" defTabSz="844550" fontAlgn="auto">
              <a:lnSpc>
                <a:spcPct val="90000"/>
              </a:lnSpc>
              <a:spcAft>
                <a:spcPts val="1200"/>
              </a:spcAft>
              <a:buFont typeface="Arial" panose="020B0604020202020204" pitchFamily="34" charset="0"/>
              <a:buChar char="•"/>
              <a:defRPr/>
            </a:pPr>
            <a:r>
              <a:rPr lang="es-CL" sz="1400" dirty="0"/>
              <a:t>Desarrollo nuevos materiales</a:t>
            </a:r>
          </a:p>
          <a:p>
            <a:pPr marL="285750" indent="-285750" algn="just" defTabSz="844550" fontAlgn="auto">
              <a:lnSpc>
                <a:spcPct val="90000"/>
              </a:lnSpc>
              <a:spcAft>
                <a:spcPts val="1200"/>
              </a:spcAft>
              <a:buFont typeface="Arial" panose="020B0604020202020204" pitchFamily="34" charset="0"/>
              <a:buChar char="•"/>
              <a:defRPr/>
            </a:pPr>
            <a:r>
              <a:rPr lang="es-CL" sz="1400" dirty="0"/>
              <a:t>Nuevas industrias y productos</a:t>
            </a:r>
          </a:p>
          <a:p>
            <a:pPr marL="285750" indent="-285750" algn="just" defTabSz="844550" fontAlgn="auto">
              <a:lnSpc>
                <a:spcPct val="90000"/>
              </a:lnSpc>
              <a:spcAft>
                <a:spcPts val="1200"/>
              </a:spcAft>
              <a:buFont typeface="Arial" panose="020B0604020202020204" pitchFamily="34" charset="0"/>
              <a:buChar char="•"/>
              <a:defRPr/>
            </a:pPr>
            <a:r>
              <a:rPr lang="es-CL" sz="1400" dirty="0"/>
              <a:t>Economía circular</a:t>
            </a:r>
          </a:p>
          <a:p>
            <a:pPr marL="285750" indent="-285750" algn="just" defTabSz="844550" fontAlgn="auto">
              <a:lnSpc>
                <a:spcPct val="90000"/>
              </a:lnSpc>
              <a:spcAft>
                <a:spcPts val="1200"/>
              </a:spcAft>
              <a:buFont typeface="Arial" panose="020B0604020202020204" pitchFamily="34" charset="0"/>
              <a:buChar char="•"/>
              <a:defRPr/>
            </a:pPr>
            <a:endParaRPr lang="es-CL" sz="1400" dirty="0"/>
          </a:p>
          <a:p>
            <a:pPr marL="285750" indent="-285750" algn="just" defTabSz="844550" fontAlgn="auto">
              <a:lnSpc>
                <a:spcPct val="90000"/>
              </a:lnSpc>
              <a:spcAft>
                <a:spcPts val="1200"/>
              </a:spcAft>
              <a:buFont typeface="Arial" panose="020B0604020202020204" pitchFamily="34" charset="0"/>
              <a:buChar char="•"/>
              <a:defRPr/>
            </a:pPr>
            <a:endParaRPr lang="es-ES" sz="1400" dirty="0"/>
          </a:p>
        </p:txBody>
      </p:sp>
      <p:sp>
        <p:nvSpPr>
          <p:cNvPr id="22" name="CuadroTexto 21">
            <a:extLst>
              <a:ext uri="{FF2B5EF4-FFF2-40B4-BE49-F238E27FC236}">
                <a16:creationId xmlns:a16="http://schemas.microsoft.com/office/drawing/2014/main" id="{EEB91045-8D85-BF43-9D46-EC60B50489A1}"/>
              </a:ext>
            </a:extLst>
          </p:cNvPr>
          <p:cNvSpPr txBox="1"/>
          <p:nvPr/>
        </p:nvSpPr>
        <p:spPr>
          <a:xfrm>
            <a:off x="47328" y="3356992"/>
            <a:ext cx="6696744" cy="923330"/>
          </a:xfrm>
          <a:prstGeom prst="rect">
            <a:avLst/>
          </a:prstGeom>
          <a:noFill/>
        </p:spPr>
        <p:txBody>
          <a:bodyPr wrap="square">
            <a:spAutoFit/>
          </a:bodyPr>
          <a:lstStyle/>
          <a:p>
            <a:pPr algn="just"/>
            <a:r>
              <a:rPr lang="es-AR" b="1" dirty="0">
                <a:latin typeface="Arial Narrow" panose="020B0606020202030204" pitchFamily="34" charset="0"/>
              </a:rPr>
              <a:t>Primer modelo de economía circular en la industria de las bombas a nivel global, </a:t>
            </a:r>
            <a:r>
              <a:rPr lang="en-US" b="1" dirty="0">
                <a:latin typeface="Arial Narrow" panose="020B0606020202030204" pitchFamily="34" charset="0"/>
              </a:rPr>
              <a:t>con</a:t>
            </a:r>
            <a:r>
              <a:rPr lang="es-ES" b="1" dirty="0">
                <a:latin typeface="Arial Narrow" panose="020B0606020202030204" pitchFamily="34" charset="0"/>
              </a:rPr>
              <a:t> reúso y reciclaje de material de sus equipos antiguos y chatarra. Ha recibido varios premios mundiales</a:t>
            </a:r>
            <a:endParaRPr lang="es-CL" dirty="0"/>
          </a:p>
        </p:txBody>
      </p:sp>
    </p:spTree>
    <p:extLst>
      <p:ext uri="{BB962C8B-B14F-4D97-AF65-F5344CB8AC3E}">
        <p14:creationId xmlns:p14="http://schemas.microsoft.com/office/powerpoint/2010/main" val="283467258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noChangeAspect="1"/>
          </p:cNvSpPr>
          <p:nvPr/>
        </p:nvSpPr>
        <p:spPr>
          <a:xfrm>
            <a:off x="335359" y="2132856"/>
            <a:ext cx="11540123" cy="1195041"/>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s-ES" sz="4400" b="1" dirty="0">
              <a:solidFill>
                <a:srgbClr val="1F497D"/>
              </a:solidFill>
            </a:endParaRPr>
          </a:p>
          <a:p>
            <a:pPr algn="ctr"/>
            <a:r>
              <a:rPr lang="es-ES" sz="4000" b="1" dirty="0">
                <a:solidFill>
                  <a:srgbClr val="1F497D"/>
                </a:solidFill>
              </a:rPr>
              <a:t>El Relato</a:t>
            </a:r>
          </a:p>
          <a:p>
            <a:pPr algn="ctr"/>
            <a:endParaRPr lang="es-ES" sz="4000" b="1" dirty="0">
              <a:solidFill>
                <a:srgbClr val="1F497D"/>
              </a:solidFill>
            </a:endParaRPr>
          </a:p>
        </p:txBody>
      </p:sp>
      <p:sp>
        <p:nvSpPr>
          <p:cNvPr id="3" name="Title 3"/>
          <p:cNvSpPr txBox="1">
            <a:spLocks noChangeAspect="1"/>
          </p:cNvSpPr>
          <p:nvPr/>
        </p:nvSpPr>
        <p:spPr>
          <a:xfrm>
            <a:off x="1775520" y="275064"/>
            <a:ext cx="8640960" cy="1065705"/>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endParaRPr lang="es-CL" sz="1400" i="1" dirty="0">
              <a:solidFill>
                <a:srgbClr val="1F497D"/>
              </a:solidFill>
            </a:endParaRPr>
          </a:p>
        </p:txBody>
      </p:sp>
      <p:sp>
        <p:nvSpPr>
          <p:cNvPr id="7" name="Shape 77"/>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13" name="Slide Number Placeholder 1">
            <a:extLst>
              <a:ext uri="{FF2B5EF4-FFF2-40B4-BE49-F238E27FC236}">
                <a16:creationId xmlns:a16="http://schemas.microsoft.com/office/drawing/2014/main" id="{F2EC94D7-43FD-1F0F-56F3-19FEB0D93BD0}"/>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2</a:t>
            </a:fld>
            <a:endParaRPr lang="en-AU"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8675A2E5-499E-143A-0099-132514F67B38}"/>
              </a:ext>
            </a:extLst>
          </p:cNvPr>
          <p:cNvPicPr>
            <a:picLocks noChangeAspect="1"/>
          </p:cNvPicPr>
          <p:nvPr/>
        </p:nvPicPr>
        <p:blipFill>
          <a:blip r:embed="rId3"/>
          <a:stretch>
            <a:fillRect/>
          </a:stretch>
        </p:blipFill>
        <p:spPr>
          <a:xfrm>
            <a:off x="10480593" y="4797152"/>
            <a:ext cx="1376047" cy="1449453"/>
          </a:xfrm>
          <a:prstGeom prst="rect">
            <a:avLst/>
          </a:prstGeom>
        </p:spPr>
      </p:pic>
    </p:spTree>
    <p:extLst>
      <p:ext uri="{BB962C8B-B14F-4D97-AF65-F5344CB8AC3E}">
        <p14:creationId xmlns:p14="http://schemas.microsoft.com/office/powerpoint/2010/main" val="391381038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lecha: en U 74">
            <a:extLst>
              <a:ext uri="{FF2B5EF4-FFF2-40B4-BE49-F238E27FC236}">
                <a16:creationId xmlns:a16="http://schemas.microsoft.com/office/drawing/2014/main" id="{60F272E2-B78E-418B-B381-4CC44EF02B76}"/>
              </a:ext>
            </a:extLst>
          </p:cNvPr>
          <p:cNvSpPr/>
          <p:nvPr/>
        </p:nvSpPr>
        <p:spPr>
          <a:xfrm rot="16200000" flipH="1">
            <a:off x="4680263" y="1105081"/>
            <a:ext cx="1840035" cy="1856070"/>
          </a:xfrm>
          <a:prstGeom prst="uturnArrow">
            <a:avLst>
              <a:gd name="adj1" fmla="val 21482"/>
              <a:gd name="adj2" fmla="val 10741"/>
              <a:gd name="adj3" fmla="val 12938"/>
              <a:gd name="adj4" fmla="val 50000"/>
              <a:gd name="adj5" fmla="val 100000"/>
            </a:avLst>
          </a:prstGeom>
          <a:solidFill>
            <a:schemeClr val="accent1">
              <a:lumMod val="75000"/>
            </a:schemeClr>
          </a:solidFill>
          <a:ln w="2857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Arial" panose="020B0604020202020204" pitchFamily="34" charset="0"/>
            </a:endParaRPr>
          </a:p>
        </p:txBody>
      </p:sp>
      <p:sp>
        <p:nvSpPr>
          <p:cNvPr id="76" name="Flecha: en U 75">
            <a:extLst>
              <a:ext uri="{FF2B5EF4-FFF2-40B4-BE49-F238E27FC236}">
                <a16:creationId xmlns:a16="http://schemas.microsoft.com/office/drawing/2014/main" id="{C5FEC884-0DF2-49DF-B4D6-02B07B151A35}"/>
              </a:ext>
            </a:extLst>
          </p:cNvPr>
          <p:cNvSpPr/>
          <p:nvPr/>
        </p:nvSpPr>
        <p:spPr>
          <a:xfrm rot="5400000" flipH="1">
            <a:off x="7089448" y="265243"/>
            <a:ext cx="1840035" cy="3528000"/>
          </a:xfrm>
          <a:prstGeom prst="uturnArrow">
            <a:avLst>
              <a:gd name="adj1" fmla="val 21482"/>
              <a:gd name="adj2" fmla="val 10741"/>
              <a:gd name="adj3" fmla="val 12938"/>
              <a:gd name="adj4" fmla="val 50000"/>
              <a:gd name="adj5" fmla="val 100000"/>
            </a:avLst>
          </a:prstGeom>
          <a:solidFill>
            <a:schemeClr val="accent1">
              <a:lumMod val="75000"/>
            </a:schemeClr>
          </a:solidFill>
          <a:ln w="2857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Arial" panose="020B0604020202020204" pitchFamily="34" charset="0"/>
            </a:endParaRPr>
          </a:p>
        </p:txBody>
      </p:sp>
      <p:sp>
        <p:nvSpPr>
          <p:cNvPr id="77" name="CuadroTexto 76">
            <a:extLst>
              <a:ext uri="{FF2B5EF4-FFF2-40B4-BE49-F238E27FC236}">
                <a16:creationId xmlns:a16="http://schemas.microsoft.com/office/drawing/2014/main" id="{CFF8CDBE-E475-4B67-A898-3D0E342BB576}"/>
              </a:ext>
            </a:extLst>
          </p:cNvPr>
          <p:cNvSpPr txBox="1"/>
          <p:nvPr/>
        </p:nvSpPr>
        <p:spPr>
          <a:xfrm flipH="1">
            <a:off x="5988758" y="1881211"/>
            <a:ext cx="2745517" cy="261610"/>
          </a:xfrm>
          <a:prstGeom prst="rect">
            <a:avLst/>
          </a:prstGeom>
          <a:noFill/>
        </p:spPr>
        <p:txBody>
          <a:bodyPr wrap="square" rtlCol="0">
            <a:spAutoFit/>
          </a:bodyPr>
          <a:lstStyle/>
          <a:p>
            <a:pPr marL="266700" indent="-266700" defTabSz="804591"/>
            <a:r>
              <a:rPr lang="es-CL" sz="1100" b="1" i="1" dirty="0">
                <a:solidFill>
                  <a:srgbClr val="000000"/>
                </a:solidFill>
                <a:latin typeface="Verdana"/>
              </a:rPr>
              <a:t> Reciclado y sistemas circulares</a:t>
            </a:r>
          </a:p>
        </p:txBody>
      </p:sp>
      <p:sp>
        <p:nvSpPr>
          <p:cNvPr id="78" name="Elipse 77">
            <a:extLst>
              <a:ext uri="{FF2B5EF4-FFF2-40B4-BE49-F238E27FC236}">
                <a16:creationId xmlns:a16="http://schemas.microsoft.com/office/drawing/2014/main" id="{79F19CCE-1CD2-4EAB-8878-F984AF85DE92}"/>
              </a:ext>
            </a:extLst>
          </p:cNvPr>
          <p:cNvSpPr/>
          <p:nvPr/>
        </p:nvSpPr>
        <p:spPr>
          <a:xfrm>
            <a:off x="10633133" y="1215246"/>
            <a:ext cx="1021142" cy="805746"/>
          </a:xfrm>
          <a:prstGeom prst="ellipse">
            <a:avLst/>
          </a:prstGeom>
          <a:noFill/>
          <a:ln w="28575" cap="flat" cmpd="sng" algn="ctr">
            <a:solidFill>
              <a:srgbClr val="00146D"/>
            </a:solidFill>
            <a:prstDash val="dash"/>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Arial" panose="020B0604020202020204" pitchFamily="34" charset="0"/>
            </a:endParaRPr>
          </a:p>
        </p:txBody>
      </p:sp>
      <p:sp>
        <p:nvSpPr>
          <p:cNvPr id="79" name="CuadroTexto 78">
            <a:extLst>
              <a:ext uri="{FF2B5EF4-FFF2-40B4-BE49-F238E27FC236}">
                <a16:creationId xmlns:a16="http://schemas.microsoft.com/office/drawing/2014/main" id="{B2010C08-54F5-42A6-82EE-E8A81DF1BCBA}"/>
              </a:ext>
            </a:extLst>
          </p:cNvPr>
          <p:cNvSpPr txBox="1"/>
          <p:nvPr/>
        </p:nvSpPr>
        <p:spPr>
          <a:xfrm flipH="1">
            <a:off x="10646110" y="1400794"/>
            <a:ext cx="976561" cy="400110"/>
          </a:xfrm>
          <a:prstGeom prst="rect">
            <a:avLst/>
          </a:prstGeom>
          <a:noFill/>
        </p:spPr>
        <p:txBody>
          <a:bodyPr wrap="square" rtlCol="0">
            <a:spAutoFit/>
          </a:bodyPr>
          <a:lstStyle/>
          <a:p>
            <a:pPr algn="ctr" defTabSz="804591"/>
            <a:r>
              <a:rPr lang="es-CL" sz="1000" b="1" dirty="0">
                <a:solidFill>
                  <a:srgbClr val="002060"/>
                </a:solidFill>
                <a:latin typeface="Verdana"/>
              </a:rPr>
              <a:t> Desechos y pérdidas</a:t>
            </a:r>
          </a:p>
        </p:txBody>
      </p:sp>
      <p:sp>
        <p:nvSpPr>
          <p:cNvPr id="80" name="Forma libre: forma 79">
            <a:extLst>
              <a:ext uri="{FF2B5EF4-FFF2-40B4-BE49-F238E27FC236}">
                <a16:creationId xmlns:a16="http://schemas.microsoft.com/office/drawing/2014/main" id="{2A14D389-F9D1-4DE6-B56A-3FE406DC48A0}"/>
              </a:ext>
            </a:extLst>
          </p:cNvPr>
          <p:cNvSpPr/>
          <p:nvPr/>
        </p:nvSpPr>
        <p:spPr>
          <a:xfrm>
            <a:off x="7014098" y="1108143"/>
            <a:ext cx="212122" cy="397731"/>
          </a:xfrm>
          <a:custGeom>
            <a:avLst/>
            <a:gdLst>
              <a:gd name="connsiteX0" fmla="*/ 297711 w 297711"/>
              <a:gd name="connsiteY0" fmla="*/ 0 h 545805"/>
              <a:gd name="connsiteX1" fmla="*/ 0 w 297711"/>
              <a:gd name="connsiteY1" fmla="*/ 269358 h 545805"/>
              <a:gd name="connsiteX2" fmla="*/ 297711 w 297711"/>
              <a:gd name="connsiteY2" fmla="*/ 545805 h 545805"/>
            </a:gdLst>
            <a:ahLst/>
            <a:cxnLst>
              <a:cxn ang="0">
                <a:pos x="connsiteX0" y="connsiteY0"/>
              </a:cxn>
              <a:cxn ang="0">
                <a:pos x="connsiteX1" y="connsiteY1"/>
              </a:cxn>
              <a:cxn ang="0">
                <a:pos x="connsiteX2" y="connsiteY2"/>
              </a:cxn>
            </a:cxnLst>
            <a:rect l="l" t="t" r="r" b="b"/>
            <a:pathLst>
              <a:path w="297711" h="545805">
                <a:moveTo>
                  <a:pt x="297711" y="0"/>
                </a:moveTo>
                <a:lnTo>
                  <a:pt x="0" y="269358"/>
                </a:lnTo>
                <a:lnTo>
                  <a:pt x="297711" y="545805"/>
                </a:lnTo>
              </a:path>
            </a:pathLst>
          </a:custGeom>
          <a:noFill/>
          <a:ln w="28575" cap="flat" cmpd="sng" algn="ctr">
            <a:solidFill>
              <a:schemeClr val="bg1"/>
            </a:solidFill>
            <a:prstDash val="solid"/>
          </a:ln>
          <a:effectLst/>
        </p:spPr>
        <p:txBody>
          <a:bodyPr rtlCol="0" anchor="ctr"/>
          <a:lstStyle/>
          <a:p>
            <a:pPr marL="0" marR="0" lvl="0" indent="0" algn="ctr"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mn-cs"/>
            </a:endParaRPr>
          </a:p>
        </p:txBody>
      </p:sp>
      <p:sp>
        <p:nvSpPr>
          <p:cNvPr id="81" name="Flecha: pentágono 80">
            <a:extLst>
              <a:ext uri="{FF2B5EF4-FFF2-40B4-BE49-F238E27FC236}">
                <a16:creationId xmlns:a16="http://schemas.microsoft.com/office/drawing/2014/main" id="{30D73422-D325-4A6B-9AF4-7D5011AE8567}"/>
              </a:ext>
            </a:extLst>
          </p:cNvPr>
          <p:cNvSpPr>
            <a:spLocks/>
          </p:cNvSpPr>
          <p:nvPr/>
        </p:nvSpPr>
        <p:spPr>
          <a:xfrm rot="19654532">
            <a:off x="9236793" y="2132914"/>
            <a:ext cx="1325765" cy="297241"/>
          </a:xfrm>
          <a:prstGeom prst="homePlate">
            <a:avLst/>
          </a:prstGeom>
          <a:solidFill>
            <a:schemeClr val="accent1">
              <a:lumMod val="75000"/>
            </a:schemeClr>
          </a:solidFill>
          <a:ln w="2857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Arial" panose="020B0604020202020204" pitchFamily="34" charset="0"/>
            </a:endParaRPr>
          </a:p>
        </p:txBody>
      </p:sp>
      <p:sp>
        <p:nvSpPr>
          <p:cNvPr id="82" name="Flecha: cheurón 81">
            <a:extLst>
              <a:ext uri="{FF2B5EF4-FFF2-40B4-BE49-F238E27FC236}">
                <a16:creationId xmlns:a16="http://schemas.microsoft.com/office/drawing/2014/main" id="{0B0B2FB9-0CC5-4F40-8838-ADF28A7E08D6}"/>
              </a:ext>
            </a:extLst>
          </p:cNvPr>
          <p:cNvSpPr>
            <a:spLocks/>
          </p:cNvSpPr>
          <p:nvPr/>
        </p:nvSpPr>
        <p:spPr>
          <a:xfrm>
            <a:off x="7318385" y="2554540"/>
            <a:ext cx="1548000" cy="396000"/>
          </a:xfrm>
          <a:prstGeom prst="chevron">
            <a:avLst/>
          </a:prstGeom>
          <a:solidFill>
            <a:srgbClr val="B2D235">
              <a:lumMod val="75000"/>
            </a:srgbClr>
          </a:solidFill>
          <a:ln w="2857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Arial" panose="020B0604020202020204" pitchFamily="34" charset="0"/>
            </a:endParaRPr>
          </a:p>
        </p:txBody>
      </p:sp>
      <p:sp>
        <p:nvSpPr>
          <p:cNvPr id="83" name="Flecha: pentágono 82">
            <a:extLst>
              <a:ext uri="{FF2B5EF4-FFF2-40B4-BE49-F238E27FC236}">
                <a16:creationId xmlns:a16="http://schemas.microsoft.com/office/drawing/2014/main" id="{5A892DFF-F794-4C36-838E-E5B382A87D80}"/>
              </a:ext>
            </a:extLst>
          </p:cNvPr>
          <p:cNvSpPr>
            <a:spLocks/>
          </p:cNvSpPr>
          <p:nvPr/>
        </p:nvSpPr>
        <p:spPr>
          <a:xfrm>
            <a:off x="1174973" y="2556726"/>
            <a:ext cx="6336000" cy="396000"/>
          </a:xfrm>
          <a:prstGeom prst="homePlate">
            <a:avLst/>
          </a:prstGeom>
          <a:solidFill>
            <a:schemeClr val="accent1">
              <a:lumMod val="75000"/>
            </a:schemeClr>
          </a:solidFill>
          <a:ln w="2857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Arial" panose="020B0604020202020204" pitchFamily="34" charset="0"/>
            </a:endParaRPr>
          </a:p>
        </p:txBody>
      </p:sp>
      <p:sp>
        <p:nvSpPr>
          <p:cNvPr id="84" name="Forma libre: forma 83">
            <a:extLst>
              <a:ext uri="{FF2B5EF4-FFF2-40B4-BE49-F238E27FC236}">
                <a16:creationId xmlns:a16="http://schemas.microsoft.com/office/drawing/2014/main" id="{7662CAB8-4F64-47E4-B429-C0C61E1C5088}"/>
              </a:ext>
            </a:extLst>
          </p:cNvPr>
          <p:cNvSpPr/>
          <p:nvPr/>
        </p:nvSpPr>
        <p:spPr>
          <a:xfrm rot="10800000">
            <a:off x="5617759" y="2552114"/>
            <a:ext cx="212122" cy="397731"/>
          </a:xfrm>
          <a:custGeom>
            <a:avLst/>
            <a:gdLst>
              <a:gd name="connsiteX0" fmla="*/ 297711 w 297711"/>
              <a:gd name="connsiteY0" fmla="*/ 0 h 545805"/>
              <a:gd name="connsiteX1" fmla="*/ 0 w 297711"/>
              <a:gd name="connsiteY1" fmla="*/ 269358 h 545805"/>
              <a:gd name="connsiteX2" fmla="*/ 297711 w 297711"/>
              <a:gd name="connsiteY2" fmla="*/ 545805 h 545805"/>
            </a:gdLst>
            <a:ahLst/>
            <a:cxnLst>
              <a:cxn ang="0">
                <a:pos x="connsiteX0" y="connsiteY0"/>
              </a:cxn>
              <a:cxn ang="0">
                <a:pos x="connsiteX1" y="connsiteY1"/>
              </a:cxn>
              <a:cxn ang="0">
                <a:pos x="connsiteX2" y="connsiteY2"/>
              </a:cxn>
            </a:cxnLst>
            <a:rect l="l" t="t" r="r" b="b"/>
            <a:pathLst>
              <a:path w="297711" h="545805">
                <a:moveTo>
                  <a:pt x="297711" y="0"/>
                </a:moveTo>
                <a:lnTo>
                  <a:pt x="0" y="269358"/>
                </a:lnTo>
                <a:lnTo>
                  <a:pt x="297711" y="545805"/>
                </a:lnTo>
              </a:path>
            </a:pathLst>
          </a:custGeom>
          <a:noFill/>
          <a:ln w="28575" cap="flat" cmpd="sng" algn="ctr">
            <a:solidFill>
              <a:schemeClr val="bg1"/>
            </a:solidFill>
            <a:prstDash val="solid"/>
          </a:ln>
          <a:effectLst/>
        </p:spPr>
        <p:txBody>
          <a:bodyPr rtlCol="0" anchor="ctr"/>
          <a:lstStyle/>
          <a:p>
            <a:pPr marL="0" marR="0" lvl="0" indent="0" algn="ctr"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mn-cs"/>
            </a:endParaRPr>
          </a:p>
        </p:txBody>
      </p:sp>
      <p:sp>
        <p:nvSpPr>
          <p:cNvPr id="85" name="Forma libre: forma 84">
            <a:extLst>
              <a:ext uri="{FF2B5EF4-FFF2-40B4-BE49-F238E27FC236}">
                <a16:creationId xmlns:a16="http://schemas.microsoft.com/office/drawing/2014/main" id="{6C7E383F-74CE-426F-A33C-383FC9BF6FF3}"/>
              </a:ext>
            </a:extLst>
          </p:cNvPr>
          <p:cNvSpPr/>
          <p:nvPr/>
        </p:nvSpPr>
        <p:spPr>
          <a:xfrm rot="10800000">
            <a:off x="3919076" y="2555983"/>
            <a:ext cx="212122" cy="397730"/>
          </a:xfrm>
          <a:custGeom>
            <a:avLst/>
            <a:gdLst>
              <a:gd name="connsiteX0" fmla="*/ 297711 w 297711"/>
              <a:gd name="connsiteY0" fmla="*/ 0 h 545805"/>
              <a:gd name="connsiteX1" fmla="*/ 0 w 297711"/>
              <a:gd name="connsiteY1" fmla="*/ 269358 h 545805"/>
              <a:gd name="connsiteX2" fmla="*/ 297711 w 297711"/>
              <a:gd name="connsiteY2" fmla="*/ 545805 h 545805"/>
            </a:gdLst>
            <a:ahLst/>
            <a:cxnLst>
              <a:cxn ang="0">
                <a:pos x="connsiteX0" y="connsiteY0"/>
              </a:cxn>
              <a:cxn ang="0">
                <a:pos x="connsiteX1" y="connsiteY1"/>
              </a:cxn>
              <a:cxn ang="0">
                <a:pos x="connsiteX2" y="connsiteY2"/>
              </a:cxn>
            </a:cxnLst>
            <a:rect l="l" t="t" r="r" b="b"/>
            <a:pathLst>
              <a:path w="297711" h="545805">
                <a:moveTo>
                  <a:pt x="297711" y="0"/>
                </a:moveTo>
                <a:lnTo>
                  <a:pt x="0" y="269358"/>
                </a:lnTo>
                <a:lnTo>
                  <a:pt x="297711" y="545805"/>
                </a:lnTo>
              </a:path>
            </a:pathLst>
          </a:custGeom>
          <a:noFill/>
          <a:ln w="28575" cap="flat" cmpd="sng" algn="ctr">
            <a:solidFill>
              <a:schemeClr val="bg1"/>
            </a:solidFill>
            <a:prstDash val="solid"/>
          </a:ln>
          <a:effectLst/>
        </p:spPr>
        <p:txBody>
          <a:bodyPr rtlCol="0" anchor="ctr"/>
          <a:lstStyle/>
          <a:p>
            <a:pPr marL="0" marR="0" lvl="0" indent="0" algn="ctr"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mn-cs"/>
            </a:endParaRPr>
          </a:p>
        </p:txBody>
      </p:sp>
      <p:sp>
        <p:nvSpPr>
          <p:cNvPr id="86" name="Arco 85">
            <a:extLst>
              <a:ext uri="{FF2B5EF4-FFF2-40B4-BE49-F238E27FC236}">
                <a16:creationId xmlns:a16="http://schemas.microsoft.com/office/drawing/2014/main" id="{F7A6DC61-D224-4F92-B9DD-552E369E0DE6}"/>
              </a:ext>
            </a:extLst>
          </p:cNvPr>
          <p:cNvSpPr/>
          <p:nvPr/>
        </p:nvSpPr>
        <p:spPr>
          <a:xfrm>
            <a:off x="9628780" y="1268263"/>
            <a:ext cx="964215" cy="186707"/>
          </a:xfrm>
          <a:prstGeom prst="arc">
            <a:avLst>
              <a:gd name="adj1" fmla="val 11056030"/>
              <a:gd name="adj2" fmla="val 21420539"/>
            </a:avLst>
          </a:prstGeom>
          <a:noFill/>
          <a:ln w="76200" cap="flat" cmpd="sng" algn="ctr">
            <a:solidFill>
              <a:schemeClr val="tx2">
                <a:lumMod val="60000"/>
                <a:lumOff val="40000"/>
              </a:schemeClr>
            </a:solidFill>
            <a:prstDash val="solid"/>
            <a:headEnd type="triangle"/>
          </a:ln>
          <a:effectLst/>
        </p:spPr>
        <p:txBody>
          <a:bodyPr rtlCol="0" anchor="ctr"/>
          <a:lstStyle/>
          <a:p>
            <a:pPr marL="0" marR="0" lvl="0" indent="0" algn="ctr"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mn-cs"/>
            </a:endParaRPr>
          </a:p>
        </p:txBody>
      </p:sp>
      <p:sp>
        <p:nvSpPr>
          <p:cNvPr id="87" name="CuadroTexto 86">
            <a:extLst>
              <a:ext uri="{FF2B5EF4-FFF2-40B4-BE49-F238E27FC236}">
                <a16:creationId xmlns:a16="http://schemas.microsoft.com/office/drawing/2014/main" id="{D4D5B619-FF5D-45C8-8498-9423C69211FC}"/>
              </a:ext>
            </a:extLst>
          </p:cNvPr>
          <p:cNvSpPr txBox="1"/>
          <p:nvPr/>
        </p:nvSpPr>
        <p:spPr>
          <a:xfrm flipH="1">
            <a:off x="2810111" y="2618697"/>
            <a:ext cx="969897" cy="276999"/>
          </a:xfrm>
          <a:prstGeom prst="rect">
            <a:avLst/>
          </a:prstGeom>
          <a:noFill/>
        </p:spPr>
        <p:txBody>
          <a:bodyPr wrap="square" rtlCol="0">
            <a:spAutoFit/>
          </a:bodyPr>
          <a:lstStyle/>
          <a:p>
            <a:pPr algn="ctr" defTabSz="804591"/>
            <a:r>
              <a:rPr lang="es-CL" sz="1200" b="1" dirty="0">
                <a:solidFill>
                  <a:schemeClr val="bg1"/>
                </a:solidFill>
                <a:latin typeface="Verdana"/>
              </a:rPr>
              <a:t>Minería</a:t>
            </a:r>
          </a:p>
        </p:txBody>
      </p:sp>
      <p:sp>
        <p:nvSpPr>
          <p:cNvPr id="88" name="CuadroTexto 87">
            <a:extLst>
              <a:ext uri="{FF2B5EF4-FFF2-40B4-BE49-F238E27FC236}">
                <a16:creationId xmlns:a16="http://schemas.microsoft.com/office/drawing/2014/main" id="{674B73F9-4B15-4C36-8CE3-A36A51DE7EAF}"/>
              </a:ext>
            </a:extLst>
          </p:cNvPr>
          <p:cNvSpPr txBox="1"/>
          <p:nvPr/>
        </p:nvSpPr>
        <p:spPr>
          <a:xfrm flipH="1">
            <a:off x="4054687" y="2525089"/>
            <a:ext cx="1620993" cy="461665"/>
          </a:xfrm>
          <a:prstGeom prst="rect">
            <a:avLst/>
          </a:prstGeom>
          <a:noFill/>
        </p:spPr>
        <p:txBody>
          <a:bodyPr wrap="square" rtlCol="0">
            <a:spAutoFit/>
          </a:bodyPr>
          <a:lstStyle/>
          <a:p>
            <a:pPr algn="ctr" defTabSz="804591"/>
            <a:r>
              <a:rPr lang="es-CL" sz="1200" b="1" dirty="0">
                <a:solidFill>
                  <a:schemeClr val="bg1"/>
                </a:solidFill>
                <a:latin typeface="Verdana"/>
              </a:rPr>
              <a:t>Procesamiento (y transporte)</a:t>
            </a:r>
          </a:p>
        </p:txBody>
      </p:sp>
      <p:sp>
        <p:nvSpPr>
          <p:cNvPr id="89" name="CuadroTexto 88">
            <a:extLst>
              <a:ext uri="{FF2B5EF4-FFF2-40B4-BE49-F238E27FC236}">
                <a16:creationId xmlns:a16="http://schemas.microsoft.com/office/drawing/2014/main" id="{7D0CF817-A2BE-4BC0-8ADC-F782B84FBB44}"/>
              </a:ext>
            </a:extLst>
          </p:cNvPr>
          <p:cNvSpPr txBox="1"/>
          <p:nvPr/>
        </p:nvSpPr>
        <p:spPr>
          <a:xfrm flipH="1">
            <a:off x="5819149" y="2564105"/>
            <a:ext cx="1506294" cy="369332"/>
          </a:xfrm>
          <a:prstGeom prst="rect">
            <a:avLst/>
          </a:prstGeom>
          <a:noFill/>
        </p:spPr>
        <p:txBody>
          <a:bodyPr wrap="square" rtlCol="0">
            <a:spAutoFit/>
          </a:bodyPr>
          <a:lstStyle/>
          <a:p>
            <a:pPr algn="ctr" defTabSz="804591"/>
            <a:r>
              <a:rPr lang="es-CL" sz="900" b="1" dirty="0">
                <a:solidFill>
                  <a:schemeClr val="bg1"/>
                </a:solidFill>
                <a:latin typeface="Verdana"/>
              </a:rPr>
              <a:t>Manufactura (intermedia o final)</a:t>
            </a:r>
          </a:p>
        </p:txBody>
      </p:sp>
      <p:sp>
        <p:nvSpPr>
          <p:cNvPr id="90" name="CuadroTexto 89">
            <a:extLst>
              <a:ext uri="{FF2B5EF4-FFF2-40B4-BE49-F238E27FC236}">
                <a16:creationId xmlns:a16="http://schemas.microsoft.com/office/drawing/2014/main" id="{7824267A-E61B-49BE-9AFD-C4A1EB8646E0}"/>
              </a:ext>
            </a:extLst>
          </p:cNvPr>
          <p:cNvSpPr txBox="1"/>
          <p:nvPr/>
        </p:nvSpPr>
        <p:spPr>
          <a:xfrm flipH="1">
            <a:off x="7698578" y="2619584"/>
            <a:ext cx="870539" cy="246221"/>
          </a:xfrm>
          <a:prstGeom prst="rect">
            <a:avLst/>
          </a:prstGeom>
          <a:noFill/>
        </p:spPr>
        <p:txBody>
          <a:bodyPr wrap="square" rtlCol="0">
            <a:spAutoFit/>
          </a:bodyPr>
          <a:lstStyle/>
          <a:p>
            <a:pPr defTabSz="804591"/>
            <a:r>
              <a:rPr lang="es-CL" sz="1000" b="1" dirty="0">
                <a:solidFill>
                  <a:srgbClr val="FFFFFF"/>
                </a:solidFill>
                <a:latin typeface="Verdana"/>
              </a:rPr>
              <a:t> Usuario</a:t>
            </a:r>
          </a:p>
        </p:txBody>
      </p:sp>
      <p:sp>
        <p:nvSpPr>
          <p:cNvPr id="91" name="CuadroTexto 90">
            <a:extLst>
              <a:ext uri="{FF2B5EF4-FFF2-40B4-BE49-F238E27FC236}">
                <a16:creationId xmlns:a16="http://schemas.microsoft.com/office/drawing/2014/main" id="{B66BDCB9-310E-40E1-A3E9-4174082B0140}"/>
              </a:ext>
            </a:extLst>
          </p:cNvPr>
          <p:cNvSpPr txBox="1"/>
          <p:nvPr/>
        </p:nvSpPr>
        <p:spPr>
          <a:xfrm flipH="1">
            <a:off x="1127448" y="2173255"/>
            <a:ext cx="3794652" cy="338554"/>
          </a:xfrm>
          <a:prstGeom prst="rect">
            <a:avLst/>
          </a:prstGeom>
          <a:noFill/>
        </p:spPr>
        <p:txBody>
          <a:bodyPr wrap="square" rtlCol="0">
            <a:spAutoFit/>
          </a:bodyPr>
          <a:lstStyle/>
          <a:p>
            <a:pPr marL="266700" indent="-266700" defTabSz="804591"/>
            <a:r>
              <a:rPr lang="es-CL" sz="1600" b="1" i="1" dirty="0">
                <a:solidFill>
                  <a:srgbClr val="000000"/>
                </a:solidFill>
                <a:latin typeface="Verdana"/>
              </a:rPr>
              <a:t> </a:t>
            </a:r>
            <a:r>
              <a:rPr lang="es-CL" sz="1600" b="1" i="1" dirty="0">
                <a:solidFill>
                  <a:srgbClr val="00B050"/>
                </a:solidFill>
                <a:latin typeface="Verdana"/>
              </a:rPr>
              <a:t>Producción de cobre primario</a:t>
            </a:r>
          </a:p>
        </p:txBody>
      </p:sp>
      <p:sp>
        <p:nvSpPr>
          <p:cNvPr id="92" name="Flecha: hacia arriba 91">
            <a:extLst>
              <a:ext uri="{FF2B5EF4-FFF2-40B4-BE49-F238E27FC236}">
                <a16:creationId xmlns:a16="http://schemas.microsoft.com/office/drawing/2014/main" id="{402E0FA9-E064-4773-9FD2-84E24D350D54}"/>
              </a:ext>
            </a:extLst>
          </p:cNvPr>
          <p:cNvSpPr>
            <a:spLocks noChangeAspect="1"/>
          </p:cNvSpPr>
          <p:nvPr/>
        </p:nvSpPr>
        <p:spPr>
          <a:xfrm>
            <a:off x="2638149" y="3126879"/>
            <a:ext cx="216000" cy="216001"/>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93" name="Flecha: hacia arriba 92">
            <a:extLst>
              <a:ext uri="{FF2B5EF4-FFF2-40B4-BE49-F238E27FC236}">
                <a16:creationId xmlns:a16="http://schemas.microsoft.com/office/drawing/2014/main" id="{E51F9CC0-FD94-4E8A-953C-EF74D44A507B}"/>
              </a:ext>
            </a:extLst>
          </p:cNvPr>
          <p:cNvSpPr>
            <a:spLocks noChangeAspect="1"/>
          </p:cNvSpPr>
          <p:nvPr/>
        </p:nvSpPr>
        <p:spPr>
          <a:xfrm>
            <a:off x="5398673" y="3134620"/>
            <a:ext cx="216000" cy="216001"/>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94" name="Flecha: hacia arriba 93">
            <a:extLst>
              <a:ext uri="{FF2B5EF4-FFF2-40B4-BE49-F238E27FC236}">
                <a16:creationId xmlns:a16="http://schemas.microsoft.com/office/drawing/2014/main" id="{C96E5ECD-A477-4368-8116-5BD24BD7443E}"/>
              </a:ext>
            </a:extLst>
          </p:cNvPr>
          <p:cNvSpPr>
            <a:spLocks noChangeAspect="1"/>
          </p:cNvSpPr>
          <p:nvPr/>
        </p:nvSpPr>
        <p:spPr>
          <a:xfrm>
            <a:off x="6814537" y="3153974"/>
            <a:ext cx="216000" cy="216001"/>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95" name="Flecha: hacia arriba 94">
            <a:extLst>
              <a:ext uri="{FF2B5EF4-FFF2-40B4-BE49-F238E27FC236}">
                <a16:creationId xmlns:a16="http://schemas.microsoft.com/office/drawing/2014/main" id="{23D9C890-E489-411A-9C97-AD0B56FF193C}"/>
              </a:ext>
            </a:extLst>
          </p:cNvPr>
          <p:cNvSpPr>
            <a:spLocks noChangeAspect="1"/>
          </p:cNvSpPr>
          <p:nvPr/>
        </p:nvSpPr>
        <p:spPr>
          <a:xfrm>
            <a:off x="8183766" y="3149891"/>
            <a:ext cx="216000" cy="216001"/>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96" name="Flecha: hacia arriba 95">
            <a:extLst>
              <a:ext uri="{FF2B5EF4-FFF2-40B4-BE49-F238E27FC236}">
                <a16:creationId xmlns:a16="http://schemas.microsoft.com/office/drawing/2014/main" id="{51C759BE-ADC9-410E-B1BF-19CE115A3480}"/>
              </a:ext>
            </a:extLst>
          </p:cNvPr>
          <p:cNvSpPr>
            <a:spLocks noChangeAspect="1"/>
          </p:cNvSpPr>
          <p:nvPr/>
        </p:nvSpPr>
        <p:spPr>
          <a:xfrm>
            <a:off x="3984155" y="3138278"/>
            <a:ext cx="216000" cy="216001"/>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97" name="Flecha: hacia arriba 96">
            <a:extLst>
              <a:ext uri="{FF2B5EF4-FFF2-40B4-BE49-F238E27FC236}">
                <a16:creationId xmlns:a16="http://schemas.microsoft.com/office/drawing/2014/main" id="{63BBB07D-CB59-45C2-9C40-204DD251FCE8}"/>
              </a:ext>
            </a:extLst>
          </p:cNvPr>
          <p:cNvSpPr>
            <a:spLocks noChangeAspect="1"/>
          </p:cNvSpPr>
          <p:nvPr/>
        </p:nvSpPr>
        <p:spPr>
          <a:xfrm rot="10800000">
            <a:off x="2617793" y="5392876"/>
            <a:ext cx="216000" cy="216000"/>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98" name="Flecha: hacia arriba 97">
            <a:extLst>
              <a:ext uri="{FF2B5EF4-FFF2-40B4-BE49-F238E27FC236}">
                <a16:creationId xmlns:a16="http://schemas.microsoft.com/office/drawing/2014/main" id="{A85D71EF-F0FF-4D76-BAF2-FFD2B88A6048}"/>
              </a:ext>
            </a:extLst>
          </p:cNvPr>
          <p:cNvSpPr>
            <a:spLocks noChangeAspect="1"/>
          </p:cNvSpPr>
          <p:nvPr/>
        </p:nvSpPr>
        <p:spPr>
          <a:xfrm rot="10800000">
            <a:off x="3982560" y="5396930"/>
            <a:ext cx="216000" cy="216000"/>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99" name="Flecha: hacia arriba 98">
            <a:extLst>
              <a:ext uri="{FF2B5EF4-FFF2-40B4-BE49-F238E27FC236}">
                <a16:creationId xmlns:a16="http://schemas.microsoft.com/office/drawing/2014/main" id="{8D78BDA8-88B9-4F5E-982B-B8C769AF4C2D}"/>
              </a:ext>
            </a:extLst>
          </p:cNvPr>
          <p:cNvSpPr>
            <a:spLocks noChangeAspect="1"/>
          </p:cNvSpPr>
          <p:nvPr/>
        </p:nvSpPr>
        <p:spPr>
          <a:xfrm rot="10800000">
            <a:off x="5459681" y="5419380"/>
            <a:ext cx="216000" cy="216000"/>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100" name="Rectangle 29">
            <a:extLst>
              <a:ext uri="{FF2B5EF4-FFF2-40B4-BE49-F238E27FC236}">
                <a16:creationId xmlns:a16="http://schemas.microsoft.com/office/drawing/2014/main" id="{08363197-9B31-473F-AD41-C52F4A3C227E}"/>
              </a:ext>
            </a:extLst>
          </p:cNvPr>
          <p:cNvSpPr>
            <a:spLocks noChangeArrowheads="1"/>
          </p:cNvSpPr>
          <p:nvPr/>
        </p:nvSpPr>
        <p:spPr bwMode="auto">
          <a:xfrm>
            <a:off x="1093076" y="5670793"/>
            <a:ext cx="10841032" cy="380008"/>
          </a:xfrm>
          <a:prstGeom prst="rect">
            <a:avLst/>
          </a:prstGeom>
          <a:solidFill>
            <a:srgbClr val="EEECE1">
              <a:lumMod val="75000"/>
            </a:srgbClr>
          </a:solidFill>
          <a:ln w="57150">
            <a:noFill/>
            <a:miter lim="800000"/>
            <a:headEnd/>
            <a:tailEnd/>
          </a:ln>
          <a:effectLst/>
        </p:spPr>
        <p:txBody>
          <a:bodyPr wrap="none" anchor="ctr"/>
          <a:lstStyle/>
          <a:p>
            <a:pPr algn="ctr">
              <a:defRPr/>
            </a:pPr>
            <a:endParaRPr lang="en-GB" sz="1050" kern="0" dirty="0">
              <a:solidFill>
                <a:srgbClr val="000000"/>
              </a:solidFill>
              <a:effectLst>
                <a:outerShdw blurRad="38100" dist="38100" dir="2700000" algn="tl">
                  <a:srgbClr val="FFFFFF"/>
                </a:outerShdw>
              </a:effectLst>
              <a:latin typeface="Calibri"/>
              <a:ea typeface="ＭＳ Ｐゴシック" pitchFamily="34" charset="-128"/>
            </a:endParaRPr>
          </a:p>
          <a:p>
            <a:pPr algn="ctr">
              <a:defRPr/>
            </a:pPr>
            <a:endParaRPr lang="en-GB" sz="1050" kern="0" dirty="0">
              <a:solidFill>
                <a:srgbClr val="000000"/>
              </a:solidFill>
              <a:effectLst>
                <a:outerShdw blurRad="38100" dist="38100" dir="2700000" algn="tl">
                  <a:srgbClr val="FFFFFF"/>
                </a:outerShdw>
              </a:effectLst>
              <a:latin typeface="Calibri"/>
              <a:ea typeface="ＭＳ Ｐゴシック" pitchFamily="34" charset="-128"/>
            </a:endParaRPr>
          </a:p>
        </p:txBody>
      </p:sp>
      <p:sp>
        <p:nvSpPr>
          <p:cNvPr id="101" name="Rectángulo 100">
            <a:extLst>
              <a:ext uri="{FF2B5EF4-FFF2-40B4-BE49-F238E27FC236}">
                <a16:creationId xmlns:a16="http://schemas.microsoft.com/office/drawing/2014/main" id="{5906A268-6DCE-48AE-ABF7-730AA93393CD}"/>
              </a:ext>
            </a:extLst>
          </p:cNvPr>
          <p:cNvSpPr/>
          <p:nvPr/>
        </p:nvSpPr>
        <p:spPr>
          <a:xfrm>
            <a:off x="4108707" y="5690237"/>
            <a:ext cx="4757678" cy="400110"/>
          </a:xfrm>
          <a:prstGeom prst="rect">
            <a:avLst/>
          </a:prstGeom>
          <a:noFill/>
        </p:spPr>
        <p:txBody>
          <a:bodyPr wrap="square">
            <a:spAutoFit/>
          </a:bodyPr>
          <a:lstStyle/>
          <a:p>
            <a:pPr algn="ctr">
              <a:defRPr/>
            </a:pPr>
            <a:r>
              <a:rPr lang="es-CL" sz="2000" b="1" dirty="0">
                <a:solidFill>
                  <a:srgbClr val="000000"/>
                </a:solidFill>
                <a:latin typeface="Calibri"/>
                <a:ea typeface="ＭＳ Ｐゴシック" pitchFamily="34" charset="-128"/>
              </a:rPr>
              <a:t>OTRAS INDUSTRIAS</a:t>
            </a:r>
          </a:p>
        </p:txBody>
      </p:sp>
      <p:sp>
        <p:nvSpPr>
          <p:cNvPr id="102" name="Flecha: hacia arriba 101">
            <a:extLst>
              <a:ext uri="{FF2B5EF4-FFF2-40B4-BE49-F238E27FC236}">
                <a16:creationId xmlns:a16="http://schemas.microsoft.com/office/drawing/2014/main" id="{F3AF7E49-0DE0-4157-BCBE-26EDDC77378B}"/>
              </a:ext>
            </a:extLst>
          </p:cNvPr>
          <p:cNvSpPr>
            <a:spLocks noChangeAspect="1"/>
          </p:cNvSpPr>
          <p:nvPr/>
        </p:nvSpPr>
        <p:spPr>
          <a:xfrm rot="10800000">
            <a:off x="6894493" y="5412228"/>
            <a:ext cx="216000" cy="216000"/>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103" name="Flecha: hacia arriba 102">
            <a:extLst>
              <a:ext uri="{FF2B5EF4-FFF2-40B4-BE49-F238E27FC236}">
                <a16:creationId xmlns:a16="http://schemas.microsoft.com/office/drawing/2014/main" id="{3310125A-0790-4785-A974-010972C72AFE}"/>
              </a:ext>
            </a:extLst>
          </p:cNvPr>
          <p:cNvSpPr>
            <a:spLocks noChangeAspect="1"/>
          </p:cNvSpPr>
          <p:nvPr/>
        </p:nvSpPr>
        <p:spPr>
          <a:xfrm rot="10800000">
            <a:off x="8172981" y="5417850"/>
            <a:ext cx="216000" cy="216000"/>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104" name="Forma libre: forma 103">
            <a:extLst>
              <a:ext uri="{FF2B5EF4-FFF2-40B4-BE49-F238E27FC236}">
                <a16:creationId xmlns:a16="http://schemas.microsoft.com/office/drawing/2014/main" id="{7C232E3D-3899-4C5B-A1A6-A0D0D9826632}"/>
              </a:ext>
            </a:extLst>
          </p:cNvPr>
          <p:cNvSpPr/>
          <p:nvPr/>
        </p:nvSpPr>
        <p:spPr>
          <a:xfrm rot="10800000">
            <a:off x="2538860" y="2557695"/>
            <a:ext cx="212122" cy="396000"/>
          </a:xfrm>
          <a:custGeom>
            <a:avLst/>
            <a:gdLst>
              <a:gd name="connsiteX0" fmla="*/ 297711 w 297711"/>
              <a:gd name="connsiteY0" fmla="*/ 0 h 545805"/>
              <a:gd name="connsiteX1" fmla="*/ 0 w 297711"/>
              <a:gd name="connsiteY1" fmla="*/ 269358 h 545805"/>
              <a:gd name="connsiteX2" fmla="*/ 297711 w 297711"/>
              <a:gd name="connsiteY2" fmla="*/ 545805 h 545805"/>
            </a:gdLst>
            <a:ahLst/>
            <a:cxnLst>
              <a:cxn ang="0">
                <a:pos x="connsiteX0" y="connsiteY0"/>
              </a:cxn>
              <a:cxn ang="0">
                <a:pos x="connsiteX1" y="connsiteY1"/>
              </a:cxn>
              <a:cxn ang="0">
                <a:pos x="connsiteX2" y="connsiteY2"/>
              </a:cxn>
            </a:cxnLst>
            <a:rect l="l" t="t" r="r" b="b"/>
            <a:pathLst>
              <a:path w="297711" h="545805">
                <a:moveTo>
                  <a:pt x="297711" y="0"/>
                </a:moveTo>
                <a:lnTo>
                  <a:pt x="0" y="269358"/>
                </a:lnTo>
                <a:lnTo>
                  <a:pt x="297711" y="545805"/>
                </a:lnTo>
              </a:path>
            </a:pathLst>
          </a:custGeom>
          <a:noFill/>
          <a:ln w="28575" cap="flat" cmpd="sng" algn="ctr">
            <a:solidFill>
              <a:schemeClr val="bg1"/>
            </a:solidFill>
            <a:prstDash val="solid"/>
          </a:ln>
          <a:effectLst/>
        </p:spPr>
        <p:txBody>
          <a:bodyPr rtlCol="0" anchor="ctr"/>
          <a:lstStyle/>
          <a:p>
            <a:pPr marL="0" marR="0" lvl="0" indent="0" algn="ctr"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mn-cs"/>
            </a:endParaRPr>
          </a:p>
        </p:txBody>
      </p:sp>
      <p:sp>
        <p:nvSpPr>
          <p:cNvPr id="105" name="CuadroTexto 104">
            <a:extLst>
              <a:ext uri="{FF2B5EF4-FFF2-40B4-BE49-F238E27FC236}">
                <a16:creationId xmlns:a16="http://schemas.microsoft.com/office/drawing/2014/main" id="{5DCB5392-7A37-4F1B-B661-1161A484278A}"/>
              </a:ext>
            </a:extLst>
          </p:cNvPr>
          <p:cNvSpPr txBox="1"/>
          <p:nvPr/>
        </p:nvSpPr>
        <p:spPr>
          <a:xfrm flipH="1">
            <a:off x="1243318" y="2597677"/>
            <a:ext cx="1320478" cy="276999"/>
          </a:xfrm>
          <a:prstGeom prst="rect">
            <a:avLst/>
          </a:prstGeom>
          <a:noFill/>
        </p:spPr>
        <p:txBody>
          <a:bodyPr wrap="square" rtlCol="0">
            <a:spAutoFit/>
          </a:bodyPr>
          <a:lstStyle/>
          <a:p>
            <a:pPr algn="ctr" defTabSz="804591"/>
            <a:r>
              <a:rPr lang="es-CL" sz="1200" b="1" dirty="0">
                <a:solidFill>
                  <a:schemeClr val="bg1"/>
                </a:solidFill>
                <a:latin typeface="Verdana"/>
              </a:rPr>
              <a:t>Exploración</a:t>
            </a:r>
          </a:p>
        </p:txBody>
      </p:sp>
      <p:sp>
        <p:nvSpPr>
          <p:cNvPr id="111" name="Rectángulo: esquinas redondeadas 110">
            <a:extLst>
              <a:ext uri="{FF2B5EF4-FFF2-40B4-BE49-F238E27FC236}">
                <a16:creationId xmlns:a16="http://schemas.microsoft.com/office/drawing/2014/main" id="{CD07BAA2-1188-47B4-BEAB-1FEF3B7E9C25}"/>
              </a:ext>
            </a:extLst>
          </p:cNvPr>
          <p:cNvSpPr/>
          <p:nvPr/>
        </p:nvSpPr>
        <p:spPr>
          <a:xfrm>
            <a:off x="810237" y="3450176"/>
            <a:ext cx="11334435" cy="1880545"/>
          </a:xfrm>
          <a:prstGeom prst="roundRect">
            <a:avLst/>
          </a:prstGeom>
          <a:ln>
            <a:solidFill>
              <a:schemeClr val="tx1"/>
            </a:solid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12" name="Rectángulo 111">
            <a:extLst>
              <a:ext uri="{FF2B5EF4-FFF2-40B4-BE49-F238E27FC236}">
                <a16:creationId xmlns:a16="http://schemas.microsoft.com/office/drawing/2014/main" id="{5F5798BF-1489-4CC8-A9F8-DBFA3BE1A47A}"/>
              </a:ext>
            </a:extLst>
          </p:cNvPr>
          <p:cNvSpPr/>
          <p:nvPr/>
        </p:nvSpPr>
        <p:spPr>
          <a:xfrm rot="16200000">
            <a:off x="-242491" y="4174922"/>
            <a:ext cx="1585543" cy="584775"/>
          </a:xfrm>
          <a:prstGeom prst="rect">
            <a:avLst/>
          </a:prstGeom>
        </p:spPr>
        <p:txBody>
          <a:bodyPr wrap="square">
            <a:spAutoFit/>
          </a:bodyPr>
          <a:lstStyle/>
          <a:p>
            <a:pPr algn="ctr">
              <a:defRPr/>
            </a:pPr>
            <a:r>
              <a:rPr lang="es-CL" sz="1600" b="1" dirty="0">
                <a:solidFill>
                  <a:srgbClr val="000000"/>
                </a:solidFill>
                <a:ea typeface="ＭＳ Ｐゴシック" pitchFamily="34" charset="-128"/>
              </a:rPr>
              <a:t>PROVEEDORES HABILITANTES</a:t>
            </a:r>
          </a:p>
        </p:txBody>
      </p:sp>
      <p:sp>
        <p:nvSpPr>
          <p:cNvPr id="119" name="Rectángulo 118">
            <a:extLst>
              <a:ext uri="{FF2B5EF4-FFF2-40B4-BE49-F238E27FC236}">
                <a16:creationId xmlns:a16="http://schemas.microsoft.com/office/drawing/2014/main" id="{FF15928A-C17A-49D8-A005-4431734099CA}"/>
              </a:ext>
            </a:extLst>
          </p:cNvPr>
          <p:cNvSpPr/>
          <p:nvPr/>
        </p:nvSpPr>
        <p:spPr>
          <a:xfrm rot="16200000">
            <a:off x="-433583" y="1752907"/>
            <a:ext cx="1902864" cy="584775"/>
          </a:xfrm>
          <a:prstGeom prst="rect">
            <a:avLst/>
          </a:prstGeom>
        </p:spPr>
        <p:txBody>
          <a:bodyPr wrap="square">
            <a:spAutoFit/>
          </a:bodyPr>
          <a:lstStyle/>
          <a:p>
            <a:pPr algn="ctr">
              <a:defRPr/>
            </a:pPr>
            <a:r>
              <a:rPr lang="es-CL" sz="1600" b="1" dirty="0">
                <a:solidFill>
                  <a:srgbClr val="000000"/>
                </a:solidFill>
                <a:ea typeface="ＭＳ Ｐゴシック" pitchFamily="34" charset="-128"/>
              </a:rPr>
              <a:t>PRODUCCION MINERALES</a:t>
            </a:r>
          </a:p>
        </p:txBody>
      </p:sp>
      <p:sp>
        <p:nvSpPr>
          <p:cNvPr id="125" name="CuadroTexto 124">
            <a:extLst>
              <a:ext uri="{FF2B5EF4-FFF2-40B4-BE49-F238E27FC236}">
                <a16:creationId xmlns:a16="http://schemas.microsoft.com/office/drawing/2014/main" id="{A40C39F0-6D00-4A9B-9013-E54E5522B06A}"/>
              </a:ext>
            </a:extLst>
          </p:cNvPr>
          <p:cNvSpPr txBox="1"/>
          <p:nvPr/>
        </p:nvSpPr>
        <p:spPr>
          <a:xfrm flipH="1">
            <a:off x="481686" y="6329885"/>
            <a:ext cx="2985413" cy="261610"/>
          </a:xfrm>
          <a:prstGeom prst="rect">
            <a:avLst/>
          </a:prstGeom>
          <a:noFill/>
        </p:spPr>
        <p:txBody>
          <a:bodyPr wrap="square" rtlCol="0">
            <a:spAutoFit/>
          </a:bodyPr>
          <a:lstStyle/>
          <a:p>
            <a:pPr marL="266700" indent="-266700" defTabSz="804591"/>
            <a:r>
              <a:rPr lang="es-CL" sz="1100" i="1" dirty="0">
                <a:solidFill>
                  <a:srgbClr val="000000"/>
                </a:solidFill>
                <a:latin typeface="Verdana"/>
              </a:rPr>
              <a:t> Fuente: Urzúa, O. – KARUNGEN </a:t>
            </a:r>
          </a:p>
        </p:txBody>
      </p:sp>
      <p:sp>
        <p:nvSpPr>
          <p:cNvPr id="126" name="CuadroTexto 125">
            <a:extLst>
              <a:ext uri="{FF2B5EF4-FFF2-40B4-BE49-F238E27FC236}">
                <a16:creationId xmlns:a16="http://schemas.microsoft.com/office/drawing/2014/main" id="{9C88AB48-9956-4CD9-B4D0-E2764E216B23}"/>
              </a:ext>
            </a:extLst>
          </p:cNvPr>
          <p:cNvSpPr txBox="1">
            <a:spLocks noChangeAspect="1"/>
          </p:cNvSpPr>
          <p:nvPr/>
        </p:nvSpPr>
        <p:spPr>
          <a:xfrm flipH="1">
            <a:off x="3703049" y="2920549"/>
            <a:ext cx="3768195" cy="230832"/>
          </a:xfrm>
          <a:prstGeom prst="rect">
            <a:avLst/>
          </a:prstGeom>
          <a:noFill/>
        </p:spPr>
        <p:txBody>
          <a:bodyPr wrap="square" rtlCol="0">
            <a:spAutoFit/>
          </a:bodyPr>
          <a:lstStyle/>
          <a:p>
            <a:pPr marL="266700" indent="-266700" defTabSz="804591"/>
            <a:r>
              <a:rPr lang="es-CL" sz="900" b="1" i="1" dirty="0">
                <a:solidFill>
                  <a:srgbClr val="000000"/>
                </a:solidFill>
                <a:latin typeface="Verdana"/>
              </a:rPr>
              <a:t> Metalurgia, recuperación de metales y materiales</a:t>
            </a:r>
          </a:p>
        </p:txBody>
      </p:sp>
      <p:sp>
        <p:nvSpPr>
          <p:cNvPr id="130" name="Flecha: hacia arriba 129">
            <a:extLst>
              <a:ext uri="{FF2B5EF4-FFF2-40B4-BE49-F238E27FC236}">
                <a16:creationId xmlns:a16="http://schemas.microsoft.com/office/drawing/2014/main" id="{B8C7C88D-DD02-417F-9AC1-BC68078E4B40}"/>
              </a:ext>
            </a:extLst>
          </p:cNvPr>
          <p:cNvSpPr>
            <a:spLocks noChangeAspect="1"/>
          </p:cNvSpPr>
          <p:nvPr/>
        </p:nvSpPr>
        <p:spPr>
          <a:xfrm>
            <a:off x="9481789" y="3144637"/>
            <a:ext cx="216000" cy="216001"/>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131" name="Flecha: hacia arriba 130">
            <a:extLst>
              <a:ext uri="{FF2B5EF4-FFF2-40B4-BE49-F238E27FC236}">
                <a16:creationId xmlns:a16="http://schemas.microsoft.com/office/drawing/2014/main" id="{8D04746E-FA41-4205-B2C2-FBA1AC6EF62F}"/>
              </a:ext>
            </a:extLst>
          </p:cNvPr>
          <p:cNvSpPr>
            <a:spLocks noChangeAspect="1"/>
          </p:cNvSpPr>
          <p:nvPr/>
        </p:nvSpPr>
        <p:spPr>
          <a:xfrm rot="10800000">
            <a:off x="9481513" y="5412596"/>
            <a:ext cx="216000" cy="216000"/>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132" name="CuadroTexto 131">
            <a:extLst>
              <a:ext uri="{FF2B5EF4-FFF2-40B4-BE49-F238E27FC236}">
                <a16:creationId xmlns:a16="http://schemas.microsoft.com/office/drawing/2014/main" id="{61D7EDF0-E92B-4421-9B51-E69B4B4BD9DB}"/>
              </a:ext>
            </a:extLst>
          </p:cNvPr>
          <p:cNvSpPr txBox="1"/>
          <p:nvPr/>
        </p:nvSpPr>
        <p:spPr>
          <a:xfrm flipH="1">
            <a:off x="767408" y="3861048"/>
            <a:ext cx="2196000" cy="1261884"/>
          </a:xfrm>
          <a:prstGeom prst="rect">
            <a:avLst/>
          </a:prstGeom>
          <a:noFill/>
        </p:spPr>
        <p:txBody>
          <a:bodyPr wrap="square" rtlCol="0">
            <a:spAutoFit/>
          </a:bodyPr>
          <a:lstStyle/>
          <a:p>
            <a:pPr algn="ctr" defTabSz="804591"/>
            <a:r>
              <a:rPr lang="es-CL" sz="2000" b="1" i="1" dirty="0">
                <a:solidFill>
                  <a:schemeClr val="accent5">
                    <a:lumMod val="75000"/>
                  </a:schemeClr>
                </a:solidFill>
                <a:latin typeface="Verdana"/>
              </a:rPr>
              <a:t>1 </a:t>
            </a:r>
          </a:p>
          <a:p>
            <a:pPr algn="ctr" defTabSz="804591"/>
            <a:r>
              <a:rPr lang="es-CL" sz="1400" b="1" i="1" dirty="0">
                <a:solidFill>
                  <a:schemeClr val="accent5">
                    <a:lumMod val="75000"/>
                  </a:schemeClr>
                </a:solidFill>
                <a:latin typeface="Verdana"/>
              </a:rPr>
              <a:t>Infraestructura hídrica compartida y gestión sostenible de cuencas </a:t>
            </a:r>
          </a:p>
        </p:txBody>
      </p:sp>
      <p:sp>
        <p:nvSpPr>
          <p:cNvPr id="133" name="CuadroTexto 132">
            <a:extLst>
              <a:ext uri="{FF2B5EF4-FFF2-40B4-BE49-F238E27FC236}">
                <a16:creationId xmlns:a16="http://schemas.microsoft.com/office/drawing/2014/main" id="{9114C8D8-7A43-4369-89A3-0C97CBF39317}"/>
              </a:ext>
            </a:extLst>
          </p:cNvPr>
          <p:cNvSpPr txBox="1"/>
          <p:nvPr/>
        </p:nvSpPr>
        <p:spPr>
          <a:xfrm flipH="1">
            <a:off x="2927648" y="3861048"/>
            <a:ext cx="2808000" cy="1261884"/>
          </a:xfrm>
          <a:prstGeom prst="rect">
            <a:avLst/>
          </a:prstGeom>
          <a:noFill/>
        </p:spPr>
        <p:txBody>
          <a:bodyPr wrap="square" rtlCol="0">
            <a:spAutoFit/>
          </a:bodyPr>
          <a:lstStyle/>
          <a:p>
            <a:pPr algn="ctr" defTabSz="804591"/>
            <a:r>
              <a:rPr lang="es-CL" sz="2000" b="1" i="1" dirty="0">
                <a:solidFill>
                  <a:schemeClr val="accent6">
                    <a:lumMod val="75000"/>
                  </a:schemeClr>
                </a:solidFill>
                <a:latin typeface="Verdana"/>
              </a:rPr>
              <a:t>2 </a:t>
            </a:r>
          </a:p>
          <a:p>
            <a:pPr algn="ctr" defTabSz="804591"/>
            <a:r>
              <a:rPr lang="es-CL" sz="1400" b="1" i="1" dirty="0">
                <a:solidFill>
                  <a:schemeClr val="accent6">
                    <a:lumMod val="75000"/>
                  </a:schemeClr>
                </a:solidFill>
                <a:latin typeface="Verdana"/>
              </a:rPr>
              <a:t>Soluciones basadas en la naturaleza y regeneración /protección de ecosistemas</a:t>
            </a:r>
          </a:p>
        </p:txBody>
      </p:sp>
      <p:sp>
        <p:nvSpPr>
          <p:cNvPr id="134" name="CuadroTexto 133">
            <a:extLst>
              <a:ext uri="{FF2B5EF4-FFF2-40B4-BE49-F238E27FC236}">
                <a16:creationId xmlns:a16="http://schemas.microsoft.com/office/drawing/2014/main" id="{B4EC4553-FBEB-4690-953D-1B24E630E0D8}"/>
              </a:ext>
            </a:extLst>
          </p:cNvPr>
          <p:cNvSpPr txBox="1"/>
          <p:nvPr/>
        </p:nvSpPr>
        <p:spPr>
          <a:xfrm flipH="1">
            <a:off x="5703473" y="3849656"/>
            <a:ext cx="1904695" cy="1077218"/>
          </a:xfrm>
          <a:prstGeom prst="rect">
            <a:avLst/>
          </a:prstGeom>
          <a:noFill/>
        </p:spPr>
        <p:txBody>
          <a:bodyPr wrap="square" rtlCol="0">
            <a:spAutoFit/>
          </a:bodyPr>
          <a:lstStyle/>
          <a:p>
            <a:pPr algn="ctr" defTabSz="804591"/>
            <a:r>
              <a:rPr lang="es-CL" sz="2000" b="1" i="1" dirty="0">
                <a:solidFill>
                  <a:srgbClr val="FFC000"/>
                </a:solidFill>
                <a:latin typeface="Verdana"/>
              </a:rPr>
              <a:t>3 </a:t>
            </a:r>
          </a:p>
          <a:p>
            <a:pPr algn="ctr" defTabSz="804591"/>
            <a:endParaRPr lang="es-CL" sz="1600" b="1" i="1" dirty="0">
              <a:solidFill>
                <a:srgbClr val="FFC000"/>
              </a:solidFill>
              <a:latin typeface="Verdana"/>
            </a:endParaRPr>
          </a:p>
          <a:p>
            <a:pPr algn="ctr" defTabSz="804591"/>
            <a:r>
              <a:rPr lang="es-CL" sz="1400" b="1" i="1" dirty="0">
                <a:solidFill>
                  <a:srgbClr val="FFC000"/>
                </a:solidFill>
                <a:latin typeface="Verdana"/>
              </a:rPr>
              <a:t>Electromovilidad</a:t>
            </a:r>
          </a:p>
          <a:p>
            <a:pPr algn="ctr" defTabSz="804591"/>
            <a:endParaRPr lang="es-CL" sz="1400" b="1" i="1" dirty="0">
              <a:solidFill>
                <a:srgbClr val="FFC000"/>
              </a:solidFill>
              <a:latin typeface="Verdana"/>
            </a:endParaRPr>
          </a:p>
        </p:txBody>
      </p:sp>
      <p:sp>
        <p:nvSpPr>
          <p:cNvPr id="135" name="CuadroTexto 134">
            <a:extLst>
              <a:ext uri="{FF2B5EF4-FFF2-40B4-BE49-F238E27FC236}">
                <a16:creationId xmlns:a16="http://schemas.microsoft.com/office/drawing/2014/main" id="{CD95A99B-5BD8-4859-986D-54D145449C6F}"/>
              </a:ext>
            </a:extLst>
          </p:cNvPr>
          <p:cNvSpPr txBox="1"/>
          <p:nvPr/>
        </p:nvSpPr>
        <p:spPr>
          <a:xfrm flipH="1">
            <a:off x="7194375" y="3842205"/>
            <a:ext cx="1904695" cy="1154162"/>
          </a:xfrm>
          <a:prstGeom prst="rect">
            <a:avLst/>
          </a:prstGeom>
          <a:noFill/>
        </p:spPr>
        <p:txBody>
          <a:bodyPr wrap="square" rtlCol="0">
            <a:spAutoFit/>
          </a:bodyPr>
          <a:lstStyle/>
          <a:p>
            <a:pPr algn="ctr" defTabSz="804591"/>
            <a:r>
              <a:rPr lang="es-CL" sz="2000" b="1" i="1" dirty="0">
                <a:solidFill>
                  <a:schemeClr val="tx2">
                    <a:lumMod val="75000"/>
                  </a:schemeClr>
                </a:solidFill>
                <a:latin typeface="Verdana"/>
              </a:rPr>
              <a:t>4 </a:t>
            </a:r>
          </a:p>
          <a:p>
            <a:pPr algn="ctr" defTabSz="804591"/>
            <a:endParaRPr lang="es-CL" sz="700" b="1" i="1" dirty="0">
              <a:solidFill>
                <a:schemeClr val="tx2">
                  <a:lumMod val="75000"/>
                </a:schemeClr>
              </a:solidFill>
              <a:latin typeface="Verdana"/>
            </a:endParaRPr>
          </a:p>
          <a:p>
            <a:pPr algn="ctr" defTabSz="804591"/>
            <a:r>
              <a:rPr lang="es-CL" sz="1400" b="1" i="1" dirty="0">
                <a:solidFill>
                  <a:schemeClr val="tx2">
                    <a:lumMod val="75000"/>
                  </a:schemeClr>
                </a:solidFill>
                <a:latin typeface="Verdana"/>
              </a:rPr>
              <a:t>Economía Circular </a:t>
            </a:r>
          </a:p>
          <a:p>
            <a:pPr algn="ctr" defTabSz="804591"/>
            <a:endParaRPr lang="es-CL" sz="1400" b="1" i="1" dirty="0">
              <a:solidFill>
                <a:schemeClr val="tx2">
                  <a:lumMod val="75000"/>
                </a:schemeClr>
              </a:solidFill>
              <a:latin typeface="Verdana"/>
            </a:endParaRPr>
          </a:p>
        </p:txBody>
      </p:sp>
      <p:sp>
        <p:nvSpPr>
          <p:cNvPr id="137" name="CuadroTexto 136">
            <a:extLst>
              <a:ext uri="{FF2B5EF4-FFF2-40B4-BE49-F238E27FC236}">
                <a16:creationId xmlns:a16="http://schemas.microsoft.com/office/drawing/2014/main" id="{978A4C1A-C7C9-4FBE-81C0-BA80C937CCED}"/>
              </a:ext>
            </a:extLst>
          </p:cNvPr>
          <p:cNvSpPr txBox="1"/>
          <p:nvPr/>
        </p:nvSpPr>
        <p:spPr>
          <a:xfrm flipH="1">
            <a:off x="8688288" y="3894147"/>
            <a:ext cx="1857649" cy="1046440"/>
          </a:xfrm>
          <a:prstGeom prst="rect">
            <a:avLst/>
          </a:prstGeom>
          <a:noFill/>
        </p:spPr>
        <p:txBody>
          <a:bodyPr wrap="square" rtlCol="0">
            <a:spAutoFit/>
          </a:bodyPr>
          <a:lstStyle/>
          <a:p>
            <a:pPr algn="ctr" defTabSz="804591"/>
            <a:r>
              <a:rPr lang="es-CL" sz="2000" b="1" i="1" dirty="0">
                <a:solidFill>
                  <a:srgbClr val="FF0000"/>
                </a:solidFill>
                <a:latin typeface="Verdana"/>
              </a:rPr>
              <a:t>5 </a:t>
            </a:r>
          </a:p>
          <a:p>
            <a:pPr algn="ctr" defTabSz="804591"/>
            <a:r>
              <a:rPr lang="es-CL" sz="1400" b="1" i="1" dirty="0">
                <a:solidFill>
                  <a:srgbClr val="FF0000"/>
                </a:solidFill>
                <a:latin typeface="Verdana"/>
              </a:rPr>
              <a:t>Compensaciones (Clubes de Carbono)</a:t>
            </a:r>
          </a:p>
        </p:txBody>
      </p:sp>
      <p:sp>
        <p:nvSpPr>
          <p:cNvPr id="138" name="Forma libre: forma 137">
            <a:extLst>
              <a:ext uri="{FF2B5EF4-FFF2-40B4-BE49-F238E27FC236}">
                <a16:creationId xmlns:a16="http://schemas.microsoft.com/office/drawing/2014/main" id="{DFC27366-AC78-413D-87DA-245577A4A3CB}"/>
              </a:ext>
            </a:extLst>
          </p:cNvPr>
          <p:cNvSpPr/>
          <p:nvPr/>
        </p:nvSpPr>
        <p:spPr>
          <a:xfrm rot="10800000">
            <a:off x="7294154" y="2546860"/>
            <a:ext cx="212122" cy="397731"/>
          </a:xfrm>
          <a:custGeom>
            <a:avLst/>
            <a:gdLst>
              <a:gd name="connsiteX0" fmla="*/ 297711 w 297711"/>
              <a:gd name="connsiteY0" fmla="*/ 0 h 545805"/>
              <a:gd name="connsiteX1" fmla="*/ 0 w 297711"/>
              <a:gd name="connsiteY1" fmla="*/ 269358 h 545805"/>
              <a:gd name="connsiteX2" fmla="*/ 297711 w 297711"/>
              <a:gd name="connsiteY2" fmla="*/ 545805 h 545805"/>
            </a:gdLst>
            <a:ahLst/>
            <a:cxnLst>
              <a:cxn ang="0">
                <a:pos x="connsiteX0" y="connsiteY0"/>
              </a:cxn>
              <a:cxn ang="0">
                <a:pos x="connsiteX1" y="connsiteY1"/>
              </a:cxn>
              <a:cxn ang="0">
                <a:pos x="connsiteX2" y="connsiteY2"/>
              </a:cxn>
            </a:cxnLst>
            <a:rect l="l" t="t" r="r" b="b"/>
            <a:pathLst>
              <a:path w="297711" h="545805">
                <a:moveTo>
                  <a:pt x="297711" y="0"/>
                </a:moveTo>
                <a:lnTo>
                  <a:pt x="0" y="269358"/>
                </a:lnTo>
                <a:lnTo>
                  <a:pt x="297711" y="545805"/>
                </a:lnTo>
              </a:path>
            </a:pathLst>
          </a:custGeom>
          <a:noFill/>
          <a:ln w="28575" cap="flat" cmpd="sng" algn="ctr">
            <a:solidFill>
              <a:schemeClr val="bg1"/>
            </a:solidFill>
            <a:prstDash val="solid"/>
          </a:ln>
          <a:effectLst/>
        </p:spPr>
        <p:txBody>
          <a:bodyPr rtlCol="0" anchor="ctr"/>
          <a:lstStyle/>
          <a:p>
            <a:pPr marL="0" marR="0" lvl="0" indent="0" algn="ctr"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mn-cs"/>
            </a:endParaRPr>
          </a:p>
        </p:txBody>
      </p:sp>
      <p:sp>
        <p:nvSpPr>
          <p:cNvPr id="139" name="Forma libre: forma 138">
            <a:extLst>
              <a:ext uri="{FF2B5EF4-FFF2-40B4-BE49-F238E27FC236}">
                <a16:creationId xmlns:a16="http://schemas.microsoft.com/office/drawing/2014/main" id="{F5FC8049-B47A-4CC4-A6E1-72E0E990F493}"/>
              </a:ext>
            </a:extLst>
          </p:cNvPr>
          <p:cNvSpPr/>
          <p:nvPr/>
        </p:nvSpPr>
        <p:spPr>
          <a:xfrm rot="10800000">
            <a:off x="8676264" y="2541607"/>
            <a:ext cx="212122" cy="397731"/>
          </a:xfrm>
          <a:custGeom>
            <a:avLst/>
            <a:gdLst>
              <a:gd name="connsiteX0" fmla="*/ 297711 w 297711"/>
              <a:gd name="connsiteY0" fmla="*/ 0 h 545805"/>
              <a:gd name="connsiteX1" fmla="*/ 0 w 297711"/>
              <a:gd name="connsiteY1" fmla="*/ 269358 h 545805"/>
              <a:gd name="connsiteX2" fmla="*/ 297711 w 297711"/>
              <a:gd name="connsiteY2" fmla="*/ 545805 h 545805"/>
            </a:gdLst>
            <a:ahLst/>
            <a:cxnLst>
              <a:cxn ang="0">
                <a:pos x="connsiteX0" y="connsiteY0"/>
              </a:cxn>
              <a:cxn ang="0">
                <a:pos x="connsiteX1" y="connsiteY1"/>
              </a:cxn>
              <a:cxn ang="0">
                <a:pos x="connsiteX2" y="connsiteY2"/>
              </a:cxn>
            </a:cxnLst>
            <a:rect l="l" t="t" r="r" b="b"/>
            <a:pathLst>
              <a:path w="297711" h="545805">
                <a:moveTo>
                  <a:pt x="297711" y="0"/>
                </a:moveTo>
                <a:lnTo>
                  <a:pt x="0" y="269358"/>
                </a:lnTo>
                <a:lnTo>
                  <a:pt x="297711" y="545805"/>
                </a:lnTo>
              </a:path>
            </a:pathLst>
          </a:custGeom>
          <a:noFill/>
          <a:ln w="28575" cap="flat" cmpd="sng" algn="ctr">
            <a:solidFill>
              <a:schemeClr val="bg1"/>
            </a:solidFill>
            <a:prstDash val="solid"/>
          </a:ln>
          <a:effectLst/>
        </p:spPr>
        <p:txBody>
          <a:bodyPr rtlCol="0" anchor="ctr"/>
          <a:lstStyle/>
          <a:p>
            <a:pPr marL="0" marR="0" lvl="0" indent="0" algn="ctr" defTabSz="804591" eaLnBrk="1" fontAlgn="auto" latinLnBrk="0" hangingPunct="1">
              <a:lnSpc>
                <a:spcPct val="100000"/>
              </a:lnSpc>
              <a:spcBef>
                <a:spcPts val="0"/>
              </a:spcBef>
              <a:spcAft>
                <a:spcPts val="0"/>
              </a:spcAft>
              <a:buClrTx/>
              <a:buSzTx/>
              <a:buFontTx/>
              <a:buNone/>
              <a:tabLst/>
              <a:defRPr/>
            </a:pPr>
            <a:endParaRPr kumimoji="0" lang="es-CL" sz="1050" b="0" i="0" u="none" strike="noStrike" kern="0" cap="none" spc="0" normalizeH="0" baseline="0">
              <a:ln>
                <a:noFill/>
              </a:ln>
              <a:solidFill>
                <a:srgbClr val="000000"/>
              </a:solidFill>
              <a:effectLst/>
              <a:uLnTx/>
              <a:uFillTx/>
              <a:latin typeface="Verdana"/>
              <a:ea typeface="+mn-ea"/>
              <a:cs typeface="+mn-cs"/>
            </a:endParaRPr>
          </a:p>
        </p:txBody>
      </p:sp>
      <p:sp>
        <p:nvSpPr>
          <p:cNvPr id="140" name="Flecha: hacia arriba 139">
            <a:extLst>
              <a:ext uri="{FF2B5EF4-FFF2-40B4-BE49-F238E27FC236}">
                <a16:creationId xmlns:a16="http://schemas.microsoft.com/office/drawing/2014/main" id="{D7A3830B-4B4A-4713-9FE9-A9CA460991BB}"/>
              </a:ext>
            </a:extLst>
          </p:cNvPr>
          <p:cNvSpPr>
            <a:spLocks noChangeAspect="1"/>
          </p:cNvSpPr>
          <p:nvPr/>
        </p:nvSpPr>
        <p:spPr>
          <a:xfrm>
            <a:off x="10769304" y="3170913"/>
            <a:ext cx="216000" cy="216001"/>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141" name="Flecha: hacia arriba 140">
            <a:extLst>
              <a:ext uri="{FF2B5EF4-FFF2-40B4-BE49-F238E27FC236}">
                <a16:creationId xmlns:a16="http://schemas.microsoft.com/office/drawing/2014/main" id="{D366B686-0009-4FE2-9163-B9BDF83B1267}"/>
              </a:ext>
            </a:extLst>
          </p:cNvPr>
          <p:cNvSpPr>
            <a:spLocks noChangeAspect="1"/>
          </p:cNvSpPr>
          <p:nvPr/>
        </p:nvSpPr>
        <p:spPr>
          <a:xfrm rot="10800000">
            <a:off x="10769028" y="5438872"/>
            <a:ext cx="216000" cy="216000"/>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144" name="Flecha: hacia arriba 143">
            <a:extLst>
              <a:ext uri="{FF2B5EF4-FFF2-40B4-BE49-F238E27FC236}">
                <a16:creationId xmlns:a16="http://schemas.microsoft.com/office/drawing/2014/main" id="{262D9B11-8685-4742-BB01-47D75CE8B780}"/>
              </a:ext>
            </a:extLst>
          </p:cNvPr>
          <p:cNvSpPr>
            <a:spLocks noChangeAspect="1"/>
          </p:cNvSpPr>
          <p:nvPr/>
        </p:nvSpPr>
        <p:spPr>
          <a:xfrm>
            <a:off x="1430900" y="3176168"/>
            <a:ext cx="216000" cy="216001"/>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sp>
        <p:nvSpPr>
          <p:cNvPr id="145" name="Flecha: hacia arriba 144">
            <a:extLst>
              <a:ext uri="{FF2B5EF4-FFF2-40B4-BE49-F238E27FC236}">
                <a16:creationId xmlns:a16="http://schemas.microsoft.com/office/drawing/2014/main" id="{315E0BEB-6F7A-4078-850B-832AA6A5147F}"/>
              </a:ext>
            </a:extLst>
          </p:cNvPr>
          <p:cNvSpPr>
            <a:spLocks noChangeAspect="1"/>
          </p:cNvSpPr>
          <p:nvPr/>
        </p:nvSpPr>
        <p:spPr>
          <a:xfrm rot="10800000">
            <a:off x="1430624" y="5444127"/>
            <a:ext cx="216000" cy="216000"/>
          </a:xfrm>
          <a:prstGeom prst="upArrow">
            <a:avLst/>
          </a:prstGeom>
          <a:solidFill>
            <a:schemeClr val="accent2"/>
          </a:solidFill>
        </p:spPr>
        <p:txBody>
          <a:bodyPr wrap="square" rtlCol="0" anchor="ctr">
            <a:prstTxWarp prst="textArchUp">
              <a:avLst>
                <a:gd name="adj" fmla="val 8643317"/>
              </a:avLst>
            </a:prstTxWarp>
            <a:spAutoFit/>
          </a:bodyPr>
          <a:lstStyle/>
          <a:p>
            <a:pPr algn="ctr">
              <a:defRPr/>
            </a:pPr>
            <a:endParaRPr lang="es-CL" sz="1100" b="1" kern="0">
              <a:solidFill>
                <a:prstClr val="white"/>
              </a:solidFill>
              <a:latin typeface="Calibri"/>
            </a:endParaRPr>
          </a:p>
        </p:txBody>
      </p:sp>
      <p:pic>
        <p:nvPicPr>
          <p:cNvPr id="55" name="Imagen 54">
            <a:extLst>
              <a:ext uri="{FF2B5EF4-FFF2-40B4-BE49-F238E27FC236}">
                <a16:creationId xmlns:a16="http://schemas.microsoft.com/office/drawing/2014/main" id="{48D1CD90-D592-264A-CB50-B6E62E9B3420}"/>
              </a:ext>
            </a:extLst>
          </p:cNvPr>
          <p:cNvPicPr>
            <a:picLocks noChangeAspect="1"/>
          </p:cNvPicPr>
          <p:nvPr/>
        </p:nvPicPr>
        <p:blipFill>
          <a:blip r:embed="rId2"/>
          <a:stretch>
            <a:fillRect/>
          </a:stretch>
        </p:blipFill>
        <p:spPr>
          <a:xfrm>
            <a:off x="11734553" y="6381376"/>
            <a:ext cx="410119" cy="432000"/>
          </a:xfrm>
          <a:prstGeom prst="rect">
            <a:avLst/>
          </a:prstGeom>
        </p:spPr>
      </p:pic>
      <p:sp>
        <p:nvSpPr>
          <p:cNvPr id="56" name="Shape 77">
            <a:extLst>
              <a:ext uri="{FF2B5EF4-FFF2-40B4-BE49-F238E27FC236}">
                <a16:creationId xmlns:a16="http://schemas.microsoft.com/office/drawing/2014/main" id="{8990B20E-9F54-D718-1453-9340BA8E0036}"/>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57" name="Slide Number Placeholder 1">
            <a:extLst>
              <a:ext uri="{FF2B5EF4-FFF2-40B4-BE49-F238E27FC236}">
                <a16:creationId xmlns:a16="http://schemas.microsoft.com/office/drawing/2014/main" id="{BDBEE0F9-1592-6BC7-C35F-3E97912B8C0C}"/>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20</a:t>
            </a:fld>
            <a:endParaRPr lang="en-AU" dirty="0">
              <a:latin typeface="Calibri" panose="020F0502020204030204" pitchFamily="34" charset="0"/>
              <a:cs typeface="Calibri" panose="020F0502020204030204" pitchFamily="34" charset="0"/>
            </a:endParaRPr>
          </a:p>
        </p:txBody>
      </p:sp>
      <p:sp>
        <p:nvSpPr>
          <p:cNvPr id="58" name="Title 2">
            <a:extLst>
              <a:ext uri="{FF2B5EF4-FFF2-40B4-BE49-F238E27FC236}">
                <a16:creationId xmlns:a16="http://schemas.microsoft.com/office/drawing/2014/main" id="{34EE6ED3-B2F8-8DEA-B99B-725E54DC9046}"/>
              </a:ext>
            </a:extLst>
          </p:cNvPr>
          <p:cNvSpPr txBox="1">
            <a:spLocks/>
          </p:cNvSpPr>
          <p:nvPr/>
        </p:nvSpPr>
        <p:spPr>
          <a:xfrm>
            <a:off x="335359" y="11068"/>
            <a:ext cx="11481759"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latin typeface="+mn-lt"/>
              </a:rPr>
              <a:t>Identificación de cadenas y nichos de desarrollo industrial (Ejemplos)</a:t>
            </a:r>
          </a:p>
        </p:txBody>
      </p:sp>
      <p:cxnSp>
        <p:nvCxnSpPr>
          <p:cNvPr id="59" name="Straight Connector 2">
            <a:extLst>
              <a:ext uri="{FF2B5EF4-FFF2-40B4-BE49-F238E27FC236}">
                <a16:creationId xmlns:a16="http://schemas.microsoft.com/office/drawing/2014/main" id="{0C986024-32B3-BDCE-1C03-4B9C349B641E}"/>
              </a:ext>
            </a:extLst>
          </p:cNvPr>
          <p:cNvCxnSpPr>
            <a:cxnSpLocks/>
          </p:cNvCxnSpPr>
          <p:nvPr/>
        </p:nvCxnSpPr>
        <p:spPr>
          <a:xfrm flipV="1">
            <a:off x="335360" y="551068"/>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CuadroTexto 59">
            <a:extLst>
              <a:ext uri="{FF2B5EF4-FFF2-40B4-BE49-F238E27FC236}">
                <a16:creationId xmlns:a16="http://schemas.microsoft.com/office/drawing/2014/main" id="{224ADBCF-4D8E-4BA9-BB2E-3622D834A7F5}"/>
              </a:ext>
            </a:extLst>
          </p:cNvPr>
          <p:cNvSpPr txBox="1"/>
          <p:nvPr/>
        </p:nvSpPr>
        <p:spPr>
          <a:xfrm flipH="1">
            <a:off x="10311985" y="3894728"/>
            <a:ext cx="1904695" cy="1046440"/>
          </a:xfrm>
          <a:prstGeom prst="rect">
            <a:avLst/>
          </a:prstGeom>
          <a:noFill/>
        </p:spPr>
        <p:txBody>
          <a:bodyPr wrap="square" rtlCol="0">
            <a:spAutoFit/>
          </a:bodyPr>
          <a:lstStyle/>
          <a:p>
            <a:pPr algn="ctr" defTabSz="804591"/>
            <a:r>
              <a:rPr lang="es-CL" sz="2000" b="1" i="1" dirty="0">
                <a:solidFill>
                  <a:srgbClr val="0070C0"/>
                </a:solidFill>
                <a:latin typeface="Verdana"/>
              </a:rPr>
              <a:t>6 </a:t>
            </a:r>
          </a:p>
          <a:p>
            <a:pPr algn="ctr" defTabSz="804591"/>
            <a:r>
              <a:rPr lang="es-CL" sz="1400" b="1" i="1" dirty="0">
                <a:solidFill>
                  <a:srgbClr val="0070C0"/>
                </a:solidFill>
                <a:latin typeface="Verdana"/>
              </a:rPr>
              <a:t>H</a:t>
            </a:r>
            <a:r>
              <a:rPr lang="es-CL" sz="1400" b="1" i="1" baseline="-25000" dirty="0">
                <a:solidFill>
                  <a:srgbClr val="0070C0"/>
                </a:solidFill>
                <a:latin typeface="Verdana"/>
              </a:rPr>
              <a:t>2</a:t>
            </a:r>
            <a:r>
              <a:rPr lang="es-CL" sz="1400" b="1" i="1" dirty="0">
                <a:solidFill>
                  <a:srgbClr val="0070C0"/>
                </a:solidFill>
                <a:latin typeface="Verdana"/>
              </a:rPr>
              <a:t>Verde y Energías Renovables</a:t>
            </a:r>
          </a:p>
        </p:txBody>
      </p:sp>
      <p:sp>
        <p:nvSpPr>
          <p:cNvPr id="2" name="Rectangle 25">
            <a:extLst>
              <a:ext uri="{FF2B5EF4-FFF2-40B4-BE49-F238E27FC236}">
                <a16:creationId xmlns:a16="http://schemas.microsoft.com/office/drawing/2014/main" id="{4EDB89EA-5D50-23A7-428A-805E80EC47E8}"/>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50398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A67C988F-4CF1-9954-38B9-AF2A95A44CA7}"/>
              </a:ext>
            </a:extLst>
          </p:cNvPr>
          <p:cNvSpPr txBox="1">
            <a:spLocks noChangeAspect="1"/>
          </p:cNvSpPr>
          <p:nvPr/>
        </p:nvSpPr>
        <p:spPr>
          <a:xfrm>
            <a:off x="335360" y="692696"/>
            <a:ext cx="11521280" cy="5562179"/>
          </a:xfrm>
          <a:prstGeom prst="rect">
            <a:avLst/>
          </a:prstGeom>
          <a:solidFill>
            <a:schemeClr val="accent1">
              <a:lumMod val="20000"/>
              <a:lumOff val="80000"/>
            </a:schemeClr>
          </a:solidFill>
          <a:ln>
            <a:solidFill>
              <a:schemeClr val="tx2"/>
            </a:solidFill>
          </a:ln>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85750" indent="-285750" algn="just">
              <a:buFont typeface="Arial" panose="020B0604020202020204" pitchFamily="34" charset="0"/>
              <a:buChar char="•"/>
            </a:pPr>
            <a:r>
              <a:rPr lang="es-CL" sz="2400" i="1" dirty="0">
                <a:solidFill>
                  <a:srgbClr val="1F497D"/>
                </a:solidFill>
              </a:rPr>
              <a:t>¿La minería puede ayudar a la transición hacia la nueva forma de producir y comercializar? </a:t>
            </a:r>
          </a:p>
          <a:p>
            <a:pPr marL="271463" algn="just"/>
            <a:endParaRPr lang="es-CL" sz="2400" b="1" i="1" dirty="0">
              <a:solidFill>
                <a:srgbClr val="1F497D"/>
              </a:solidFill>
            </a:endParaRPr>
          </a:p>
          <a:p>
            <a:pPr marL="271463" algn="just"/>
            <a:endParaRPr lang="es-CL" sz="2400" b="1" i="1" dirty="0">
              <a:solidFill>
                <a:srgbClr val="1F497D"/>
              </a:solidFill>
            </a:endParaRPr>
          </a:p>
          <a:p>
            <a:pPr marL="271463" algn="just"/>
            <a:endParaRPr lang="es-CL" sz="2400" b="1" i="1" dirty="0">
              <a:solidFill>
                <a:srgbClr val="1F497D"/>
              </a:solidFill>
            </a:endParaRPr>
          </a:p>
          <a:p>
            <a:pPr marL="285750" indent="-285750" algn="just">
              <a:buFont typeface="Arial" panose="020B0604020202020204" pitchFamily="34" charset="0"/>
              <a:buChar char="•"/>
            </a:pPr>
            <a:r>
              <a:rPr lang="es-CL" sz="2400" i="1" dirty="0">
                <a:solidFill>
                  <a:srgbClr val="1F497D"/>
                </a:solidFill>
              </a:rPr>
              <a:t>¿La transición se puede hacer sin minería? </a:t>
            </a:r>
          </a:p>
          <a:p>
            <a:pPr marL="271463" algn="just"/>
            <a:endParaRPr lang="es-CL" sz="2400" b="1" i="1" dirty="0">
              <a:solidFill>
                <a:srgbClr val="1F497D"/>
              </a:solidFill>
            </a:endParaRPr>
          </a:p>
          <a:p>
            <a:pPr marL="271463" algn="just"/>
            <a:endParaRPr lang="es-CL" sz="2400" b="1" i="1" dirty="0">
              <a:solidFill>
                <a:srgbClr val="1F497D"/>
              </a:solidFill>
            </a:endParaRPr>
          </a:p>
          <a:p>
            <a:pPr marL="271463" algn="just"/>
            <a:endParaRPr lang="es-CL" sz="2400" b="1" i="1" dirty="0">
              <a:solidFill>
                <a:srgbClr val="1F497D"/>
              </a:solidFill>
            </a:endParaRPr>
          </a:p>
          <a:p>
            <a:pPr marL="271463" algn="just"/>
            <a:endParaRPr lang="es-CL" sz="2400" b="1" i="1" dirty="0">
              <a:solidFill>
                <a:srgbClr val="1F497D"/>
              </a:solidFill>
            </a:endParaRPr>
          </a:p>
          <a:p>
            <a:pPr marL="271463" algn="just"/>
            <a:endParaRPr lang="es-CL" sz="2400" b="1" i="1" dirty="0">
              <a:solidFill>
                <a:srgbClr val="1F497D"/>
              </a:solidFill>
            </a:endParaRPr>
          </a:p>
          <a:p>
            <a:pPr marL="285750" indent="-285750" algn="just">
              <a:buFont typeface="Arial" panose="020B0604020202020204" pitchFamily="34" charset="0"/>
              <a:buChar char="•"/>
            </a:pPr>
            <a:r>
              <a:rPr lang="es-CL" sz="2400" i="1" dirty="0">
                <a:solidFill>
                  <a:srgbClr val="1F497D"/>
                </a:solidFill>
              </a:rPr>
              <a:t>¿Cuáles son las implicancias para Chile?</a:t>
            </a:r>
          </a:p>
        </p:txBody>
      </p:sp>
      <p:sp>
        <p:nvSpPr>
          <p:cNvPr id="3" name="Title 3"/>
          <p:cNvSpPr txBox="1">
            <a:spLocks noChangeAspect="1"/>
          </p:cNvSpPr>
          <p:nvPr/>
        </p:nvSpPr>
        <p:spPr>
          <a:xfrm>
            <a:off x="1775520" y="275064"/>
            <a:ext cx="8640960" cy="1065705"/>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endParaRPr lang="es-CL" sz="1400" i="1" dirty="0">
              <a:solidFill>
                <a:srgbClr val="1F497D"/>
              </a:solidFill>
            </a:endParaRPr>
          </a:p>
        </p:txBody>
      </p:sp>
      <p:cxnSp>
        <p:nvCxnSpPr>
          <p:cNvPr id="10" name="Straight Connector 2">
            <a:extLst>
              <a:ext uri="{FF2B5EF4-FFF2-40B4-BE49-F238E27FC236}">
                <a16:creationId xmlns:a16="http://schemas.microsoft.com/office/drawing/2014/main" id="{00FB1A14-C650-93F5-0D8B-5E21A036E3EA}"/>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86BB0210-D9E5-EDA2-FF03-2EBAFBD4FC17}"/>
              </a:ext>
            </a:extLst>
          </p:cNvPr>
          <p:cNvCxnSpPr/>
          <p:nvPr/>
        </p:nvCxnSpPr>
        <p:spPr>
          <a:xfrm flipV="1">
            <a:off x="1919536" y="7101408"/>
            <a:ext cx="9036000" cy="0"/>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29" name="Title 3">
            <a:extLst>
              <a:ext uri="{FF2B5EF4-FFF2-40B4-BE49-F238E27FC236}">
                <a16:creationId xmlns:a16="http://schemas.microsoft.com/office/drawing/2014/main" id="{C9CDC3FC-4C2D-C272-10D5-E110FD3CB67A}"/>
              </a:ext>
            </a:extLst>
          </p:cNvPr>
          <p:cNvSpPr txBox="1">
            <a:spLocks noChangeAspect="1"/>
          </p:cNvSpPr>
          <p:nvPr/>
        </p:nvSpPr>
        <p:spPr>
          <a:xfrm>
            <a:off x="251520" y="275063"/>
            <a:ext cx="8640960" cy="1065705"/>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endParaRPr lang="es-CL" sz="1400" i="1" dirty="0">
              <a:solidFill>
                <a:srgbClr val="1F497D"/>
              </a:solidFill>
            </a:endParaRPr>
          </a:p>
        </p:txBody>
      </p:sp>
      <p:sp>
        <p:nvSpPr>
          <p:cNvPr id="54" name="Rectangle 15">
            <a:extLst>
              <a:ext uri="{FF2B5EF4-FFF2-40B4-BE49-F238E27FC236}">
                <a16:creationId xmlns:a16="http://schemas.microsoft.com/office/drawing/2014/main" id="{BEFAAF50-E2B0-06D2-86AB-1B19E72BE14D}"/>
              </a:ext>
            </a:extLst>
          </p:cNvPr>
          <p:cNvSpPr/>
          <p:nvPr/>
        </p:nvSpPr>
        <p:spPr>
          <a:xfrm>
            <a:off x="432008" y="6309320"/>
            <a:ext cx="7092320" cy="261610"/>
          </a:xfrm>
          <a:prstGeom prst="rect">
            <a:avLst/>
          </a:prstGeom>
        </p:spPr>
        <p:txBody>
          <a:bodyPr wrap="square">
            <a:spAutoFit/>
          </a:bodyPr>
          <a:lstStyle/>
          <a:p>
            <a:r>
              <a:rPr lang="es-CL" sz="1100" i="1" u="sng" dirty="0">
                <a:solidFill>
                  <a:prstClr val="black">
                    <a:lumMod val="50000"/>
                    <a:lumOff val="50000"/>
                  </a:prstClr>
                </a:solidFill>
              </a:rPr>
              <a:t>Fuente</a:t>
            </a:r>
            <a:r>
              <a:rPr lang="es-CL" sz="1100" dirty="0">
                <a:solidFill>
                  <a:prstClr val="black">
                    <a:lumMod val="50000"/>
                    <a:lumOff val="50000"/>
                  </a:prstClr>
                </a:solidFill>
              </a:rPr>
              <a:t>: Urzúa, O. - KARUNGEN </a:t>
            </a:r>
          </a:p>
        </p:txBody>
      </p:sp>
      <p:sp>
        <p:nvSpPr>
          <p:cNvPr id="58" name="Title 2">
            <a:extLst>
              <a:ext uri="{FF2B5EF4-FFF2-40B4-BE49-F238E27FC236}">
                <a16:creationId xmlns:a16="http://schemas.microsoft.com/office/drawing/2014/main" id="{6900CF81-A7C3-7881-CC1A-62B8943EC9DE}"/>
              </a:ext>
            </a:extLst>
          </p:cNvPr>
          <p:cNvSpPr txBox="1">
            <a:spLocks/>
          </p:cNvSpPr>
          <p:nvPr/>
        </p:nvSpPr>
        <p:spPr>
          <a:xfrm>
            <a:off x="251520" y="8680"/>
            <a:ext cx="11605120"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solidFill>
                  <a:prstClr val="black"/>
                </a:solidFill>
                <a:latin typeface="Calibri"/>
              </a:rPr>
              <a:t>... entonces, ¿La minería es parte del problema o parte de la solución?</a:t>
            </a:r>
          </a:p>
        </p:txBody>
      </p:sp>
      <p:sp>
        <p:nvSpPr>
          <p:cNvPr id="21" name="Title 3">
            <a:extLst>
              <a:ext uri="{FF2B5EF4-FFF2-40B4-BE49-F238E27FC236}">
                <a16:creationId xmlns:a16="http://schemas.microsoft.com/office/drawing/2014/main" id="{8273BD06-24C9-1BE6-F2CF-4ACF1CAA1D56}"/>
              </a:ext>
            </a:extLst>
          </p:cNvPr>
          <p:cNvSpPr txBox="1">
            <a:spLocks noChangeAspect="1"/>
          </p:cNvSpPr>
          <p:nvPr/>
        </p:nvSpPr>
        <p:spPr>
          <a:xfrm>
            <a:off x="335360" y="692695"/>
            <a:ext cx="11521280" cy="5562179"/>
          </a:xfrm>
          <a:prstGeom prst="rect">
            <a:avLst/>
          </a:prstGeom>
          <a:solidFill>
            <a:schemeClr val="accent1">
              <a:lumMod val="20000"/>
              <a:lumOff val="80000"/>
            </a:schemeClr>
          </a:solidFill>
          <a:ln>
            <a:solidFill>
              <a:schemeClr val="tx2"/>
            </a:solidFill>
          </a:ln>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85750" indent="-285750" algn="just">
              <a:buFont typeface="Arial" panose="020B0604020202020204" pitchFamily="34" charset="0"/>
              <a:buChar char="•"/>
            </a:pPr>
            <a:r>
              <a:rPr lang="es-CL" sz="2400" i="1" dirty="0">
                <a:solidFill>
                  <a:srgbClr val="1F497D"/>
                </a:solidFill>
              </a:rPr>
              <a:t>¿La minería puede ayudar a la transición hacia la nueva forma de producir y traer prosperidad y sustentabilidad a la provincia? </a:t>
            </a:r>
          </a:p>
          <a:p>
            <a:pPr marL="271463" algn="just"/>
            <a:r>
              <a:rPr lang="es-CL" sz="2400" b="1" i="1" dirty="0">
                <a:solidFill>
                  <a:srgbClr val="1F497D"/>
                </a:solidFill>
              </a:rPr>
              <a:t>R: Si, y de forma muy relevante</a:t>
            </a:r>
          </a:p>
          <a:p>
            <a:pPr marL="271463" algn="just"/>
            <a:endParaRPr lang="es-CL" sz="2400" b="1" i="1" dirty="0">
              <a:solidFill>
                <a:srgbClr val="1F497D"/>
              </a:solidFill>
            </a:endParaRPr>
          </a:p>
          <a:p>
            <a:pPr marL="271463" algn="just"/>
            <a:endParaRPr lang="es-CL" sz="2400" b="1" i="1" dirty="0">
              <a:solidFill>
                <a:srgbClr val="1F497D"/>
              </a:solidFill>
            </a:endParaRPr>
          </a:p>
          <a:p>
            <a:pPr marL="285750" indent="-285750" algn="just">
              <a:buFont typeface="Arial" panose="020B0604020202020204" pitchFamily="34" charset="0"/>
              <a:buChar char="•"/>
            </a:pPr>
            <a:r>
              <a:rPr lang="es-CL" sz="2400" i="1" dirty="0">
                <a:solidFill>
                  <a:srgbClr val="1F497D"/>
                </a:solidFill>
              </a:rPr>
              <a:t>¿La transición se puede hacer sin minería? </a:t>
            </a:r>
          </a:p>
          <a:p>
            <a:pPr marL="271463" algn="just"/>
            <a:r>
              <a:rPr lang="es-CL" sz="2400" b="1" i="1" dirty="0">
                <a:solidFill>
                  <a:srgbClr val="1F497D"/>
                </a:solidFill>
              </a:rPr>
              <a:t>R: Difícil, pero se requiere acelerar la renovación de la minería, que se construya sobre las capacidades existentes y profundizando las mejoras que ya se están impulsando  (y abordando la crítica al extractivismo) </a:t>
            </a:r>
          </a:p>
          <a:p>
            <a:pPr marL="271463" algn="just"/>
            <a:endParaRPr lang="es-CL" sz="2400" b="1" i="1" dirty="0">
              <a:solidFill>
                <a:srgbClr val="1F497D"/>
              </a:solidFill>
            </a:endParaRPr>
          </a:p>
          <a:p>
            <a:pPr marL="271463" algn="just"/>
            <a:endParaRPr lang="es-CL" sz="2400" b="1" i="1" dirty="0">
              <a:solidFill>
                <a:srgbClr val="1F497D"/>
              </a:solidFill>
            </a:endParaRPr>
          </a:p>
          <a:p>
            <a:pPr marL="285750" indent="-285750" algn="just">
              <a:buFont typeface="Arial" panose="020B0604020202020204" pitchFamily="34" charset="0"/>
              <a:buChar char="•"/>
            </a:pPr>
            <a:r>
              <a:rPr lang="es-CL" sz="2400" i="1" dirty="0">
                <a:solidFill>
                  <a:srgbClr val="1F497D"/>
                </a:solidFill>
              </a:rPr>
              <a:t>¿Cuáles son las implicancias?</a:t>
            </a:r>
          </a:p>
          <a:p>
            <a:pPr marL="271463" algn="just"/>
            <a:r>
              <a:rPr lang="es-CL" sz="2400" b="1" i="1" dirty="0">
                <a:solidFill>
                  <a:srgbClr val="1F497D"/>
                </a:solidFill>
              </a:rPr>
              <a:t>R: Existe una encrucijada, aprovechar los RRNN y la ventana de oportunidad que hoy  brinda el mundo o hacer algo distinto (por definir) y dejar que otros tomen la oportunidad</a:t>
            </a:r>
            <a:endParaRPr lang="es-CL" sz="1200" b="1" i="1" dirty="0">
              <a:solidFill>
                <a:srgbClr val="1F497D"/>
              </a:solidFill>
            </a:endParaRPr>
          </a:p>
        </p:txBody>
      </p:sp>
      <p:sp>
        <p:nvSpPr>
          <p:cNvPr id="2" name="Slide Number Placeholder 1">
            <a:extLst>
              <a:ext uri="{FF2B5EF4-FFF2-40B4-BE49-F238E27FC236}">
                <a16:creationId xmlns:a16="http://schemas.microsoft.com/office/drawing/2014/main" id="{DD8EF563-B8C9-1ACC-F4EA-26850059DC34}"/>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21</a:t>
            </a:fld>
            <a:endParaRPr lang="en-AU" dirty="0">
              <a:latin typeface="Calibri" panose="020F0502020204030204" pitchFamily="34" charset="0"/>
              <a:cs typeface="Calibri" panose="020F0502020204030204" pitchFamily="34" charset="0"/>
            </a:endParaRPr>
          </a:p>
        </p:txBody>
      </p:sp>
      <p:sp>
        <p:nvSpPr>
          <p:cNvPr id="4" name="Shape 77">
            <a:extLst>
              <a:ext uri="{FF2B5EF4-FFF2-40B4-BE49-F238E27FC236}">
                <a16:creationId xmlns:a16="http://schemas.microsoft.com/office/drawing/2014/main" id="{B1033F95-BBF9-E031-48AA-221F591374A8}"/>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pic>
        <p:nvPicPr>
          <p:cNvPr id="5" name="Imagen 4">
            <a:extLst>
              <a:ext uri="{FF2B5EF4-FFF2-40B4-BE49-F238E27FC236}">
                <a16:creationId xmlns:a16="http://schemas.microsoft.com/office/drawing/2014/main" id="{181C3EB5-D7E3-48F2-5FBD-603471FEF934}"/>
              </a:ext>
            </a:extLst>
          </p:cNvPr>
          <p:cNvPicPr>
            <a:picLocks noChangeAspect="1"/>
          </p:cNvPicPr>
          <p:nvPr/>
        </p:nvPicPr>
        <p:blipFill>
          <a:blip r:embed="rId3"/>
          <a:stretch>
            <a:fillRect/>
          </a:stretch>
        </p:blipFill>
        <p:spPr>
          <a:xfrm>
            <a:off x="11734553" y="6381376"/>
            <a:ext cx="410119" cy="432000"/>
          </a:xfrm>
          <a:prstGeom prst="rect">
            <a:avLst/>
          </a:prstGeom>
        </p:spPr>
      </p:pic>
      <p:sp>
        <p:nvSpPr>
          <p:cNvPr id="6" name="Rectangle 25">
            <a:extLst>
              <a:ext uri="{FF2B5EF4-FFF2-40B4-BE49-F238E27FC236}">
                <a16:creationId xmlns:a16="http://schemas.microsoft.com/office/drawing/2014/main" id="{1C2C12D9-3028-7AE2-0DB8-14C901ABF62F}"/>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30144812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noChangeAspect="1"/>
          </p:cNvSpPr>
          <p:nvPr/>
        </p:nvSpPr>
        <p:spPr>
          <a:xfrm>
            <a:off x="335359" y="620688"/>
            <a:ext cx="11540123" cy="1195041"/>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ES" sz="4400" b="1" dirty="0">
                <a:solidFill>
                  <a:srgbClr val="1F497D"/>
                </a:solidFill>
              </a:rPr>
              <a:t>3</a:t>
            </a:r>
          </a:p>
          <a:p>
            <a:pPr algn="just"/>
            <a:r>
              <a:rPr lang="es-ES" sz="4000" b="1" dirty="0">
                <a:solidFill>
                  <a:srgbClr val="1F497D"/>
                </a:solidFill>
              </a:rPr>
              <a:t>Bases de una agenda colectiva para transitar hacia una minería responsable y sostenible</a:t>
            </a:r>
          </a:p>
          <a:p>
            <a:pPr algn="just"/>
            <a:endParaRPr lang="es-ES" sz="4000" b="1" dirty="0">
              <a:solidFill>
                <a:srgbClr val="1F497D"/>
              </a:solidFill>
            </a:endParaRPr>
          </a:p>
        </p:txBody>
      </p:sp>
      <p:sp>
        <p:nvSpPr>
          <p:cNvPr id="3" name="Title 3"/>
          <p:cNvSpPr txBox="1">
            <a:spLocks noChangeAspect="1"/>
          </p:cNvSpPr>
          <p:nvPr/>
        </p:nvSpPr>
        <p:spPr>
          <a:xfrm>
            <a:off x="1775520" y="275064"/>
            <a:ext cx="8640960" cy="1065705"/>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endParaRPr lang="es-CL" sz="1400" i="1" dirty="0">
              <a:solidFill>
                <a:srgbClr val="1F497D"/>
              </a:solidFill>
            </a:endParaRPr>
          </a:p>
        </p:txBody>
      </p:sp>
      <p:sp>
        <p:nvSpPr>
          <p:cNvPr id="7" name="Shape 77"/>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13" name="Slide Number Placeholder 1">
            <a:extLst>
              <a:ext uri="{FF2B5EF4-FFF2-40B4-BE49-F238E27FC236}">
                <a16:creationId xmlns:a16="http://schemas.microsoft.com/office/drawing/2014/main" id="{F2EC94D7-43FD-1F0F-56F3-19FEB0D93BD0}"/>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22</a:t>
            </a:fld>
            <a:endParaRPr lang="en-AU" dirty="0">
              <a:latin typeface="Calibri" panose="020F0502020204030204" pitchFamily="34" charset="0"/>
              <a:cs typeface="Calibri" panose="020F0502020204030204" pitchFamily="34" charset="0"/>
            </a:endParaRPr>
          </a:p>
        </p:txBody>
      </p:sp>
      <p:pic>
        <p:nvPicPr>
          <p:cNvPr id="2" name="Imagen 1">
            <a:extLst>
              <a:ext uri="{FF2B5EF4-FFF2-40B4-BE49-F238E27FC236}">
                <a16:creationId xmlns:a16="http://schemas.microsoft.com/office/drawing/2014/main" id="{CC868E6B-293F-6661-6E0E-3E23F980B6DF}"/>
              </a:ext>
            </a:extLst>
          </p:cNvPr>
          <p:cNvPicPr>
            <a:picLocks noChangeAspect="1"/>
          </p:cNvPicPr>
          <p:nvPr/>
        </p:nvPicPr>
        <p:blipFill>
          <a:blip r:embed="rId3"/>
          <a:stretch>
            <a:fillRect/>
          </a:stretch>
        </p:blipFill>
        <p:spPr>
          <a:xfrm>
            <a:off x="10641097" y="5229580"/>
            <a:ext cx="1503576" cy="1583796"/>
          </a:xfrm>
          <a:prstGeom prst="rect">
            <a:avLst/>
          </a:prstGeom>
        </p:spPr>
      </p:pic>
    </p:spTree>
    <p:extLst>
      <p:ext uri="{BB962C8B-B14F-4D97-AF65-F5344CB8AC3E}">
        <p14:creationId xmlns:p14="http://schemas.microsoft.com/office/powerpoint/2010/main" val="333345627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lecha: pentágono 110">
            <a:extLst>
              <a:ext uri="{FF2B5EF4-FFF2-40B4-BE49-F238E27FC236}">
                <a16:creationId xmlns:a16="http://schemas.microsoft.com/office/drawing/2014/main" id="{E3FB4A53-7E0C-41FD-A1F0-1EC43242E794}"/>
              </a:ext>
            </a:extLst>
          </p:cNvPr>
          <p:cNvSpPr/>
          <p:nvPr/>
        </p:nvSpPr>
        <p:spPr>
          <a:xfrm>
            <a:off x="1269945" y="5301207"/>
            <a:ext cx="1761791" cy="704715"/>
          </a:xfrm>
          <a:prstGeom prst="homePlate">
            <a:avLst>
              <a:gd name="adj" fmla="val 28837"/>
            </a:avLst>
          </a:prstGeom>
          <a:solidFill>
            <a:schemeClr val="bg1">
              <a:lumMod val="75000"/>
            </a:schemeClr>
          </a:solidFill>
          <a:ln w="31750">
            <a:no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10" name="Flecha: pentágono 109">
            <a:extLst>
              <a:ext uri="{FF2B5EF4-FFF2-40B4-BE49-F238E27FC236}">
                <a16:creationId xmlns:a16="http://schemas.microsoft.com/office/drawing/2014/main" id="{DA027B27-FD29-420C-88A8-11236A990B9A}"/>
              </a:ext>
            </a:extLst>
          </p:cNvPr>
          <p:cNvSpPr/>
          <p:nvPr/>
        </p:nvSpPr>
        <p:spPr>
          <a:xfrm>
            <a:off x="3816230" y="5425626"/>
            <a:ext cx="1343666" cy="595662"/>
          </a:xfrm>
          <a:prstGeom prst="homePlate">
            <a:avLst>
              <a:gd name="adj" fmla="val 28837"/>
            </a:avLst>
          </a:prstGeom>
          <a:solidFill>
            <a:schemeClr val="accent5">
              <a:lumMod val="20000"/>
              <a:lumOff val="80000"/>
            </a:schemeClr>
          </a:solidFill>
          <a:ln w="31750">
            <a:no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09" name="Flecha: pentágono 108">
            <a:extLst>
              <a:ext uri="{FF2B5EF4-FFF2-40B4-BE49-F238E27FC236}">
                <a16:creationId xmlns:a16="http://schemas.microsoft.com/office/drawing/2014/main" id="{18978ECD-A4CE-42F3-BFF1-0C47B446ADF3}"/>
              </a:ext>
            </a:extLst>
          </p:cNvPr>
          <p:cNvSpPr/>
          <p:nvPr/>
        </p:nvSpPr>
        <p:spPr>
          <a:xfrm>
            <a:off x="5070334" y="4849562"/>
            <a:ext cx="1343666" cy="595662"/>
          </a:xfrm>
          <a:prstGeom prst="homePlate">
            <a:avLst>
              <a:gd name="adj" fmla="val 28837"/>
            </a:avLst>
          </a:prstGeom>
          <a:solidFill>
            <a:schemeClr val="accent2">
              <a:lumMod val="20000"/>
              <a:lumOff val="80000"/>
            </a:schemeClr>
          </a:solidFill>
          <a:ln w="31750">
            <a:no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08" name="Flecha: pentágono 107">
            <a:extLst>
              <a:ext uri="{FF2B5EF4-FFF2-40B4-BE49-F238E27FC236}">
                <a16:creationId xmlns:a16="http://schemas.microsoft.com/office/drawing/2014/main" id="{93FA1DDC-9CDF-4E5E-AB63-4179AED4C872}"/>
              </a:ext>
            </a:extLst>
          </p:cNvPr>
          <p:cNvSpPr/>
          <p:nvPr/>
        </p:nvSpPr>
        <p:spPr>
          <a:xfrm>
            <a:off x="3502193" y="4547934"/>
            <a:ext cx="1585695" cy="393234"/>
          </a:xfrm>
          <a:prstGeom prst="homePlate">
            <a:avLst>
              <a:gd name="adj" fmla="val 28837"/>
            </a:avLst>
          </a:prstGeom>
          <a:solidFill>
            <a:schemeClr val="accent3">
              <a:lumMod val="20000"/>
              <a:lumOff val="80000"/>
            </a:schemeClr>
          </a:solidFill>
          <a:ln w="31750">
            <a:no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07" name="Flecha: pentágono 106">
            <a:extLst>
              <a:ext uri="{FF2B5EF4-FFF2-40B4-BE49-F238E27FC236}">
                <a16:creationId xmlns:a16="http://schemas.microsoft.com/office/drawing/2014/main" id="{732B5E3C-E3B3-467A-BB00-D62688645911}"/>
              </a:ext>
            </a:extLst>
          </p:cNvPr>
          <p:cNvSpPr/>
          <p:nvPr/>
        </p:nvSpPr>
        <p:spPr>
          <a:xfrm>
            <a:off x="839416" y="4367500"/>
            <a:ext cx="1585695" cy="595662"/>
          </a:xfrm>
          <a:prstGeom prst="homePlate">
            <a:avLst>
              <a:gd name="adj" fmla="val 28837"/>
            </a:avLst>
          </a:prstGeom>
          <a:solidFill>
            <a:schemeClr val="accent1">
              <a:lumMod val="20000"/>
              <a:lumOff val="80000"/>
            </a:schemeClr>
          </a:solidFill>
          <a:ln w="31750">
            <a:no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cxnSp>
        <p:nvCxnSpPr>
          <p:cNvPr id="58" name="Straight Connector 2">
            <a:extLst>
              <a:ext uri="{FF2B5EF4-FFF2-40B4-BE49-F238E27FC236}">
                <a16:creationId xmlns:a16="http://schemas.microsoft.com/office/drawing/2014/main" id="{E0B1B1AC-3E8D-45A5-96FF-AF92DA753876}"/>
              </a:ext>
            </a:extLst>
          </p:cNvPr>
          <p:cNvCxnSpPr>
            <a:cxnSpLocks/>
          </p:cNvCxnSpPr>
          <p:nvPr/>
        </p:nvCxnSpPr>
        <p:spPr>
          <a:xfrm>
            <a:off x="335360" y="557069"/>
            <a:ext cx="11593288"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itle 2">
            <a:extLst>
              <a:ext uri="{FF2B5EF4-FFF2-40B4-BE49-F238E27FC236}">
                <a16:creationId xmlns:a16="http://schemas.microsoft.com/office/drawing/2014/main" id="{D1058497-9524-4527-B2FC-BCE4717C8803}"/>
              </a:ext>
            </a:extLst>
          </p:cNvPr>
          <p:cNvSpPr txBox="1">
            <a:spLocks/>
          </p:cNvSpPr>
          <p:nvPr/>
        </p:nvSpPr>
        <p:spPr>
          <a:xfrm>
            <a:off x="335360" y="11068"/>
            <a:ext cx="10246908"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latin typeface="+mn-lt"/>
              </a:rPr>
              <a:t>Desafío de una agenda colectiva, efectiva y estable</a:t>
            </a:r>
          </a:p>
        </p:txBody>
      </p:sp>
      <p:sp>
        <p:nvSpPr>
          <p:cNvPr id="28" name="TextBox 28">
            <a:extLst>
              <a:ext uri="{FF2B5EF4-FFF2-40B4-BE49-F238E27FC236}">
                <a16:creationId xmlns:a16="http://schemas.microsoft.com/office/drawing/2014/main" id="{823CE5BA-F5CF-4689-A4D2-447CD760F01E}"/>
              </a:ext>
            </a:extLst>
          </p:cNvPr>
          <p:cNvSpPr txBox="1"/>
          <p:nvPr/>
        </p:nvSpPr>
        <p:spPr>
          <a:xfrm>
            <a:off x="8328248" y="908720"/>
            <a:ext cx="3672408" cy="2600712"/>
          </a:xfrm>
          <a:prstGeom prst="rect">
            <a:avLst/>
          </a:prstGeom>
          <a:noFill/>
        </p:spPr>
        <p:txBody>
          <a:bodyPr wrap="square" lIns="0" tIns="0" rIns="0" bIns="0" rtlCol="0">
            <a:spAutoFit/>
          </a:bodyPr>
          <a:lstStyle/>
          <a:p>
            <a:pPr algn="just">
              <a:spcBef>
                <a:spcPts val="300"/>
              </a:spcBef>
              <a:spcAft>
                <a:spcPts val="300"/>
              </a:spcAft>
            </a:pPr>
            <a:r>
              <a:rPr lang="es-CL" sz="1600" b="1" dirty="0"/>
              <a:t>AGENDA FRAGMENTADA – CORTO PLAZO</a:t>
            </a:r>
          </a:p>
          <a:p>
            <a:pPr marL="177800" indent="-177800">
              <a:spcBef>
                <a:spcPts val="300"/>
              </a:spcBef>
              <a:spcAft>
                <a:spcPts val="300"/>
              </a:spcAft>
              <a:buFontTx/>
              <a:buChar char="-"/>
            </a:pPr>
            <a:r>
              <a:rPr lang="es-CL" sz="1600" dirty="0"/>
              <a:t>Bajo impacto, baja adicionalidad y alta redundancia de esfuerzos </a:t>
            </a:r>
          </a:p>
          <a:p>
            <a:pPr marL="177800" indent="-177800">
              <a:spcBef>
                <a:spcPts val="300"/>
              </a:spcBef>
              <a:spcAft>
                <a:spcPts val="300"/>
              </a:spcAft>
              <a:buFontTx/>
              <a:buChar char="-"/>
            </a:pPr>
            <a:r>
              <a:rPr lang="es-CL" sz="1600" dirty="0"/>
              <a:t>Discontinuidad de esfuerzos en el largo plazo</a:t>
            </a:r>
          </a:p>
          <a:p>
            <a:pPr marL="177800" indent="-177800">
              <a:spcBef>
                <a:spcPts val="300"/>
              </a:spcBef>
              <a:spcAft>
                <a:spcPts val="300"/>
              </a:spcAft>
              <a:buFontTx/>
              <a:buChar char="-"/>
            </a:pPr>
            <a:r>
              <a:rPr lang="es-CL" sz="1600" dirty="0"/>
              <a:t>Monitoreo y rendición de cuentas difícil (poca transparencia) y riesgos de captura</a:t>
            </a:r>
          </a:p>
          <a:p>
            <a:pPr marL="177800" indent="-177800">
              <a:spcBef>
                <a:spcPts val="300"/>
              </a:spcBef>
              <a:spcAft>
                <a:spcPts val="300"/>
              </a:spcAft>
              <a:buFontTx/>
              <a:buChar char="-"/>
            </a:pPr>
            <a:r>
              <a:rPr lang="es-CL" sz="1600" dirty="0"/>
              <a:t>Dirección difusa (Visión)</a:t>
            </a:r>
          </a:p>
          <a:p>
            <a:pPr marL="177800" indent="-177800">
              <a:spcBef>
                <a:spcPts val="300"/>
              </a:spcBef>
              <a:spcAft>
                <a:spcPts val="300"/>
              </a:spcAft>
              <a:buFontTx/>
              <a:buChar char="-"/>
            </a:pPr>
            <a:r>
              <a:rPr lang="es-CL" sz="1600" dirty="0"/>
              <a:t>Desconfianzas</a:t>
            </a:r>
          </a:p>
        </p:txBody>
      </p:sp>
      <p:sp>
        <p:nvSpPr>
          <p:cNvPr id="9" name="TextBox 28">
            <a:extLst>
              <a:ext uri="{FF2B5EF4-FFF2-40B4-BE49-F238E27FC236}">
                <a16:creationId xmlns:a16="http://schemas.microsoft.com/office/drawing/2014/main" id="{D7167005-62B9-44E7-80AF-C74EC4497BA8}"/>
              </a:ext>
            </a:extLst>
          </p:cNvPr>
          <p:cNvSpPr txBox="1"/>
          <p:nvPr/>
        </p:nvSpPr>
        <p:spPr>
          <a:xfrm>
            <a:off x="8328248" y="3708608"/>
            <a:ext cx="3600400" cy="2600712"/>
          </a:xfrm>
          <a:prstGeom prst="rect">
            <a:avLst/>
          </a:prstGeom>
          <a:noFill/>
        </p:spPr>
        <p:txBody>
          <a:bodyPr wrap="square" lIns="0" tIns="0" rIns="0" bIns="0" rtlCol="0">
            <a:spAutoFit/>
          </a:bodyPr>
          <a:lstStyle/>
          <a:p>
            <a:pPr algn="just">
              <a:spcBef>
                <a:spcPts val="300"/>
              </a:spcBef>
              <a:spcAft>
                <a:spcPts val="300"/>
              </a:spcAft>
            </a:pPr>
            <a:r>
              <a:rPr lang="es-CL" sz="1600" b="1" dirty="0"/>
              <a:t>AGENDA INTEGRADA – LARGO PLAZO</a:t>
            </a:r>
          </a:p>
          <a:p>
            <a:pPr marL="177800" indent="-177800">
              <a:spcBef>
                <a:spcPts val="300"/>
              </a:spcBef>
              <a:spcAft>
                <a:spcPts val="300"/>
              </a:spcAft>
              <a:buFontTx/>
              <a:buChar char="-"/>
            </a:pPr>
            <a:r>
              <a:rPr lang="es-CL" sz="1600" dirty="0"/>
              <a:t>Alta efectividad, alta adicionalidad y alta complementariedad de esfuerzos </a:t>
            </a:r>
          </a:p>
          <a:p>
            <a:pPr marL="177800" indent="-177800">
              <a:spcBef>
                <a:spcPts val="300"/>
              </a:spcBef>
              <a:spcAft>
                <a:spcPts val="300"/>
              </a:spcAft>
              <a:buFontTx/>
              <a:buChar char="-"/>
            </a:pPr>
            <a:r>
              <a:rPr lang="es-CL" sz="1600" dirty="0"/>
              <a:t>Continuidad de esfuerzos en el largo plazo</a:t>
            </a:r>
          </a:p>
          <a:p>
            <a:pPr marL="177800" indent="-177800">
              <a:spcBef>
                <a:spcPts val="300"/>
              </a:spcBef>
              <a:spcAft>
                <a:spcPts val="300"/>
              </a:spcAft>
              <a:buFontTx/>
              <a:buChar char="-"/>
            </a:pPr>
            <a:r>
              <a:rPr lang="es-CL" sz="1600" dirty="0"/>
              <a:t>Monitoreo y rendición de cuentas claras (con transparencia)</a:t>
            </a:r>
          </a:p>
          <a:p>
            <a:pPr marL="177800" indent="-177800">
              <a:spcBef>
                <a:spcPts val="300"/>
              </a:spcBef>
              <a:spcAft>
                <a:spcPts val="300"/>
              </a:spcAft>
              <a:buFontTx/>
              <a:buChar char="-"/>
            </a:pPr>
            <a:r>
              <a:rPr lang="es-CL" sz="1600" dirty="0"/>
              <a:t>Menor riesgos de capturas</a:t>
            </a:r>
          </a:p>
          <a:p>
            <a:pPr marL="177800" indent="-177800">
              <a:spcBef>
                <a:spcPts val="300"/>
              </a:spcBef>
              <a:spcAft>
                <a:spcPts val="300"/>
              </a:spcAft>
              <a:buFontTx/>
              <a:buChar char="-"/>
            </a:pPr>
            <a:r>
              <a:rPr lang="es-CL" sz="1600" dirty="0"/>
              <a:t>Confianzas, aprecio y beneficio mutuo</a:t>
            </a:r>
          </a:p>
        </p:txBody>
      </p:sp>
      <p:cxnSp>
        <p:nvCxnSpPr>
          <p:cNvPr id="3" name="Conector recto 2">
            <a:extLst>
              <a:ext uri="{FF2B5EF4-FFF2-40B4-BE49-F238E27FC236}">
                <a16:creationId xmlns:a16="http://schemas.microsoft.com/office/drawing/2014/main" id="{AE674120-2E05-4D28-AA4F-4D69F1788CF3}"/>
              </a:ext>
            </a:extLst>
          </p:cNvPr>
          <p:cNvCxnSpPr/>
          <p:nvPr/>
        </p:nvCxnSpPr>
        <p:spPr>
          <a:xfrm>
            <a:off x="263352" y="3573016"/>
            <a:ext cx="11665296" cy="0"/>
          </a:xfrm>
          <a:prstGeom prst="line">
            <a:avLst/>
          </a:prstGeom>
          <a:ln w="254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lecha: a la derecha 3">
            <a:extLst>
              <a:ext uri="{FF2B5EF4-FFF2-40B4-BE49-F238E27FC236}">
                <a16:creationId xmlns:a16="http://schemas.microsoft.com/office/drawing/2014/main" id="{B2891F58-9F7A-4302-89D1-AB6685D80798}"/>
              </a:ext>
            </a:extLst>
          </p:cNvPr>
          <p:cNvSpPr/>
          <p:nvPr/>
        </p:nvSpPr>
        <p:spPr>
          <a:xfrm>
            <a:off x="1455249" y="2060872"/>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3" name="Flecha: a la derecha 12">
            <a:extLst>
              <a:ext uri="{FF2B5EF4-FFF2-40B4-BE49-F238E27FC236}">
                <a16:creationId xmlns:a16="http://schemas.microsoft.com/office/drawing/2014/main" id="{B311A2B4-DDB8-493D-9815-01757A04D987}"/>
              </a:ext>
            </a:extLst>
          </p:cNvPr>
          <p:cNvSpPr/>
          <p:nvPr/>
        </p:nvSpPr>
        <p:spPr>
          <a:xfrm rot="19604988">
            <a:off x="1713573" y="2483915"/>
            <a:ext cx="360000" cy="216000"/>
          </a:xfrm>
          <a:prstGeom prst="rightArrow">
            <a:avLst/>
          </a:prstGeom>
          <a:solidFill>
            <a:srgbClr val="FFC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4" name="Flecha: a la derecha 13">
            <a:extLst>
              <a:ext uri="{FF2B5EF4-FFF2-40B4-BE49-F238E27FC236}">
                <a16:creationId xmlns:a16="http://schemas.microsoft.com/office/drawing/2014/main" id="{153071D0-BA1B-4148-9C21-4F9E4D797F4C}"/>
              </a:ext>
            </a:extLst>
          </p:cNvPr>
          <p:cNvSpPr/>
          <p:nvPr/>
        </p:nvSpPr>
        <p:spPr>
          <a:xfrm rot="4210533">
            <a:off x="3382110" y="1582744"/>
            <a:ext cx="360000" cy="216000"/>
          </a:xfrm>
          <a:prstGeom prst="rightArrow">
            <a:avLst/>
          </a:prstGeom>
          <a:solidFill>
            <a:srgbClr val="FFC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5" name="Flecha: a la derecha 14">
            <a:extLst>
              <a:ext uri="{FF2B5EF4-FFF2-40B4-BE49-F238E27FC236}">
                <a16:creationId xmlns:a16="http://schemas.microsoft.com/office/drawing/2014/main" id="{8DCEEEBD-9B95-4253-9978-9A2ED819F722}"/>
              </a:ext>
            </a:extLst>
          </p:cNvPr>
          <p:cNvSpPr/>
          <p:nvPr/>
        </p:nvSpPr>
        <p:spPr>
          <a:xfrm rot="6322265">
            <a:off x="2707575" y="1939013"/>
            <a:ext cx="360000" cy="216000"/>
          </a:xfrm>
          <a:prstGeom prst="rightArrow">
            <a:avLst/>
          </a:prstGeom>
          <a:solidFill>
            <a:srgbClr val="00206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6" name="Flecha: a la derecha 15">
            <a:extLst>
              <a:ext uri="{FF2B5EF4-FFF2-40B4-BE49-F238E27FC236}">
                <a16:creationId xmlns:a16="http://schemas.microsoft.com/office/drawing/2014/main" id="{3B6A84C6-2D35-4D86-8D6C-3276742BA38E}"/>
              </a:ext>
            </a:extLst>
          </p:cNvPr>
          <p:cNvSpPr/>
          <p:nvPr/>
        </p:nvSpPr>
        <p:spPr>
          <a:xfrm rot="14960567">
            <a:off x="5935228" y="2322384"/>
            <a:ext cx="360000" cy="216000"/>
          </a:xfrm>
          <a:prstGeom prst="rightArrow">
            <a:avLst/>
          </a:prstGeom>
          <a:solidFill>
            <a:srgbClr val="92D05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7" name="Flecha: a la derecha 16">
            <a:extLst>
              <a:ext uri="{FF2B5EF4-FFF2-40B4-BE49-F238E27FC236}">
                <a16:creationId xmlns:a16="http://schemas.microsoft.com/office/drawing/2014/main" id="{5F42DA95-AD00-4EE1-8DF2-A1C6D589508C}"/>
              </a:ext>
            </a:extLst>
          </p:cNvPr>
          <p:cNvSpPr/>
          <p:nvPr/>
        </p:nvSpPr>
        <p:spPr>
          <a:xfrm rot="639004">
            <a:off x="2446006" y="1798768"/>
            <a:ext cx="360000" cy="216000"/>
          </a:xfrm>
          <a:prstGeom prst="rightArrow">
            <a:avLst/>
          </a:prstGeom>
          <a:solidFill>
            <a:schemeClr val="tx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8" name="Flecha: a la derecha 17">
            <a:extLst>
              <a:ext uri="{FF2B5EF4-FFF2-40B4-BE49-F238E27FC236}">
                <a16:creationId xmlns:a16="http://schemas.microsoft.com/office/drawing/2014/main" id="{E498049F-B585-4EA7-A4B7-0501EE918E9B}"/>
              </a:ext>
            </a:extLst>
          </p:cNvPr>
          <p:cNvSpPr/>
          <p:nvPr/>
        </p:nvSpPr>
        <p:spPr>
          <a:xfrm rot="16840492">
            <a:off x="4082287" y="1933715"/>
            <a:ext cx="360000" cy="216000"/>
          </a:xfrm>
          <a:prstGeom prst="rightArrow">
            <a:avLst/>
          </a:prstGeom>
          <a:solidFill>
            <a:schemeClr val="bg2">
              <a:lumMod val="5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9" name="Flecha: a la derecha 18">
            <a:extLst>
              <a:ext uri="{FF2B5EF4-FFF2-40B4-BE49-F238E27FC236}">
                <a16:creationId xmlns:a16="http://schemas.microsoft.com/office/drawing/2014/main" id="{59BBE31C-36FB-4540-8C85-21BDE5DB4852}"/>
              </a:ext>
            </a:extLst>
          </p:cNvPr>
          <p:cNvSpPr/>
          <p:nvPr/>
        </p:nvSpPr>
        <p:spPr>
          <a:xfrm rot="14845480">
            <a:off x="4234687" y="2581875"/>
            <a:ext cx="360000" cy="216000"/>
          </a:xfrm>
          <a:prstGeom prst="rightArrow">
            <a:avLst/>
          </a:prstGeom>
          <a:solidFill>
            <a:srgbClr val="00B05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20" name="Flecha: a la derecha 19">
            <a:extLst>
              <a:ext uri="{FF2B5EF4-FFF2-40B4-BE49-F238E27FC236}">
                <a16:creationId xmlns:a16="http://schemas.microsoft.com/office/drawing/2014/main" id="{0A90CB4F-9E43-4CDB-9331-1A8E2FB0F2F2}"/>
              </a:ext>
            </a:extLst>
          </p:cNvPr>
          <p:cNvSpPr/>
          <p:nvPr/>
        </p:nvSpPr>
        <p:spPr>
          <a:xfrm rot="21051025">
            <a:off x="3630373" y="1870776"/>
            <a:ext cx="360000" cy="216000"/>
          </a:xfrm>
          <a:prstGeom prst="rightArrow">
            <a:avLst/>
          </a:prstGeom>
          <a:solidFill>
            <a:srgbClr val="92D05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21" name="Flecha: a la derecha 20">
            <a:extLst>
              <a:ext uri="{FF2B5EF4-FFF2-40B4-BE49-F238E27FC236}">
                <a16:creationId xmlns:a16="http://schemas.microsoft.com/office/drawing/2014/main" id="{B0CB99E3-789A-460E-AE07-1C650FA84907}"/>
              </a:ext>
            </a:extLst>
          </p:cNvPr>
          <p:cNvSpPr/>
          <p:nvPr/>
        </p:nvSpPr>
        <p:spPr>
          <a:xfrm rot="1562757">
            <a:off x="4724751" y="2064811"/>
            <a:ext cx="360000" cy="216000"/>
          </a:xfrm>
          <a:prstGeom prst="rightArrow">
            <a:avLst/>
          </a:prstGeom>
          <a:solidFill>
            <a:srgbClr val="C0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22" name="Flecha: a la derecha 21">
            <a:extLst>
              <a:ext uri="{FF2B5EF4-FFF2-40B4-BE49-F238E27FC236}">
                <a16:creationId xmlns:a16="http://schemas.microsoft.com/office/drawing/2014/main" id="{7B42A4AA-6ACB-480A-A901-84D5CCDE7499}"/>
              </a:ext>
            </a:extLst>
          </p:cNvPr>
          <p:cNvSpPr/>
          <p:nvPr/>
        </p:nvSpPr>
        <p:spPr>
          <a:xfrm rot="10201059">
            <a:off x="5215662" y="2823392"/>
            <a:ext cx="360000" cy="216000"/>
          </a:xfrm>
          <a:prstGeom prst="rightArrow">
            <a:avLst/>
          </a:prstGeom>
          <a:solidFill>
            <a:schemeClr val="tx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23" name="Flecha: a la derecha 22">
            <a:extLst>
              <a:ext uri="{FF2B5EF4-FFF2-40B4-BE49-F238E27FC236}">
                <a16:creationId xmlns:a16="http://schemas.microsoft.com/office/drawing/2014/main" id="{54644D0E-11D5-4D9B-8E11-F9A7EACFC767}"/>
              </a:ext>
            </a:extLst>
          </p:cNvPr>
          <p:cNvSpPr/>
          <p:nvPr/>
        </p:nvSpPr>
        <p:spPr>
          <a:xfrm rot="17479496">
            <a:off x="5073044" y="1887723"/>
            <a:ext cx="360000" cy="216000"/>
          </a:xfrm>
          <a:prstGeom prst="rightArrow">
            <a:avLst/>
          </a:prstGeom>
          <a:solidFill>
            <a:schemeClr val="tx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25" name="Flecha: a la derecha 24">
            <a:extLst>
              <a:ext uri="{FF2B5EF4-FFF2-40B4-BE49-F238E27FC236}">
                <a16:creationId xmlns:a16="http://schemas.microsoft.com/office/drawing/2014/main" id="{472F09C5-E6AD-4BB4-83CF-7609702EF699}"/>
              </a:ext>
            </a:extLst>
          </p:cNvPr>
          <p:cNvSpPr/>
          <p:nvPr/>
        </p:nvSpPr>
        <p:spPr>
          <a:xfrm rot="18987551">
            <a:off x="846946" y="1861795"/>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26" name="Flecha: a la derecha 25">
            <a:extLst>
              <a:ext uri="{FF2B5EF4-FFF2-40B4-BE49-F238E27FC236}">
                <a16:creationId xmlns:a16="http://schemas.microsoft.com/office/drawing/2014/main" id="{0ED38C0F-B273-4A12-888C-DE8AE8959622}"/>
              </a:ext>
            </a:extLst>
          </p:cNvPr>
          <p:cNvSpPr/>
          <p:nvPr/>
        </p:nvSpPr>
        <p:spPr>
          <a:xfrm rot="16992539">
            <a:off x="917467" y="2761043"/>
            <a:ext cx="360000" cy="216000"/>
          </a:xfrm>
          <a:prstGeom prst="rightArrow">
            <a:avLst/>
          </a:prstGeom>
          <a:solidFill>
            <a:schemeClr val="accent3">
              <a:lumMod val="5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29" name="Flecha: a la derecha 28">
            <a:extLst>
              <a:ext uri="{FF2B5EF4-FFF2-40B4-BE49-F238E27FC236}">
                <a16:creationId xmlns:a16="http://schemas.microsoft.com/office/drawing/2014/main" id="{03AE0E8C-ACA7-4D90-86F7-6EAFC4FC2071}"/>
              </a:ext>
            </a:extLst>
          </p:cNvPr>
          <p:cNvSpPr/>
          <p:nvPr/>
        </p:nvSpPr>
        <p:spPr>
          <a:xfrm rot="1598084">
            <a:off x="2773807" y="1582744"/>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30" name="Flecha: a la derecha 29">
            <a:extLst>
              <a:ext uri="{FF2B5EF4-FFF2-40B4-BE49-F238E27FC236}">
                <a16:creationId xmlns:a16="http://schemas.microsoft.com/office/drawing/2014/main" id="{D9C36222-AF3E-4045-922B-0FF671EF92E2}"/>
              </a:ext>
            </a:extLst>
          </p:cNvPr>
          <p:cNvSpPr/>
          <p:nvPr/>
        </p:nvSpPr>
        <p:spPr>
          <a:xfrm rot="3709816">
            <a:off x="1887153" y="1946489"/>
            <a:ext cx="360000" cy="216000"/>
          </a:xfrm>
          <a:prstGeom prst="rightArrow">
            <a:avLst/>
          </a:prstGeom>
          <a:solidFill>
            <a:schemeClr val="accent6">
              <a:lumMod val="75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31" name="Flecha: a la derecha 30">
            <a:extLst>
              <a:ext uri="{FF2B5EF4-FFF2-40B4-BE49-F238E27FC236}">
                <a16:creationId xmlns:a16="http://schemas.microsoft.com/office/drawing/2014/main" id="{366C9040-0FB6-4B7A-97FA-45619512515E}"/>
              </a:ext>
            </a:extLst>
          </p:cNvPr>
          <p:cNvSpPr/>
          <p:nvPr/>
        </p:nvSpPr>
        <p:spPr>
          <a:xfrm rot="12348118">
            <a:off x="2492424" y="2497348"/>
            <a:ext cx="360000" cy="216000"/>
          </a:xfrm>
          <a:prstGeom prst="rightArrow">
            <a:avLst/>
          </a:prstGeom>
          <a:solidFill>
            <a:schemeClr val="tx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32" name="Flecha: a la derecha 31">
            <a:extLst>
              <a:ext uri="{FF2B5EF4-FFF2-40B4-BE49-F238E27FC236}">
                <a16:creationId xmlns:a16="http://schemas.microsoft.com/office/drawing/2014/main" id="{D3E4F00E-9071-444A-80BC-5E99E288D71E}"/>
              </a:ext>
            </a:extLst>
          </p:cNvPr>
          <p:cNvSpPr/>
          <p:nvPr/>
        </p:nvSpPr>
        <p:spPr>
          <a:xfrm rot="19626555">
            <a:off x="1837703" y="1599691"/>
            <a:ext cx="360000" cy="216000"/>
          </a:xfrm>
          <a:prstGeom prst="rightArrow">
            <a:avLst/>
          </a:prstGeom>
          <a:solidFill>
            <a:srgbClr val="C0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33" name="Flecha: a la derecha 32">
            <a:extLst>
              <a:ext uri="{FF2B5EF4-FFF2-40B4-BE49-F238E27FC236}">
                <a16:creationId xmlns:a16="http://schemas.microsoft.com/office/drawing/2014/main" id="{ECF262AA-A680-4DC3-BBE2-83D3D656A02D}"/>
              </a:ext>
            </a:extLst>
          </p:cNvPr>
          <p:cNvSpPr/>
          <p:nvPr/>
        </p:nvSpPr>
        <p:spPr>
          <a:xfrm rot="14228043">
            <a:off x="3119829" y="1946623"/>
            <a:ext cx="360000" cy="216000"/>
          </a:xfrm>
          <a:prstGeom prst="rightArrow">
            <a:avLst/>
          </a:prstGeom>
          <a:solidFill>
            <a:schemeClr val="accent3">
              <a:lumMod val="5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34" name="Flecha: a la derecha 33">
            <a:extLst>
              <a:ext uri="{FF2B5EF4-FFF2-40B4-BE49-F238E27FC236}">
                <a16:creationId xmlns:a16="http://schemas.microsoft.com/office/drawing/2014/main" id="{A0C2D38A-79D4-4F48-B0F6-9A32F2EBF21C}"/>
              </a:ext>
            </a:extLst>
          </p:cNvPr>
          <p:cNvSpPr/>
          <p:nvPr/>
        </p:nvSpPr>
        <p:spPr>
          <a:xfrm rot="12233031">
            <a:off x="5371995" y="2501297"/>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35" name="Flecha: a la derecha 34">
            <a:extLst>
              <a:ext uri="{FF2B5EF4-FFF2-40B4-BE49-F238E27FC236}">
                <a16:creationId xmlns:a16="http://schemas.microsoft.com/office/drawing/2014/main" id="{BFA43A05-5D00-4A3A-8E1B-4555C1FBDD9F}"/>
              </a:ext>
            </a:extLst>
          </p:cNvPr>
          <p:cNvSpPr/>
          <p:nvPr/>
        </p:nvSpPr>
        <p:spPr>
          <a:xfrm rot="18438576">
            <a:off x="5400845" y="1671699"/>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36" name="Flecha: a la derecha 35">
            <a:extLst>
              <a:ext uri="{FF2B5EF4-FFF2-40B4-BE49-F238E27FC236}">
                <a16:creationId xmlns:a16="http://schemas.microsoft.com/office/drawing/2014/main" id="{C0139D67-D01C-4C36-A1DE-81682E2D3BD3}"/>
              </a:ext>
            </a:extLst>
          </p:cNvPr>
          <p:cNvSpPr/>
          <p:nvPr/>
        </p:nvSpPr>
        <p:spPr>
          <a:xfrm rot="20550308">
            <a:off x="5823636" y="2037957"/>
            <a:ext cx="360000" cy="216000"/>
          </a:xfrm>
          <a:prstGeom prst="rightArrow">
            <a:avLst/>
          </a:prstGeom>
          <a:solidFill>
            <a:srgbClr val="00206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37" name="Flecha: a la derecha 36">
            <a:extLst>
              <a:ext uri="{FF2B5EF4-FFF2-40B4-BE49-F238E27FC236}">
                <a16:creationId xmlns:a16="http://schemas.microsoft.com/office/drawing/2014/main" id="{852CAA34-8C8B-42CD-9FEF-1DA6324942C8}"/>
              </a:ext>
            </a:extLst>
          </p:cNvPr>
          <p:cNvSpPr/>
          <p:nvPr/>
        </p:nvSpPr>
        <p:spPr>
          <a:xfrm rot="7588610">
            <a:off x="4709462" y="2608000"/>
            <a:ext cx="360000" cy="216000"/>
          </a:xfrm>
          <a:prstGeom prst="rightArrow">
            <a:avLst/>
          </a:prstGeom>
          <a:solidFill>
            <a:srgbClr val="00206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38" name="Flecha: a la derecha 37">
            <a:extLst>
              <a:ext uri="{FF2B5EF4-FFF2-40B4-BE49-F238E27FC236}">
                <a16:creationId xmlns:a16="http://schemas.microsoft.com/office/drawing/2014/main" id="{02C38774-E64E-4DB8-BA34-6621E843C9DF}"/>
              </a:ext>
            </a:extLst>
          </p:cNvPr>
          <p:cNvSpPr/>
          <p:nvPr/>
        </p:nvSpPr>
        <p:spPr>
          <a:xfrm rot="14867047">
            <a:off x="4464741" y="1688646"/>
            <a:ext cx="360000" cy="216000"/>
          </a:xfrm>
          <a:prstGeom prst="rightArrow">
            <a:avLst/>
          </a:prstGeom>
          <a:solidFill>
            <a:schemeClr val="accent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5" name="Flecha: pentágono 4">
            <a:extLst>
              <a:ext uri="{FF2B5EF4-FFF2-40B4-BE49-F238E27FC236}">
                <a16:creationId xmlns:a16="http://schemas.microsoft.com/office/drawing/2014/main" id="{15C767B0-1A8F-4BC7-B299-7875506D9190}"/>
              </a:ext>
            </a:extLst>
          </p:cNvPr>
          <p:cNvSpPr/>
          <p:nvPr/>
        </p:nvSpPr>
        <p:spPr>
          <a:xfrm>
            <a:off x="767409" y="1124992"/>
            <a:ext cx="5692472" cy="2232000"/>
          </a:xfrm>
          <a:prstGeom prst="homePlate">
            <a:avLst>
              <a:gd name="adj" fmla="val 731"/>
            </a:avLst>
          </a:prstGeom>
          <a:ln w="31750">
            <a:solidFill>
              <a:schemeClr val="accent1">
                <a:shade val="95000"/>
                <a:satMod val="105000"/>
              </a:schemeClr>
            </a:solid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39" name="Flecha: a la derecha 38">
            <a:extLst>
              <a:ext uri="{FF2B5EF4-FFF2-40B4-BE49-F238E27FC236}">
                <a16:creationId xmlns:a16="http://schemas.microsoft.com/office/drawing/2014/main" id="{9360B6F8-2011-4674-A6EC-0C179DB49FB0}"/>
              </a:ext>
            </a:extLst>
          </p:cNvPr>
          <p:cNvSpPr/>
          <p:nvPr/>
        </p:nvSpPr>
        <p:spPr>
          <a:xfrm rot="2795720">
            <a:off x="1433138" y="1797794"/>
            <a:ext cx="360000" cy="216000"/>
          </a:xfrm>
          <a:prstGeom prst="rightArrow">
            <a:avLst/>
          </a:prstGeom>
          <a:solidFill>
            <a:srgbClr val="00206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40" name="Flecha: a la derecha 39">
            <a:extLst>
              <a:ext uri="{FF2B5EF4-FFF2-40B4-BE49-F238E27FC236}">
                <a16:creationId xmlns:a16="http://schemas.microsoft.com/office/drawing/2014/main" id="{A6B6DF9F-75A0-40A7-91D4-C476D33612EE}"/>
              </a:ext>
            </a:extLst>
          </p:cNvPr>
          <p:cNvSpPr/>
          <p:nvPr/>
        </p:nvSpPr>
        <p:spPr>
          <a:xfrm rot="11434022">
            <a:off x="1896636" y="2873523"/>
            <a:ext cx="360000" cy="216000"/>
          </a:xfrm>
          <a:prstGeom prst="rightArrow">
            <a:avLst/>
          </a:prstGeom>
          <a:solidFill>
            <a:srgbClr val="92D05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41" name="Flecha: a la derecha 40">
            <a:extLst>
              <a:ext uri="{FF2B5EF4-FFF2-40B4-BE49-F238E27FC236}">
                <a16:creationId xmlns:a16="http://schemas.microsoft.com/office/drawing/2014/main" id="{0917D6E3-30F0-48F9-9B1A-697736E40A01}"/>
              </a:ext>
            </a:extLst>
          </p:cNvPr>
          <p:cNvSpPr/>
          <p:nvPr/>
        </p:nvSpPr>
        <p:spPr>
          <a:xfrm rot="13313947">
            <a:off x="3146511" y="2616349"/>
            <a:ext cx="360000" cy="216000"/>
          </a:xfrm>
          <a:prstGeom prst="rightArrow">
            <a:avLst/>
          </a:prstGeom>
          <a:solidFill>
            <a:schemeClr val="bg2">
              <a:lumMod val="5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42" name="Flecha: a la derecha 41">
            <a:extLst>
              <a:ext uri="{FF2B5EF4-FFF2-40B4-BE49-F238E27FC236}">
                <a16:creationId xmlns:a16="http://schemas.microsoft.com/office/drawing/2014/main" id="{51011927-A9C6-49EC-AC12-AFD8D63FA98D}"/>
              </a:ext>
            </a:extLst>
          </p:cNvPr>
          <p:cNvSpPr/>
          <p:nvPr/>
        </p:nvSpPr>
        <p:spPr>
          <a:xfrm rot="11318935">
            <a:off x="3298911" y="2945531"/>
            <a:ext cx="360000" cy="216000"/>
          </a:xfrm>
          <a:prstGeom prst="rightArrow">
            <a:avLst/>
          </a:prstGeom>
          <a:solidFill>
            <a:srgbClr val="00B05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43" name="Flecha: a la derecha 42">
            <a:extLst>
              <a:ext uri="{FF2B5EF4-FFF2-40B4-BE49-F238E27FC236}">
                <a16:creationId xmlns:a16="http://schemas.microsoft.com/office/drawing/2014/main" id="{243F5494-25FB-479C-AB5D-68C9A2DDA30A}"/>
              </a:ext>
            </a:extLst>
          </p:cNvPr>
          <p:cNvSpPr/>
          <p:nvPr/>
        </p:nvSpPr>
        <p:spPr>
          <a:xfrm rot="19636212">
            <a:off x="3910449" y="2563310"/>
            <a:ext cx="360000" cy="216000"/>
          </a:xfrm>
          <a:prstGeom prst="rightArrow">
            <a:avLst/>
          </a:prstGeom>
          <a:solidFill>
            <a:srgbClr val="C0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44" name="Flecha: a la derecha 43">
            <a:extLst>
              <a:ext uri="{FF2B5EF4-FFF2-40B4-BE49-F238E27FC236}">
                <a16:creationId xmlns:a16="http://schemas.microsoft.com/office/drawing/2014/main" id="{8471F9CD-86E5-4F51-A6C8-D12AF999E82D}"/>
              </a:ext>
            </a:extLst>
          </p:cNvPr>
          <p:cNvSpPr/>
          <p:nvPr/>
        </p:nvSpPr>
        <p:spPr>
          <a:xfrm rot="6674514">
            <a:off x="4523674" y="2962478"/>
            <a:ext cx="360000" cy="216000"/>
          </a:xfrm>
          <a:prstGeom prst="rightArrow">
            <a:avLst/>
          </a:prstGeom>
          <a:solidFill>
            <a:schemeClr val="accent6">
              <a:lumMod val="75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45" name="Flecha: a la derecha 44">
            <a:extLst>
              <a:ext uri="{FF2B5EF4-FFF2-40B4-BE49-F238E27FC236}">
                <a16:creationId xmlns:a16="http://schemas.microsoft.com/office/drawing/2014/main" id="{193FD158-A2AD-43F3-9193-9F455A5A35CD}"/>
              </a:ext>
            </a:extLst>
          </p:cNvPr>
          <p:cNvSpPr/>
          <p:nvPr/>
        </p:nvSpPr>
        <p:spPr>
          <a:xfrm rot="183271">
            <a:off x="951377" y="2275278"/>
            <a:ext cx="360000" cy="216000"/>
          </a:xfrm>
          <a:prstGeom prst="rightArrow">
            <a:avLst/>
          </a:prstGeom>
          <a:solidFill>
            <a:schemeClr val="accent6">
              <a:lumMod val="75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46" name="Flecha: a la derecha 45">
            <a:extLst>
              <a:ext uri="{FF2B5EF4-FFF2-40B4-BE49-F238E27FC236}">
                <a16:creationId xmlns:a16="http://schemas.microsoft.com/office/drawing/2014/main" id="{8AB016B5-55EB-4FC6-BEE2-6AA7BA7A0A7F}"/>
              </a:ext>
            </a:extLst>
          </p:cNvPr>
          <p:cNvSpPr/>
          <p:nvPr/>
        </p:nvSpPr>
        <p:spPr>
          <a:xfrm rot="8821573">
            <a:off x="1288333" y="2674446"/>
            <a:ext cx="360000" cy="216000"/>
          </a:xfrm>
          <a:prstGeom prst="rightArrow">
            <a:avLst/>
          </a:prstGeom>
          <a:solidFill>
            <a:schemeClr val="tx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47" name="Flecha: a la derecha 46">
            <a:extLst>
              <a:ext uri="{FF2B5EF4-FFF2-40B4-BE49-F238E27FC236}">
                <a16:creationId xmlns:a16="http://schemas.microsoft.com/office/drawing/2014/main" id="{1CE6EF2D-B83C-4877-9DF2-711E0F50C118}"/>
              </a:ext>
            </a:extLst>
          </p:cNvPr>
          <p:cNvSpPr/>
          <p:nvPr/>
        </p:nvSpPr>
        <p:spPr>
          <a:xfrm rot="10701498">
            <a:off x="2184053" y="2703831"/>
            <a:ext cx="360000" cy="216000"/>
          </a:xfrm>
          <a:prstGeom prst="rightArrow">
            <a:avLst/>
          </a:prstGeom>
          <a:solidFill>
            <a:schemeClr val="accent3">
              <a:lumMod val="5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48" name="Flecha: a la derecha 47">
            <a:extLst>
              <a:ext uri="{FF2B5EF4-FFF2-40B4-BE49-F238E27FC236}">
                <a16:creationId xmlns:a16="http://schemas.microsoft.com/office/drawing/2014/main" id="{62A9786E-4543-423A-87F9-6EFB35DDAC70}"/>
              </a:ext>
            </a:extLst>
          </p:cNvPr>
          <p:cNvSpPr/>
          <p:nvPr/>
        </p:nvSpPr>
        <p:spPr>
          <a:xfrm rot="8706486">
            <a:off x="2690608" y="2746454"/>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49" name="Flecha: a la derecha 48">
            <a:extLst>
              <a:ext uri="{FF2B5EF4-FFF2-40B4-BE49-F238E27FC236}">
                <a16:creationId xmlns:a16="http://schemas.microsoft.com/office/drawing/2014/main" id="{1CE9C03F-DAC2-48D6-9FDD-B7530A5A8200}"/>
              </a:ext>
            </a:extLst>
          </p:cNvPr>
          <p:cNvSpPr/>
          <p:nvPr/>
        </p:nvSpPr>
        <p:spPr>
          <a:xfrm rot="17023763">
            <a:off x="5383324" y="2153338"/>
            <a:ext cx="360000" cy="216000"/>
          </a:xfrm>
          <a:prstGeom prst="rightArrow">
            <a:avLst/>
          </a:prstGeom>
          <a:solidFill>
            <a:schemeClr val="accent4">
              <a:lumMod val="75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50" name="Flecha: a la derecha 49">
            <a:extLst>
              <a:ext uri="{FF2B5EF4-FFF2-40B4-BE49-F238E27FC236}">
                <a16:creationId xmlns:a16="http://schemas.microsoft.com/office/drawing/2014/main" id="{7D5AAB8B-E9C3-4204-A7EA-DEF33F617EED}"/>
              </a:ext>
            </a:extLst>
          </p:cNvPr>
          <p:cNvSpPr/>
          <p:nvPr/>
        </p:nvSpPr>
        <p:spPr>
          <a:xfrm rot="4062065">
            <a:off x="3773686" y="2971656"/>
            <a:ext cx="360000" cy="216000"/>
          </a:xfrm>
          <a:prstGeom prst="rightArrow">
            <a:avLst/>
          </a:prstGeom>
          <a:solidFill>
            <a:srgbClr val="00206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51" name="TextBox 28">
            <a:extLst>
              <a:ext uri="{FF2B5EF4-FFF2-40B4-BE49-F238E27FC236}">
                <a16:creationId xmlns:a16="http://schemas.microsoft.com/office/drawing/2014/main" id="{A3C49F7B-2B92-480D-874F-C1705F8DB566}"/>
              </a:ext>
            </a:extLst>
          </p:cNvPr>
          <p:cNvSpPr txBox="1"/>
          <p:nvPr/>
        </p:nvSpPr>
        <p:spPr>
          <a:xfrm>
            <a:off x="807177" y="1196753"/>
            <a:ext cx="5400600" cy="246221"/>
          </a:xfrm>
          <a:prstGeom prst="rect">
            <a:avLst/>
          </a:prstGeom>
          <a:noFill/>
        </p:spPr>
        <p:txBody>
          <a:bodyPr wrap="square" lIns="0" tIns="0" rIns="0" bIns="0" rtlCol="0">
            <a:spAutoFit/>
          </a:bodyPr>
          <a:lstStyle/>
          <a:p>
            <a:pPr algn="just">
              <a:spcBef>
                <a:spcPts val="300"/>
              </a:spcBef>
              <a:spcAft>
                <a:spcPts val="300"/>
              </a:spcAft>
            </a:pPr>
            <a:r>
              <a:rPr lang="es-CL" sz="1600" b="1" dirty="0"/>
              <a:t>REGULACIÓN – POLITICA PÚBLICA – CAPACIDADES PÚBLICAS</a:t>
            </a:r>
            <a:endParaRPr lang="es-CL" sz="1600" dirty="0"/>
          </a:p>
        </p:txBody>
      </p:sp>
      <p:sp>
        <p:nvSpPr>
          <p:cNvPr id="52" name="TextBox 28">
            <a:extLst>
              <a:ext uri="{FF2B5EF4-FFF2-40B4-BE49-F238E27FC236}">
                <a16:creationId xmlns:a16="http://schemas.microsoft.com/office/drawing/2014/main" id="{931664DE-2223-45E8-ACDD-635DB9D2ED61}"/>
              </a:ext>
            </a:extLst>
          </p:cNvPr>
          <p:cNvSpPr txBox="1"/>
          <p:nvPr/>
        </p:nvSpPr>
        <p:spPr>
          <a:xfrm>
            <a:off x="1887297" y="2225884"/>
            <a:ext cx="3672408" cy="246221"/>
          </a:xfrm>
          <a:prstGeom prst="rect">
            <a:avLst/>
          </a:prstGeom>
          <a:noFill/>
        </p:spPr>
        <p:txBody>
          <a:bodyPr wrap="square" lIns="0" tIns="0" rIns="0" bIns="0" rtlCol="0">
            <a:spAutoFit/>
          </a:bodyPr>
          <a:lstStyle/>
          <a:p>
            <a:pPr>
              <a:spcBef>
                <a:spcPts val="300"/>
              </a:spcBef>
              <a:spcAft>
                <a:spcPts val="300"/>
              </a:spcAft>
            </a:pPr>
            <a:r>
              <a:rPr lang="es-CL" sz="1600" i="1" dirty="0"/>
              <a:t>Acciones impulsadas por stakeholders</a:t>
            </a:r>
          </a:p>
        </p:txBody>
      </p:sp>
      <p:pic>
        <p:nvPicPr>
          <p:cNvPr id="10" name="Gráfico 9" descr="Diana contorno">
            <a:extLst>
              <a:ext uri="{FF2B5EF4-FFF2-40B4-BE49-F238E27FC236}">
                <a16:creationId xmlns:a16="http://schemas.microsoft.com/office/drawing/2014/main" id="{D6F1BCDC-C64B-4B1B-A4C5-B7C5E39F1F1A}"/>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1800" y="1772816"/>
            <a:ext cx="914400" cy="914400"/>
          </a:xfrm>
          <a:prstGeom prst="rect">
            <a:avLst/>
          </a:prstGeom>
        </p:spPr>
      </p:pic>
      <p:pic>
        <p:nvPicPr>
          <p:cNvPr id="55" name="Gráfico 54" descr="Diana contorno">
            <a:extLst>
              <a:ext uri="{FF2B5EF4-FFF2-40B4-BE49-F238E27FC236}">
                <a16:creationId xmlns:a16="http://schemas.microsoft.com/office/drawing/2014/main" id="{53BDFF46-69CA-463D-85B1-1ADAFE1262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7817" y="872792"/>
            <a:ext cx="684000" cy="684000"/>
          </a:xfrm>
          <a:prstGeom prst="rect">
            <a:avLst/>
          </a:prstGeom>
        </p:spPr>
      </p:pic>
      <p:pic>
        <p:nvPicPr>
          <p:cNvPr id="56" name="Gráfico 55" descr="Diana contorno">
            <a:extLst>
              <a:ext uri="{FF2B5EF4-FFF2-40B4-BE49-F238E27FC236}">
                <a16:creationId xmlns:a16="http://schemas.microsoft.com/office/drawing/2014/main" id="{2CF71B85-5C2E-494B-8305-A4A43A6FD5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9881" y="2708920"/>
            <a:ext cx="684000" cy="684000"/>
          </a:xfrm>
          <a:prstGeom prst="rect">
            <a:avLst/>
          </a:prstGeom>
        </p:spPr>
      </p:pic>
      <p:pic>
        <p:nvPicPr>
          <p:cNvPr id="57" name="Gráfico 56" descr="Diana contorno">
            <a:extLst>
              <a:ext uri="{FF2B5EF4-FFF2-40B4-BE49-F238E27FC236}">
                <a16:creationId xmlns:a16="http://schemas.microsoft.com/office/drawing/2014/main" id="{2A12B460-7950-428A-9685-817A08B1AF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08" y="1844824"/>
            <a:ext cx="684000" cy="684000"/>
          </a:xfrm>
          <a:prstGeom prst="rect">
            <a:avLst/>
          </a:prstGeom>
        </p:spPr>
      </p:pic>
      <p:sp>
        <p:nvSpPr>
          <p:cNvPr id="60" name="TextBox 28">
            <a:extLst>
              <a:ext uri="{FF2B5EF4-FFF2-40B4-BE49-F238E27FC236}">
                <a16:creationId xmlns:a16="http://schemas.microsoft.com/office/drawing/2014/main" id="{3E8EFA1F-D441-4EC3-A984-22E8F99FEC1D}"/>
              </a:ext>
            </a:extLst>
          </p:cNvPr>
          <p:cNvSpPr txBox="1"/>
          <p:nvPr/>
        </p:nvSpPr>
        <p:spPr>
          <a:xfrm>
            <a:off x="6816080" y="1595898"/>
            <a:ext cx="1287760" cy="248926"/>
          </a:xfrm>
          <a:prstGeom prst="rect">
            <a:avLst/>
          </a:prstGeom>
          <a:noFill/>
        </p:spPr>
        <p:txBody>
          <a:bodyPr wrap="square" lIns="0" tIns="0" rIns="0" bIns="0" rtlCol="0">
            <a:spAutoFit/>
          </a:bodyPr>
          <a:lstStyle/>
          <a:p>
            <a:pPr algn="ctr">
              <a:spcBef>
                <a:spcPts val="300"/>
              </a:spcBef>
              <a:spcAft>
                <a:spcPts val="300"/>
              </a:spcAft>
            </a:pPr>
            <a:r>
              <a:rPr lang="es-CL" sz="1600" b="1" dirty="0"/>
              <a:t>VISIÓN</a:t>
            </a:r>
            <a:endParaRPr lang="es-CL" sz="1600" dirty="0"/>
          </a:p>
        </p:txBody>
      </p:sp>
      <p:sp>
        <p:nvSpPr>
          <p:cNvPr id="61" name="Flecha: a la derecha 60">
            <a:extLst>
              <a:ext uri="{FF2B5EF4-FFF2-40B4-BE49-F238E27FC236}">
                <a16:creationId xmlns:a16="http://schemas.microsoft.com/office/drawing/2014/main" id="{25B2C7C9-FC2E-4B54-A695-250F85282A3B}"/>
              </a:ext>
            </a:extLst>
          </p:cNvPr>
          <p:cNvSpPr/>
          <p:nvPr/>
        </p:nvSpPr>
        <p:spPr>
          <a:xfrm>
            <a:off x="1343512" y="5373240"/>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62" name="Flecha: a la derecha 61">
            <a:extLst>
              <a:ext uri="{FF2B5EF4-FFF2-40B4-BE49-F238E27FC236}">
                <a16:creationId xmlns:a16="http://schemas.microsoft.com/office/drawing/2014/main" id="{2DFB1566-F71D-4853-8298-5C7A27518E95}"/>
              </a:ext>
            </a:extLst>
          </p:cNvPr>
          <p:cNvSpPr/>
          <p:nvPr/>
        </p:nvSpPr>
        <p:spPr>
          <a:xfrm rot="1605598">
            <a:off x="1775560" y="5373240"/>
            <a:ext cx="360000" cy="216000"/>
          </a:xfrm>
          <a:prstGeom prst="rightArrow">
            <a:avLst/>
          </a:prstGeom>
          <a:solidFill>
            <a:srgbClr val="FFC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63" name="Flecha: a la derecha 62">
            <a:extLst>
              <a:ext uri="{FF2B5EF4-FFF2-40B4-BE49-F238E27FC236}">
                <a16:creationId xmlns:a16="http://schemas.microsoft.com/office/drawing/2014/main" id="{48C324AC-13AD-4285-85B5-834944F947AC}"/>
              </a:ext>
            </a:extLst>
          </p:cNvPr>
          <p:cNvSpPr/>
          <p:nvPr/>
        </p:nvSpPr>
        <p:spPr>
          <a:xfrm>
            <a:off x="3935760" y="4581152"/>
            <a:ext cx="360000" cy="216000"/>
          </a:xfrm>
          <a:prstGeom prst="rightArrow">
            <a:avLst/>
          </a:prstGeom>
          <a:solidFill>
            <a:srgbClr val="FFC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64" name="Flecha: a la derecha 63">
            <a:extLst>
              <a:ext uri="{FF2B5EF4-FFF2-40B4-BE49-F238E27FC236}">
                <a16:creationId xmlns:a16="http://schemas.microsoft.com/office/drawing/2014/main" id="{952EF7E6-C454-45B4-B026-09DC81F33620}"/>
              </a:ext>
            </a:extLst>
          </p:cNvPr>
          <p:cNvSpPr/>
          <p:nvPr/>
        </p:nvSpPr>
        <p:spPr>
          <a:xfrm rot="3992804">
            <a:off x="2558326" y="4681242"/>
            <a:ext cx="360000" cy="216000"/>
          </a:xfrm>
          <a:prstGeom prst="rightArrow">
            <a:avLst/>
          </a:prstGeom>
          <a:solidFill>
            <a:srgbClr val="00206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67" name="Flecha: a la derecha 66">
            <a:extLst>
              <a:ext uri="{FF2B5EF4-FFF2-40B4-BE49-F238E27FC236}">
                <a16:creationId xmlns:a16="http://schemas.microsoft.com/office/drawing/2014/main" id="{5AF227BB-EACD-4EF9-9A02-5783664F7EA6}"/>
              </a:ext>
            </a:extLst>
          </p:cNvPr>
          <p:cNvSpPr/>
          <p:nvPr/>
        </p:nvSpPr>
        <p:spPr>
          <a:xfrm>
            <a:off x="5935228" y="5166776"/>
            <a:ext cx="360000" cy="216000"/>
          </a:xfrm>
          <a:prstGeom prst="rightArrow">
            <a:avLst/>
          </a:prstGeom>
          <a:solidFill>
            <a:srgbClr val="92D05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68" name="Flecha: a la derecha 67">
            <a:extLst>
              <a:ext uri="{FF2B5EF4-FFF2-40B4-BE49-F238E27FC236}">
                <a16:creationId xmlns:a16="http://schemas.microsoft.com/office/drawing/2014/main" id="{64D46A8C-0041-4911-9B91-F0A8A23477D3}"/>
              </a:ext>
            </a:extLst>
          </p:cNvPr>
          <p:cNvSpPr/>
          <p:nvPr/>
        </p:nvSpPr>
        <p:spPr>
          <a:xfrm>
            <a:off x="2423592" y="4365104"/>
            <a:ext cx="360000" cy="216000"/>
          </a:xfrm>
          <a:prstGeom prst="rightArrow">
            <a:avLst/>
          </a:prstGeom>
          <a:solidFill>
            <a:schemeClr val="tx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69" name="Flecha: a la derecha 68">
            <a:extLst>
              <a:ext uri="{FF2B5EF4-FFF2-40B4-BE49-F238E27FC236}">
                <a16:creationId xmlns:a16="http://schemas.microsoft.com/office/drawing/2014/main" id="{AA7D99E4-3F0C-4BFF-8456-CF1C789FEF6E}"/>
              </a:ext>
            </a:extLst>
          </p:cNvPr>
          <p:cNvSpPr/>
          <p:nvPr/>
        </p:nvSpPr>
        <p:spPr>
          <a:xfrm>
            <a:off x="4082287" y="4725144"/>
            <a:ext cx="360000" cy="216000"/>
          </a:xfrm>
          <a:prstGeom prst="rightArrow">
            <a:avLst/>
          </a:prstGeom>
          <a:solidFill>
            <a:schemeClr val="bg2">
              <a:lumMod val="5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70" name="Flecha: a la derecha 69">
            <a:extLst>
              <a:ext uri="{FF2B5EF4-FFF2-40B4-BE49-F238E27FC236}">
                <a16:creationId xmlns:a16="http://schemas.microsoft.com/office/drawing/2014/main" id="{71A9CD29-DEB4-4156-9F51-B29DBB60C678}"/>
              </a:ext>
            </a:extLst>
          </p:cNvPr>
          <p:cNvSpPr/>
          <p:nvPr/>
        </p:nvSpPr>
        <p:spPr>
          <a:xfrm rot="20447150">
            <a:off x="4234687" y="5589264"/>
            <a:ext cx="360000" cy="216000"/>
          </a:xfrm>
          <a:prstGeom prst="rightArrow">
            <a:avLst/>
          </a:prstGeom>
          <a:solidFill>
            <a:srgbClr val="00B05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71" name="Flecha: a la derecha 70">
            <a:extLst>
              <a:ext uri="{FF2B5EF4-FFF2-40B4-BE49-F238E27FC236}">
                <a16:creationId xmlns:a16="http://schemas.microsoft.com/office/drawing/2014/main" id="{826B69C8-1089-4A9F-9AA2-182732302163}"/>
              </a:ext>
            </a:extLst>
          </p:cNvPr>
          <p:cNvSpPr/>
          <p:nvPr/>
        </p:nvSpPr>
        <p:spPr>
          <a:xfrm rot="20634252">
            <a:off x="3630373" y="4715168"/>
            <a:ext cx="360000" cy="216000"/>
          </a:xfrm>
          <a:prstGeom prst="rightArrow">
            <a:avLst/>
          </a:prstGeom>
          <a:solidFill>
            <a:srgbClr val="92D05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72" name="Flecha: a la derecha 71">
            <a:extLst>
              <a:ext uri="{FF2B5EF4-FFF2-40B4-BE49-F238E27FC236}">
                <a16:creationId xmlns:a16="http://schemas.microsoft.com/office/drawing/2014/main" id="{E514CF3B-F2A4-4097-BAFA-852C2127D5E2}"/>
              </a:ext>
            </a:extLst>
          </p:cNvPr>
          <p:cNvSpPr/>
          <p:nvPr/>
        </p:nvSpPr>
        <p:spPr>
          <a:xfrm>
            <a:off x="4724751" y="4293096"/>
            <a:ext cx="360000" cy="216000"/>
          </a:xfrm>
          <a:prstGeom prst="rightArrow">
            <a:avLst/>
          </a:prstGeom>
          <a:solidFill>
            <a:srgbClr val="C0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73" name="Flecha: a la derecha 72">
            <a:extLst>
              <a:ext uri="{FF2B5EF4-FFF2-40B4-BE49-F238E27FC236}">
                <a16:creationId xmlns:a16="http://schemas.microsoft.com/office/drawing/2014/main" id="{B74C0FBB-3C76-41B4-96D5-BA423698E3FB}"/>
              </a:ext>
            </a:extLst>
          </p:cNvPr>
          <p:cNvSpPr/>
          <p:nvPr/>
        </p:nvSpPr>
        <p:spPr>
          <a:xfrm rot="1768383">
            <a:off x="5215662" y="5667784"/>
            <a:ext cx="360000" cy="216000"/>
          </a:xfrm>
          <a:prstGeom prst="rightArrow">
            <a:avLst/>
          </a:prstGeom>
          <a:solidFill>
            <a:schemeClr val="tx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74" name="Flecha: a la derecha 73">
            <a:extLst>
              <a:ext uri="{FF2B5EF4-FFF2-40B4-BE49-F238E27FC236}">
                <a16:creationId xmlns:a16="http://schemas.microsoft.com/office/drawing/2014/main" id="{74C28DD5-C0E8-48E8-972F-DFA06B4C2FB3}"/>
              </a:ext>
            </a:extLst>
          </p:cNvPr>
          <p:cNvSpPr/>
          <p:nvPr/>
        </p:nvSpPr>
        <p:spPr>
          <a:xfrm>
            <a:off x="5231944" y="4869184"/>
            <a:ext cx="360000" cy="216000"/>
          </a:xfrm>
          <a:prstGeom prst="rightArrow">
            <a:avLst/>
          </a:prstGeom>
          <a:solidFill>
            <a:schemeClr val="tx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75" name="Flecha: a la derecha 74">
            <a:extLst>
              <a:ext uri="{FF2B5EF4-FFF2-40B4-BE49-F238E27FC236}">
                <a16:creationId xmlns:a16="http://schemas.microsoft.com/office/drawing/2014/main" id="{07227784-ECAC-4B40-AFCA-52134934A92A}"/>
              </a:ext>
            </a:extLst>
          </p:cNvPr>
          <p:cNvSpPr/>
          <p:nvPr/>
        </p:nvSpPr>
        <p:spPr>
          <a:xfrm rot="1458127">
            <a:off x="911424" y="4509120"/>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76" name="Flecha: a la derecha 75">
            <a:extLst>
              <a:ext uri="{FF2B5EF4-FFF2-40B4-BE49-F238E27FC236}">
                <a16:creationId xmlns:a16="http://schemas.microsoft.com/office/drawing/2014/main" id="{686CAEC7-569B-4AB8-BD50-E29015E8EAEA}"/>
              </a:ext>
            </a:extLst>
          </p:cNvPr>
          <p:cNvSpPr/>
          <p:nvPr/>
        </p:nvSpPr>
        <p:spPr>
          <a:xfrm rot="1227598">
            <a:off x="839416" y="5445248"/>
            <a:ext cx="360000" cy="216000"/>
          </a:xfrm>
          <a:prstGeom prst="rightArrow">
            <a:avLst/>
          </a:prstGeom>
          <a:solidFill>
            <a:schemeClr val="accent3">
              <a:lumMod val="5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77" name="Flecha: a la derecha 76">
            <a:extLst>
              <a:ext uri="{FF2B5EF4-FFF2-40B4-BE49-F238E27FC236}">
                <a16:creationId xmlns:a16="http://schemas.microsoft.com/office/drawing/2014/main" id="{FB645D98-7BFE-4912-A41C-F3675B5095C9}"/>
              </a:ext>
            </a:extLst>
          </p:cNvPr>
          <p:cNvSpPr/>
          <p:nvPr/>
        </p:nvSpPr>
        <p:spPr>
          <a:xfrm rot="20127423">
            <a:off x="2773807" y="4427136"/>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78" name="Flecha: a la derecha 77">
            <a:extLst>
              <a:ext uri="{FF2B5EF4-FFF2-40B4-BE49-F238E27FC236}">
                <a16:creationId xmlns:a16="http://schemas.microsoft.com/office/drawing/2014/main" id="{3164CF42-B1A6-4814-955E-E72BE83043B5}"/>
              </a:ext>
            </a:extLst>
          </p:cNvPr>
          <p:cNvSpPr/>
          <p:nvPr/>
        </p:nvSpPr>
        <p:spPr>
          <a:xfrm rot="20925515">
            <a:off x="1887153" y="4653136"/>
            <a:ext cx="360000" cy="216000"/>
          </a:xfrm>
          <a:prstGeom prst="rightArrow">
            <a:avLst/>
          </a:prstGeom>
          <a:solidFill>
            <a:schemeClr val="accent6">
              <a:lumMod val="75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79" name="Flecha: a la derecha 78">
            <a:extLst>
              <a:ext uri="{FF2B5EF4-FFF2-40B4-BE49-F238E27FC236}">
                <a16:creationId xmlns:a16="http://schemas.microsoft.com/office/drawing/2014/main" id="{14199A95-5CE5-4CAD-BCB0-619BFDD1803B}"/>
              </a:ext>
            </a:extLst>
          </p:cNvPr>
          <p:cNvSpPr/>
          <p:nvPr/>
        </p:nvSpPr>
        <p:spPr>
          <a:xfrm>
            <a:off x="2492424" y="5341740"/>
            <a:ext cx="360000" cy="216000"/>
          </a:xfrm>
          <a:prstGeom prst="rightArrow">
            <a:avLst/>
          </a:prstGeom>
          <a:solidFill>
            <a:schemeClr val="tx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80" name="Flecha: a la derecha 79">
            <a:extLst>
              <a:ext uri="{FF2B5EF4-FFF2-40B4-BE49-F238E27FC236}">
                <a16:creationId xmlns:a16="http://schemas.microsoft.com/office/drawing/2014/main" id="{BF512EEA-E6A4-4FFD-9EB6-5F1BA3F94283}"/>
              </a:ext>
            </a:extLst>
          </p:cNvPr>
          <p:cNvSpPr/>
          <p:nvPr/>
        </p:nvSpPr>
        <p:spPr>
          <a:xfrm>
            <a:off x="1415480" y="4581152"/>
            <a:ext cx="360000" cy="216000"/>
          </a:xfrm>
          <a:prstGeom prst="rightArrow">
            <a:avLst/>
          </a:prstGeom>
          <a:solidFill>
            <a:srgbClr val="C0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81" name="Flecha: a la derecha 80">
            <a:extLst>
              <a:ext uri="{FF2B5EF4-FFF2-40B4-BE49-F238E27FC236}">
                <a16:creationId xmlns:a16="http://schemas.microsoft.com/office/drawing/2014/main" id="{553E4AFF-E959-4B76-BB38-EF7C2FACCA18}"/>
              </a:ext>
            </a:extLst>
          </p:cNvPr>
          <p:cNvSpPr/>
          <p:nvPr/>
        </p:nvSpPr>
        <p:spPr>
          <a:xfrm>
            <a:off x="3071664" y="4581128"/>
            <a:ext cx="360000" cy="216000"/>
          </a:xfrm>
          <a:prstGeom prst="rightArrow">
            <a:avLst/>
          </a:prstGeom>
          <a:solidFill>
            <a:schemeClr val="accent3">
              <a:lumMod val="5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82" name="Flecha: a la derecha 81">
            <a:extLst>
              <a:ext uri="{FF2B5EF4-FFF2-40B4-BE49-F238E27FC236}">
                <a16:creationId xmlns:a16="http://schemas.microsoft.com/office/drawing/2014/main" id="{16F8263D-0DF7-47D6-8DBC-EBFA117D2141}"/>
              </a:ext>
            </a:extLst>
          </p:cNvPr>
          <p:cNvSpPr/>
          <p:nvPr/>
        </p:nvSpPr>
        <p:spPr>
          <a:xfrm rot="21057468">
            <a:off x="5371995" y="5229200"/>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83" name="Flecha: a la derecha 82">
            <a:extLst>
              <a:ext uri="{FF2B5EF4-FFF2-40B4-BE49-F238E27FC236}">
                <a16:creationId xmlns:a16="http://schemas.microsoft.com/office/drawing/2014/main" id="{57D96114-8375-4118-B2F9-9F165A987704}"/>
              </a:ext>
            </a:extLst>
          </p:cNvPr>
          <p:cNvSpPr/>
          <p:nvPr/>
        </p:nvSpPr>
        <p:spPr>
          <a:xfrm rot="20090492">
            <a:off x="5400845" y="4516091"/>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84" name="Flecha: a la derecha 83">
            <a:extLst>
              <a:ext uri="{FF2B5EF4-FFF2-40B4-BE49-F238E27FC236}">
                <a16:creationId xmlns:a16="http://schemas.microsoft.com/office/drawing/2014/main" id="{D3170775-F66A-4B0E-A1D1-453D134D2C26}"/>
              </a:ext>
            </a:extLst>
          </p:cNvPr>
          <p:cNvSpPr/>
          <p:nvPr/>
        </p:nvSpPr>
        <p:spPr>
          <a:xfrm rot="1050043">
            <a:off x="5823636" y="4882349"/>
            <a:ext cx="360000" cy="216000"/>
          </a:xfrm>
          <a:prstGeom prst="rightArrow">
            <a:avLst/>
          </a:prstGeom>
          <a:solidFill>
            <a:srgbClr val="00206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85" name="Flecha: a la derecha 84">
            <a:extLst>
              <a:ext uri="{FF2B5EF4-FFF2-40B4-BE49-F238E27FC236}">
                <a16:creationId xmlns:a16="http://schemas.microsoft.com/office/drawing/2014/main" id="{9B16CA89-DE24-44B4-89D4-011787384C41}"/>
              </a:ext>
            </a:extLst>
          </p:cNvPr>
          <p:cNvSpPr/>
          <p:nvPr/>
        </p:nvSpPr>
        <p:spPr>
          <a:xfrm>
            <a:off x="4709462" y="5452392"/>
            <a:ext cx="360000" cy="216000"/>
          </a:xfrm>
          <a:prstGeom prst="rightArrow">
            <a:avLst/>
          </a:prstGeom>
          <a:solidFill>
            <a:srgbClr val="00206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86" name="Flecha: a la derecha 85">
            <a:extLst>
              <a:ext uri="{FF2B5EF4-FFF2-40B4-BE49-F238E27FC236}">
                <a16:creationId xmlns:a16="http://schemas.microsoft.com/office/drawing/2014/main" id="{79E81D0A-F47E-4E45-AF42-0FD80956C132}"/>
              </a:ext>
            </a:extLst>
          </p:cNvPr>
          <p:cNvSpPr/>
          <p:nvPr/>
        </p:nvSpPr>
        <p:spPr>
          <a:xfrm>
            <a:off x="4464741" y="4653160"/>
            <a:ext cx="360000" cy="216000"/>
          </a:xfrm>
          <a:prstGeom prst="rightArrow">
            <a:avLst/>
          </a:prstGeom>
          <a:solidFill>
            <a:schemeClr val="accent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87" name="Flecha: pentágono 86">
            <a:extLst>
              <a:ext uri="{FF2B5EF4-FFF2-40B4-BE49-F238E27FC236}">
                <a16:creationId xmlns:a16="http://schemas.microsoft.com/office/drawing/2014/main" id="{B3FC8468-A4E8-4540-9CEF-2784CC1610F4}"/>
              </a:ext>
            </a:extLst>
          </p:cNvPr>
          <p:cNvSpPr/>
          <p:nvPr/>
        </p:nvSpPr>
        <p:spPr>
          <a:xfrm>
            <a:off x="767408" y="3910100"/>
            <a:ext cx="5800409" cy="2232000"/>
          </a:xfrm>
          <a:prstGeom prst="homePlate">
            <a:avLst>
              <a:gd name="adj" fmla="val 28837"/>
            </a:avLst>
          </a:prstGeom>
          <a:ln w="60325">
            <a:solidFill>
              <a:schemeClr val="accent1">
                <a:shade val="95000"/>
                <a:satMod val="105000"/>
              </a:schemeClr>
            </a:solid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88" name="Flecha: a la derecha 87">
            <a:extLst>
              <a:ext uri="{FF2B5EF4-FFF2-40B4-BE49-F238E27FC236}">
                <a16:creationId xmlns:a16="http://schemas.microsoft.com/office/drawing/2014/main" id="{921DC3A1-D216-4ECF-AB5B-52C9DD5E3AF8}"/>
              </a:ext>
            </a:extLst>
          </p:cNvPr>
          <p:cNvSpPr/>
          <p:nvPr/>
        </p:nvSpPr>
        <p:spPr>
          <a:xfrm>
            <a:off x="1199456" y="4725168"/>
            <a:ext cx="360000" cy="216000"/>
          </a:xfrm>
          <a:prstGeom prst="rightArrow">
            <a:avLst/>
          </a:prstGeom>
          <a:solidFill>
            <a:srgbClr val="00206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89" name="Flecha: a la derecha 88">
            <a:extLst>
              <a:ext uri="{FF2B5EF4-FFF2-40B4-BE49-F238E27FC236}">
                <a16:creationId xmlns:a16="http://schemas.microsoft.com/office/drawing/2014/main" id="{CCEB92A3-615A-4F32-9FEC-370057D93E63}"/>
              </a:ext>
            </a:extLst>
          </p:cNvPr>
          <p:cNvSpPr/>
          <p:nvPr/>
        </p:nvSpPr>
        <p:spPr>
          <a:xfrm>
            <a:off x="1896636" y="5717915"/>
            <a:ext cx="360000" cy="216000"/>
          </a:xfrm>
          <a:prstGeom prst="rightArrow">
            <a:avLst/>
          </a:prstGeom>
          <a:solidFill>
            <a:srgbClr val="92D05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90" name="Flecha: a la derecha 89">
            <a:extLst>
              <a:ext uri="{FF2B5EF4-FFF2-40B4-BE49-F238E27FC236}">
                <a16:creationId xmlns:a16="http://schemas.microsoft.com/office/drawing/2014/main" id="{4E47DB1B-4864-4607-A08A-C0A7E5E8D14A}"/>
              </a:ext>
            </a:extLst>
          </p:cNvPr>
          <p:cNvSpPr/>
          <p:nvPr/>
        </p:nvSpPr>
        <p:spPr>
          <a:xfrm rot="1388437">
            <a:off x="3146511" y="5460741"/>
            <a:ext cx="360000" cy="216000"/>
          </a:xfrm>
          <a:prstGeom prst="rightArrow">
            <a:avLst/>
          </a:prstGeom>
          <a:solidFill>
            <a:schemeClr val="bg2">
              <a:lumMod val="5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91" name="Flecha: a la derecha 90">
            <a:extLst>
              <a:ext uri="{FF2B5EF4-FFF2-40B4-BE49-F238E27FC236}">
                <a16:creationId xmlns:a16="http://schemas.microsoft.com/office/drawing/2014/main" id="{E3685369-D794-4BF8-9A47-BE711B177B88}"/>
              </a:ext>
            </a:extLst>
          </p:cNvPr>
          <p:cNvSpPr/>
          <p:nvPr/>
        </p:nvSpPr>
        <p:spPr>
          <a:xfrm rot="10800000">
            <a:off x="3298911" y="5789923"/>
            <a:ext cx="360000" cy="216000"/>
          </a:xfrm>
          <a:prstGeom prst="rightArrow">
            <a:avLst/>
          </a:prstGeom>
          <a:solidFill>
            <a:srgbClr val="00B05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92" name="Flecha: a la derecha 91">
            <a:extLst>
              <a:ext uri="{FF2B5EF4-FFF2-40B4-BE49-F238E27FC236}">
                <a16:creationId xmlns:a16="http://schemas.microsoft.com/office/drawing/2014/main" id="{4549DED5-64A5-4723-9ACA-7874ED4B1865}"/>
              </a:ext>
            </a:extLst>
          </p:cNvPr>
          <p:cNvSpPr/>
          <p:nvPr/>
        </p:nvSpPr>
        <p:spPr>
          <a:xfrm>
            <a:off x="3910449" y="5407702"/>
            <a:ext cx="360000" cy="216000"/>
          </a:xfrm>
          <a:prstGeom prst="rightArrow">
            <a:avLst/>
          </a:prstGeom>
          <a:solidFill>
            <a:srgbClr val="C0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93" name="Flecha: a la derecha 92">
            <a:extLst>
              <a:ext uri="{FF2B5EF4-FFF2-40B4-BE49-F238E27FC236}">
                <a16:creationId xmlns:a16="http://schemas.microsoft.com/office/drawing/2014/main" id="{E651998F-E5D5-4ABB-AD4C-7A1C92C28258}"/>
              </a:ext>
            </a:extLst>
          </p:cNvPr>
          <p:cNvSpPr/>
          <p:nvPr/>
        </p:nvSpPr>
        <p:spPr>
          <a:xfrm>
            <a:off x="4523674" y="5806870"/>
            <a:ext cx="360000" cy="216000"/>
          </a:xfrm>
          <a:prstGeom prst="rightArrow">
            <a:avLst/>
          </a:prstGeom>
          <a:solidFill>
            <a:schemeClr val="accent6">
              <a:lumMod val="75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94" name="Flecha: a la derecha 93">
            <a:extLst>
              <a:ext uri="{FF2B5EF4-FFF2-40B4-BE49-F238E27FC236}">
                <a16:creationId xmlns:a16="http://schemas.microsoft.com/office/drawing/2014/main" id="{82DF0FF9-6E4C-442A-9CD1-E744C6DA243E}"/>
              </a:ext>
            </a:extLst>
          </p:cNvPr>
          <p:cNvSpPr/>
          <p:nvPr/>
        </p:nvSpPr>
        <p:spPr>
          <a:xfrm rot="20109768">
            <a:off x="951377" y="5119670"/>
            <a:ext cx="360000" cy="216000"/>
          </a:xfrm>
          <a:prstGeom prst="rightArrow">
            <a:avLst/>
          </a:prstGeom>
          <a:solidFill>
            <a:schemeClr val="accent6">
              <a:lumMod val="75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95" name="Flecha: a la derecha 94">
            <a:extLst>
              <a:ext uri="{FF2B5EF4-FFF2-40B4-BE49-F238E27FC236}">
                <a16:creationId xmlns:a16="http://schemas.microsoft.com/office/drawing/2014/main" id="{64430FEC-1D57-4EE4-A60D-E7BF692F11A3}"/>
              </a:ext>
            </a:extLst>
          </p:cNvPr>
          <p:cNvSpPr/>
          <p:nvPr/>
        </p:nvSpPr>
        <p:spPr>
          <a:xfrm rot="2045800">
            <a:off x="1343512" y="5661272"/>
            <a:ext cx="360000" cy="216000"/>
          </a:xfrm>
          <a:prstGeom prst="rightArrow">
            <a:avLst/>
          </a:prstGeom>
          <a:solidFill>
            <a:schemeClr val="tx2">
              <a:lumMod val="60000"/>
              <a:lumOff val="4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96" name="Flecha: a la derecha 95">
            <a:extLst>
              <a:ext uri="{FF2B5EF4-FFF2-40B4-BE49-F238E27FC236}">
                <a16:creationId xmlns:a16="http://schemas.microsoft.com/office/drawing/2014/main" id="{5D53E07C-F9A7-4F4C-B7BA-19D6A466B1CF}"/>
              </a:ext>
            </a:extLst>
          </p:cNvPr>
          <p:cNvSpPr/>
          <p:nvPr/>
        </p:nvSpPr>
        <p:spPr>
          <a:xfrm>
            <a:off x="2184053" y="5548223"/>
            <a:ext cx="360000" cy="216000"/>
          </a:xfrm>
          <a:prstGeom prst="rightArrow">
            <a:avLst/>
          </a:prstGeom>
          <a:solidFill>
            <a:schemeClr val="accent3">
              <a:lumMod val="50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97" name="Flecha: a la derecha 96">
            <a:extLst>
              <a:ext uri="{FF2B5EF4-FFF2-40B4-BE49-F238E27FC236}">
                <a16:creationId xmlns:a16="http://schemas.microsoft.com/office/drawing/2014/main" id="{78A23AFE-0D6F-451C-84C4-A9AB989BC50A}"/>
              </a:ext>
            </a:extLst>
          </p:cNvPr>
          <p:cNvSpPr/>
          <p:nvPr/>
        </p:nvSpPr>
        <p:spPr>
          <a:xfrm rot="20566010">
            <a:off x="2495600" y="5733280"/>
            <a:ext cx="360000" cy="216000"/>
          </a:xfrm>
          <a:prstGeom prst="rightArrow">
            <a:avLst/>
          </a:prstGeom>
          <a:solidFill>
            <a:srgbClr val="FF000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98" name="Flecha: a la derecha 97">
            <a:extLst>
              <a:ext uri="{FF2B5EF4-FFF2-40B4-BE49-F238E27FC236}">
                <a16:creationId xmlns:a16="http://schemas.microsoft.com/office/drawing/2014/main" id="{A57C52B3-AD2D-4B0C-B2C2-A71B9968BF61}"/>
              </a:ext>
            </a:extLst>
          </p:cNvPr>
          <p:cNvSpPr/>
          <p:nvPr/>
        </p:nvSpPr>
        <p:spPr>
          <a:xfrm>
            <a:off x="5383324" y="5013200"/>
            <a:ext cx="360000" cy="216000"/>
          </a:xfrm>
          <a:prstGeom prst="rightArrow">
            <a:avLst/>
          </a:prstGeom>
          <a:solidFill>
            <a:schemeClr val="accent4">
              <a:lumMod val="75000"/>
            </a:schemeClr>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99" name="Flecha: a la derecha 98">
            <a:extLst>
              <a:ext uri="{FF2B5EF4-FFF2-40B4-BE49-F238E27FC236}">
                <a16:creationId xmlns:a16="http://schemas.microsoft.com/office/drawing/2014/main" id="{65C33E01-1A41-4DF9-B225-135CB635040A}"/>
              </a:ext>
            </a:extLst>
          </p:cNvPr>
          <p:cNvSpPr/>
          <p:nvPr/>
        </p:nvSpPr>
        <p:spPr>
          <a:xfrm>
            <a:off x="3935800" y="5805288"/>
            <a:ext cx="360000" cy="216000"/>
          </a:xfrm>
          <a:prstGeom prst="rightArrow">
            <a:avLst/>
          </a:prstGeom>
          <a:solidFill>
            <a:srgbClr val="002060"/>
          </a:solidFill>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100" name="TextBox 28">
            <a:extLst>
              <a:ext uri="{FF2B5EF4-FFF2-40B4-BE49-F238E27FC236}">
                <a16:creationId xmlns:a16="http://schemas.microsoft.com/office/drawing/2014/main" id="{D2FE7EFD-AB9F-4AC6-B14F-24D551425CF5}"/>
              </a:ext>
            </a:extLst>
          </p:cNvPr>
          <p:cNvSpPr txBox="1"/>
          <p:nvPr/>
        </p:nvSpPr>
        <p:spPr>
          <a:xfrm>
            <a:off x="807177" y="3974867"/>
            <a:ext cx="5400600" cy="246221"/>
          </a:xfrm>
          <a:prstGeom prst="rect">
            <a:avLst/>
          </a:prstGeom>
          <a:noFill/>
        </p:spPr>
        <p:txBody>
          <a:bodyPr wrap="square" lIns="0" tIns="0" rIns="0" bIns="0" rtlCol="0">
            <a:spAutoFit/>
          </a:bodyPr>
          <a:lstStyle/>
          <a:p>
            <a:pPr algn="just">
              <a:spcBef>
                <a:spcPts val="300"/>
              </a:spcBef>
              <a:spcAft>
                <a:spcPts val="300"/>
              </a:spcAft>
            </a:pPr>
            <a:r>
              <a:rPr lang="es-CL" sz="1600" b="1" dirty="0"/>
              <a:t>REGULACIÓN – POLITICA PÚBLICA – CAPACIDADES PÚBLICAS</a:t>
            </a:r>
            <a:endParaRPr lang="es-CL" sz="1600" dirty="0"/>
          </a:p>
        </p:txBody>
      </p:sp>
      <p:sp>
        <p:nvSpPr>
          <p:cNvPr id="101" name="TextBox 28">
            <a:extLst>
              <a:ext uri="{FF2B5EF4-FFF2-40B4-BE49-F238E27FC236}">
                <a16:creationId xmlns:a16="http://schemas.microsoft.com/office/drawing/2014/main" id="{4930662D-0931-4E6A-9816-AD1B1A2CE3D2}"/>
              </a:ext>
            </a:extLst>
          </p:cNvPr>
          <p:cNvSpPr txBox="1"/>
          <p:nvPr/>
        </p:nvSpPr>
        <p:spPr>
          <a:xfrm>
            <a:off x="1887297" y="4982979"/>
            <a:ext cx="3672408" cy="246221"/>
          </a:xfrm>
          <a:prstGeom prst="rect">
            <a:avLst/>
          </a:prstGeom>
          <a:noFill/>
        </p:spPr>
        <p:txBody>
          <a:bodyPr wrap="square" lIns="0" tIns="0" rIns="0" bIns="0" rtlCol="0">
            <a:spAutoFit/>
          </a:bodyPr>
          <a:lstStyle/>
          <a:p>
            <a:pPr>
              <a:spcBef>
                <a:spcPts val="300"/>
              </a:spcBef>
              <a:spcAft>
                <a:spcPts val="300"/>
              </a:spcAft>
            </a:pPr>
            <a:r>
              <a:rPr lang="es-CL" sz="1600" i="1" dirty="0"/>
              <a:t>Acciones impulsadas por stakeholders</a:t>
            </a:r>
          </a:p>
        </p:txBody>
      </p:sp>
      <p:pic>
        <p:nvPicPr>
          <p:cNvPr id="102" name="Gráfico 101" descr="Diana contorno">
            <a:extLst>
              <a:ext uri="{FF2B5EF4-FFF2-40B4-BE49-F238E27FC236}">
                <a16:creationId xmlns:a16="http://schemas.microsoft.com/office/drawing/2014/main" id="{00C62ED2-0BE6-44F3-8735-97E950F9E6F4}"/>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6248" y="4221088"/>
            <a:ext cx="1867840" cy="1867840"/>
          </a:xfrm>
          <a:prstGeom prst="rect">
            <a:avLst/>
          </a:prstGeom>
        </p:spPr>
      </p:pic>
      <p:pic>
        <p:nvPicPr>
          <p:cNvPr id="103" name="Gráfico 102" descr="Diana contorno">
            <a:extLst>
              <a:ext uri="{FF2B5EF4-FFF2-40B4-BE49-F238E27FC236}">
                <a16:creationId xmlns:a16="http://schemas.microsoft.com/office/drawing/2014/main" id="{DCDEEBCC-998C-4CE8-99A9-352CE1969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4080" y="3717080"/>
            <a:ext cx="432000" cy="432000"/>
          </a:xfrm>
          <a:prstGeom prst="rect">
            <a:avLst/>
          </a:prstGeom>
        </p:spPr>
      </p:pic>
      <p:pic>
        <p:nvPicPr>
          <p:cNvPr id="104" name="Gráfico 103" descr="Diana contorno">
            <a:extLst>
              <a:ext uri="{FF2B5EF4-FFF2-40B4-BE49-F238E27FC236}">
                <a16:creationId xmlns:a16="http://schemas.microsoft.com/office/drawing/2014/main" id="{08E5AAA5-7E7B-474B-9091-16AEA6E029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9881" y="5697304"/>
            <a:ext cx="468000" cy="468000"/>
          </a:xfrm>
          <a:prstGeom prst="rect">
            <a:avLst/>
          </a:prstGeom>
        </p:spPr>
      </p:pic>
      <p:pic>
        <p:nvPicPr>
          <p:cNvPr id="105" name="Gráfico 104" descr="Diana contorno">
            <a:extLst>
              <a:ext uri="{FF2B5EF4-FFF2-40B4-BE49-F238E27FC236}">
                <a16:creationId xmlns:a16="http://schemas.microsoft.com/office/drawing/2014/main" id="{EF37D100-EB09-4D34-9E3B-4D79DDB005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352" y="5157192"/>
            <a:ext cx="432000" cy="432000"/>
          </a:xfrm>
          <a:prstGeom prst="rect">
            <a:avLst/>
          </a:prstGeom>
        </p:spPr>
      </p:pic>
      <p:sp>
        <p:nvSpPr>
          <p:cNvPr id="106" name="TextBox 28">
            <a:extLst>
              <a:ext uri="{FF2B5EF4-FFF2-40B4-BE49-F238E27FC236}">
                <a16:creationId xmlns:a16="http://schemas.microsoft.com/office/drawing/2014/main" id="{9D0F7F6C-F6A2-4EA3-9E64-DBEE2288E759}"/>
              </a:ext>
            </a:extLst>
          </p:cNvPr>
          <p:cNvSpPr txBox="1"/>
          <p:nvPr/>
        </p:nvSpPr>
        <p:spPr>
          <a:xfrm>
            <a:off x="6816080" y="3944669"/>
            <a:ext cx="1287760" cy="492443"/>
          </a:xfrm>
          <a:prstGeom prst="rect">
            <a:avLst/>
          </a:prstGeom>
          <a:noFill/>
        </p:spPr>
        <p:txBody>
          <a:bodyPr wrap="square" lIns="0" tIns="0" rIns="0" bIns="0" rtlCol="0">
            <a:spAutoFit/>
          </a:bodyPr>
          <a:lstStyle/>
          <a:p>
            <a:pPr algn="ctr">
              <a:spcBef>
                <a:spcPts val="300"/>
              </a:spcBef>
              <a:spcAft>
                <a:spcPts val="300"/>
              </a:spcAft>
            </a:pPr>
            <a:r>
              <a:rPr lang="es-CL" sz="1600" b="1" dirty="0"/>
              <a:t>VISIÓN COMPARTIDA</a:t>
            </a:r>
            <a:endParaRPr lang="es-CL" sz="1600" dirty="0"/>
          </a:p>
        </p:txBody>
      </p:sp>
      <p:sp>
        <p:nvSpPr>
          <p:cNvPr id="112" name="TextBox 28">
            <a:extLst>
              <a:ext uri="{FF2B5EF4-FFF2-40B4-BE49-F238E27FC236}">
                <a16:creationId xmlns:a16="http://schemas.microsoft.com/office/drawing/2014/main" id="{4686AC06-96C6-4590-8302-B1092F06574B}"/>
              </a:ext>
            </a:extLst>
          </p:cNvPr>
          <p:cNvSpPr txBox="1"/>
          <p:nvPr/>
        </p:nvSpPr>
        <p:spPr>
          <a:xfrm>
            <a:off x="1177886" y="4364628"/>
            <a:ext cx="1821770" cy="169754"/>
          </a:xfrm>
          <a:prstGeom prst="rect">
            <a:avLst/>
          </a:prstGeom>
          <a:noFill/>
        </p:spPr>
        <p:txBody>
          <a:bodyPr wrap="square" lIns="0" tIns="0" rIns="0" bIns="0" rtlCol="0">
            <a:spAutoFit/>
          </a:bodyPr>
          <a:lstStyle/>
          <a:p>
            <a:pPr>
              <a:spcBef>
                <a:spcPts val="300"/>
              </a:spcBef>
              <a:spcAft>
                <a:spcPts val="300"/>
              </a:spcAft>
            </a:pPr>
            <a:r>
              <a:rPr lang="es-CL" sz="1100" i="1" dirty="0"/>
              <a:t>Eje Estratégico</a:t>
            </a:r>
          </a:p>
        </p:txBody>
      </p:sp>
      <p:pic>
        <p:nvPicPr>
          <p:cNvPr id="2" name="Gráfico 1" descr="Diana contorno">
            <a:extLst>
              <a:ext uri="{FF2B5EF4-FFF2-40B4-BE49-F238E27FC236}">
                <a16:creationId xmlns:a16="http://schemas.microsoft.com/office/drawing/2014/main" id="{FB79CAA2-454F-51A2-4A17-D1F18C6DEE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5532" y="512752"/>
            <a:ext cx="572380" cy="572380"/>
          </a:xfrm>
          <a:prstGeom prst="rect">
            <a:avLst/>
          </a:prstGeom>
        </p:spPr>
      </p:pic>
      <p:pic>
        <p:nvPicPr>
          <p:cNvPr id="6" name="Gráfico 5" descr="Diana contorno">
            <a:extLst>
              <a:ext uri="{FF2B5EF4-FFF2-40B4-BE49-F238E27FC236}">
                <a16:creationId xmlns:a16="http://schemas.microsoft.com/office/drawing/2014/main" id="{BF6036EC-FFCA-89FD-57F6-F37E2A4A41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3309" y="552364"/>
            <a:ext cx="532611" cy="532611"/>
          </a:xfrm>
          <a:prstGeom prst="rect">
            <a:avLst/>
          </a:prstGeom>
        </p:spPr>
      </p:pic>
      <p:sp>
        <p:nvSpPr>
          <p:cNvPr id="7" name="TextBox 28">
            <a:extLst>
              <a:ext uri="{FF2B5EF4-FFF2-40B4-BE49-F238E27FC236}">
                <a16:creationId xmlns:a16="http://schemas.microsoft.com/office/drawing/2014/main" id="{69E82C8D-8410-E24A-11AE-C74D552CF3F6}"/>
              </a:ext>
            </a:extLst>
          </p:cNvPr>
          <p:cNvSpPr txBox="1"/>
          <p:nvPr/>
        </p:nvSpPr>
        <p:spPr>
          <a:xfrm>
            <a:off x="778041" y="3602492"/>
            <a:ext cx="3672408" cy="246221"/>
          </a:xfrm>
          <a:prstGeom prst="rect">
            <a:avLst/>
          </a:prstGeom>
          <a:noFill/>
        </p:spPr>
        <p:txBody>
          <a:bodyPr wrap="square" lIns="0" tIns="0" rIns="0" bIns="0" rtlCol="0">
            <a:spAutoFit/>
          </a:bodyPr>
          <a:lstStyle/>
          <a:p>
            <a:pPr>
              <a:spcBef>
                <a:spcPts val="300"/>
              </a:spcBef>
              <a:spcAft>
                <a:spcPts val="300"/>
              </a:spcAft>
            </a:pPr>
            <a:r>
              <a:rPr lang="es-CL" sz="1600" i="1" dirty="0">
                <a:solidFill>
                  <a:srgbClr val="FF0000"/>
                </a:solidFill>
              </a:rPr>
              <a:t>Agenda integrada y colectiva</a:t>
            </a:r>
          </a:p>
        </p:txBody>
      </p:sp>
      <p:sp>
        <p:nvSpPr>
          <p:cNvPr id="8" name="TextBox 28">
            <a:extLst>
              <a:ext uri="{FF2B5EF4-FFF2-40B4-BE49-F238E27FC236}">
                <a16:creationId xmlns:a16="http://schemas.microsoft.com/office/drawing/2014/main" id="{EC5FCD65-D4BE-DD5B-DB35-913615041F5A}"/>
              </a:ext>
            </a:extLst>
          </p:cNvPr>
          <p:cNvSpPr txBox="1"/>
          <p:nvPr/>
        </p:nvSpPr>
        <p:spPr>
          <a:xfrm>
            <a:off x="767408" y="836712"/>
            <a:ext cx="4102144" cy="246221"/>
          </a:xfrm>
          <a:prstGeom prst="rect">
            <a:avLst/>
          </a:prstGeom>
          <a:noFill/>
        </p:spPr>
        <p:txBody>
          <a:bodyPr wrap="square" lIns="0" tIns="0" rIns="0" bIns="0" rtlCol="0">
            <a:spAutoFit/>
          </a:bodyPr>
          <a:lstStyle/>
          <a:p>
            <a:pPr>
              <a:spcBef>
                <a:spcPts val="300"/>
              </a:spcBef>
              <a:spcAft>
                <a:spcPts val="300"/>
              </a:spcAft>
            </a:pPr>
            <a:r>
              <a:rPr lang="es-CL" sz="1600" i="1" dirty="0">
                <a:solidFill>
                  <a:srgbClr val="FF0000"/>
                </a:solidFill>
              </a:rPr>
              <a:t>Agenda fragmentada  con esfuerzos individuales</a:t>
            </a:r>
          </a:p>
        </p:txBody>
      </p:sp>
      <p:sp>
        <p:nvSpPr>
          <p:cNvPr id="11" name="Slide Number Placeholder 1">
            <a:extLst>
              <a:ext uri="{FF2B5EF4-FFF2-40B4-BE49-F238E27FC236}">
                <a16:creationId xmlns:a16="http://schemas.microsoft.com/office/drawing/2014/main" id="{6BB2890F-C23E-07D4-8C55-2C1EBDBB13D4}"/>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23</a:t>
            </a:fld>
            <a:endParaRPr lang="en-AU" dirty="0">
              <a:latin typeface="Calibri" panose="020F0502020204030204" pitchFamily="34" charset="0"/>
              <a:cs typeface="Calibri" panose="020F0502020204030204" pitchFamily="34" charset="0"/>
            </a:endParaRPr>
          </a:p>
        </p:txBody>
      </p:sp>
      <p:sp>
        <p:nvSpPr>
          <p:cNvPr id="12" name="Shape 77">
            <a:extLst>
              <a:ext uri="{FF2B5EF4-FFF2-40B4-BE49-F238E27FC236}">
                <a16:creationId xmlns:a16="http://schemas.microsoft.com/office/drawing/2014/main" id="{649686EC-9060-1168-C432-20257C65B4C6}"/>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pic>
        <p:nvPicPr>
          <p:cNvPr id="27" name="Imagen 26">
            <a:extLst>
              <a:ext uri="{FF2B5EF4-FFF2-40B4-BE49-F238E27FC236}">
                <a16:creationId xmlns:a16="http://schemas.microsoft.com/office/drawing/2014/main" id="{C6F02EAB-04B7-06DC-5223-1B8F8396CDA3}"/>
              </a:ext>
            </a:extLst>
          </p:cNvPr>
          <p:cNvPicPr>
            <a:picLocks noChangeAspect="1"/>
          </p:cNvPicPr>
          <p:nvPr/>
        </p:nvPicPr>
        <p:blipFill>
          <a:blip r:embed="rId4"/>
          <a:stretch>
            <a:fillRect/>
          </a:stretch>
        </p:blipFill>
        <p:spPr>
          <a:xfrm>
            <a:off x="11734553" y="6381376"/>
            <a:ext cx="410119" cy="432000"/>
          </a:xfrm>
          <a:prstGeom prst="rect">
            <a:avLst/>
          </a:prstGeom>
        </p:spPr>
      </p:pic>
      <p:sp>
        <p:nvSpPr>
          <p:cNvPr id="53" name="Rectangle 25">
            <a:extLst>
              <a:ext uri="{FF2B5EF4-FFF2-40B4-BE49-F238E27FC236}">
                <a16:creationId xmlns:a16="http://schemas.microsoft.com/office/drawing/2014/main" id="{2DFE6CDA-CACB-3788-BB23-BCF08D41FCE5}"/>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4164371883"/>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2"/>
          <p:cNvSpPr txBox="1">
            <a:spLocks/>
          </p:cNvSpPr>
          <p:nvPr/>
        </p:nvSpPr>
        <p:spPr>
          <a:xfrm>
            <a:off x="335360" y="11068"/>
            <a:ext cx="12025336"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latin typeface="+mn-lt"/>
              </a:rPr>
              <a:t>Mendoza puede aprovechar la expansión de su minera si es responsable y sostenible</a:t>
            </a:r>
          </a:p>
        </p:txBody>
      </p:sp>
      <p:cxnSp>
        <p:nvCxnSpPr>
          <p:cNvPr id="72" name="Straight Connector 2">
            <a:extLst>
              <a:ext uri="{FF2B5EF4-FFF2-40B4-BE49-F238E27FC236}">
                <a16:creationId xmlns:a16="http://schemas.microsoft.com/office/drawing/2014/main" id="{E9D75CE2-3C8F-4E8A-8B79-BDCBB548A42A}"/>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Shape 51"/>
          <p:cNvSpPr/>
          <p:nvPr/>
        </p:nvSpPr>
        <p:spPr>
          <a:xfrm>
            <a:off x="407371" y="2417197"/>
            <a:ext cx="11593285" cy="3615364"/>
          </a:xfrm>
          <a:prstGeom prst="swooshArrow">
            <a:avLst>
              <a:gd name="adj1" fmla="val 31570"/>
              <a:gd name="adj2" fmla="val 21274"/>
            </a:avLst>
          </a:prstGeom>
          <a:solidFill>
            <a:schemeClr val="tx2">
              <a:lumMod val="40000"/>
              <a:lumOff val="60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58" name="TextBox 57"/>
          <p:cNvSpPr txBox="1"/>
          <p:nvPr/>
        </p:nvSpPr>
        <p:spPr>
          <a:xfrm>
            <a:off x="407774" y="2175828"/>
            <a:ext cx="3651024" cy="677108"/>
          </a:xfrm>
          <a:prstGeom prst="rect">
            <a:avLst/>
          </a:prstGeom>
          <a:noFill/>
        </p:spPr>
        <p:txBody>
          <a:bodyPr wrap="square" rtlCol="0">
            <a:spAutoFit/>
          </a:bodyPr>
          <a:lstStyle/>
          <a:p>
            <a:pPr algn="ctr"/>
            <a:r>
              <a:rPr lang="es-CL" sz="2000" b="1" dirty="0"/>
              <a:t>Etapa I</a:t>
            </a:r>
          </a:p>
          <a:p>
            <a:pPr algn="ctr"/>
            <a:r>
              <a:rPr lang="es-CL" b="1" i="1" dirty="0"/>
              <a:t>Creando las capacidades críticas</a:t>
            </a:r>
            <a:endParaRPr lang="es-ES" b="1" i="1" dirty="0"/>
          </a:p>
        </p:txBody>
      </p:sp>
      <p:sp>
        <p:nvSpPr>
          <p:cNvPr id="59" name="TextBox 58"/>
          <p:cNvSpPr txBox="1"/>
          <p:nvPr/>
        </p:nvSpPr>
        <p:spPr>
          <a:xfrm>
            <a:off x="4058797" y="2146792"/>
            <a:ext cx="3651024" cy="677108"/>
          </a:xfrm>
          <a:prstGeom prst="rect">
            <a:avLst/>
          </a:prstGeom>
          <a:noFill/>
        </p:spPr>
        <p:txBody>
          <a:bodyPr wrap="square" rtlCol="0">
            <a:spAutoFit/>
          </a:bodyPr>
          <a:lstStyle/>
          <a:p>
            <a:pPr algn="ctr"/>
            <a:r>
              <a:rPr lang="es-CL" sz="2000" b="1" dirty="0"/>
              <a:t>Etapa II</a:t>
            </a:r>
          </a:p>
          <a:p>
            <a:pPr algn="ctr"/>
            <a:r>
              <a:rPr lang="es-CL" b="1" i="1" dirty="0"/>
              <a:t>Base industrial y tecnológica</a:t>
            </a:r>
            <a:endParaRPr lang="es-ES" b="1" i="1" u="sng" dirty="0"/>
          </a:p>
        </p:txBody>
      </p:sp>
      <p:sp>
        <p:nvSpPr>
          <p:cNvPr id="60" name="TextBox 59"/>
          <p:cNvSpPr txBox="1"/>
          <p:nvPr/>
        </p:nvSpPr>
        <p:spPr>
          <a:xfrm>
            <a:off x="7877723" y="2157825"/>
            <a:ext cx="3985594" cy="677108"/>
          </a:xfrm>
          <a:prstGeom prst="rect">
            <a:avLst/>
          </a:prstGeom>
          <a:noFill/>
        </p:spPr>
        <p:txBody>
          <a:bodyPr wrap="square" rtlCol="0">
            <a:spAutoFit/>
          </a:bodyPr>
          <a:lstStyle/>
          <a:p>
            <a:pPr algn="ctr"/>
            <a:r>
              <a:rPr lang="es-CL" sz="2000" b="1" dirty="0"/>
              <a:t>Etapa III</a:t>
            </a:r>
            <a:r>
              <a:rPr lang="es-CL" b="1" i="1" dirty="0"/>
              <a:t> </a:t>
            </a:r>
          </a:p>
          <a:p>
            <a:pPr algn="ctr"/>
            <a:r>
              <a:rPr lang="es-CL" b="1" i="1" dirty="0"/>
              <a:t>Ecosistema productivo y de innovación</a:t>
            </a:r>
            <a:endParaRPr lang="es-ES" b="1" i="1" dirty="0"/>
          </a:p>
        </p:txBody>
      </p:sp>
      <p:sp>
        <p:nvSpPr>
          <p:cNvPr id="62" name="TextBox 61"/>
          <p:cNvSpPr txBox="1"/>
          <p:nvPr/>
        </p:nvSpPr>
        <p:spPr>
          <a:xfrm>
            <a:off x="407367" y="939388"/>
            <a:ext cx="3651024" cy="523220"/>
          </a:xfrm>
          <a:prstGeom prst="rect">
            <a:avLst/>
          </a:prstGeom>
          <a:noFill/>
          <a:ln>
            <a:noFill/>
          </a:ln>
        </p:spPr>
        <p:txBody>
          <a:bodyPr wrap="square" rtlCol="0">
            <a:spAutoFit/>
          </a:bodyPr>
          <a:lstStyle/>
          <a:p>
            <a:pPr algn="ctr"/>
            <a:r>
              <a:rPr lang="es-CL" sz="1400" dirty="0"/>
              <a:t>Aprovechando factores  </a:t>
            </a:r>
          </a:p>
          <a:p>
            <a:pPr algn="ctr"/>
            <a:r>
              <a:rPr lang="es-CL" sz="1400" dirty="0"/>
              <a:t>“naturales” existentes </a:t>
            </a:r>
          </a:p>
        </p:txBody>
      </p:sp>
      <p:sp>
        <p:nvSpPr>
          <p:cNvPr id="68" name="TextBox 67"/>
          <p:cNvSpPr txBox="1"/>
          <p:nvPr/>
        </p:nvSpPr>
        <p:spPr>
          <a:xfrm>
            <a:off x="4058797" y="913787"/>
            <a:ext cx="3651024" cy="523220"/>
          </a:xfrm>
          <a:prstGeom prst="rect">
            <a:avLst/>
          </a:prstGeom>
          <a:noFill/>
          <a:ln>
            <a:noFill/>
          </a:ln>
        </p:spPr>
        <p:txBody>
          <a:bodyPr wrap="square" rtlCol="0">
            <a:spAutoFit/>
          </a:bodyPr>
          <a:lstStyle/>
          <a:p>
            <a:pPr algn="ctr"/>
            <a:r>
              <a:rPr lang="es-CL" sz="1400" dirty="0"/>
              <a:t>Inversión impulsa el </a:t>
            </a:r>
          </a:p>
          <a:p>
            <a:pPr algn="ctr"/>
            <a:r>
              <a:rPr lang="es-CL" sz="1400" dirty="0"/>
              <a:t>crecimiento y aprendizaje</a:t>
            </a:r>
          </a:p>
        </p:txBody>
      </p:sp>
      <p:sp>
        <p:nvSpPr>
          <p:cNvPr id="69" name="TextBox 68"/>
          <p:cNvSpPr txBox="1"/>
          <p:nvPr/>
        </p:nvSpPr>
        <p:spPr>
          <a:xfrm>
            <a:off x="7710632" y="922734"/>
            <a:ext cx="3651024" cy="377994"/>
          </a:xfrm>
          <a:prstGeom prst="rect">
            <a:avLst/>
          </a:prstGeom>
          <a:noFill/>
          <a:ln>
            <a:noFill/>
          </a:ln>
        </p:spPr>
        <p:txBody>
          <a:bodyPr wrap="square" rtlCol="0">
            <a:noAutofit/>
          </a:bodyPr>
          <a:lstStyle/>
          <a:p>
            <a:pPr algn="ctr"/>
            <a:r>
              <a:rPr lang="es-CL" sz="1400" dirty="0"/>
              <a:t>Tecnología e innovación son </a:t>
            </a:r>
          </a:p>
          <a:p>
            <a:pPr algn="ctr"/>
            <a:r>
              <a:rPr lang="es-CL" sz="1400" dirty="0"/>
              <a:t>impulsores de crecimiento</a:t>
            </a:r>
          </a:p>
        </p:txBody>
      </p:sp>
      <p:sp>
        <p:nvSpPr>
          <p:cNvPr id="61" name="TextBox 60"/>
          <p:cNvSpPr txBox="1"/>
          <p:nvPr/>
        </p:nvSpPr>
        <p:spPr>
          <a:xfrm>
            <a:off x="407368" y="709349"/>
            <a:ext cx="3651024" cy="338554"/>
          </a:xfrm>
          <a:prstGeom prst="rect">
            <a:avLst/>
          </a:prstGeom>
          <a:noFill/>
        </p:spPr>
        <p:txBody>
          <a:bodyPr wrap="square" rtlCol="0">
            <a:spAutoFit/>
          </a:bodyPr>
          <a:lstStyle/>
          <a:p>
            <a:pPr algn="ctr"/>
            <a:r>
              <a:rPr lang="es-CL" sz="1600" b="1" dirty="0"/>
              <a:t>País de ingreso bajo</a:t>
            </a:r>
            <a:endParaRPr lang="es-ES" sz="1600" b="1" dirty="0"/>
          </a:p>
        </p:txBody>
      </p:sp>
      <p:sp>
        <p:nvSpPr>
          <p:cNvPr id="64" name="TextBox 63"/>
          <p:cNvSpPr txBox="1"/>
          <p:nvPr/>
        </p:nvSpPr>
        <p:spPr>
          <a:xfrm>
            <a:off x="4058797" y="692696"/>
            <a:ext cx="3651024" cy="338554"/>
          </a:xfrm>
          <a:prstGeom prst="rect">
            <a:avLst/>
          </a:prstGeom>
          <a:noFill/>
        </p:spPr>
        <p:txBody>
          <a:bodyPr wrap="square" rtlCol="0">
            <a:spAutoFit/>
          </a:bodyPr>
          <a:lstStyle/>
          <a:p>
            <a:pPr algn="ctr"/>
            <a:r>
              <a:rPr lang="es-CL" sz="1600" b="1" dirty="0"/>
              <a:t>País de ingreso medio</a:t>
            </a:r>
            <a:endParaRPr lang="es-ES" sz="1600" b="1" dirty="0"/>
          </a:p>
        </p:txBody>
      </p:sp>
      <p:sp>
        <p:nvSpPr>
          <p:cNvPr id="65" name="TextBox 64"/>
          <p:cNvSpPr txBox="1"/>
          <p:nvPr/>
        </p:nvSpPr>
        <p:spPr>
          <a:xfrm>
            <a:off x="7710227" y="692696"/>
            <a:ext cx="3651024" cy="338554"/>
          </a:xfrm>
          <a:prstGeom prst="rect">
            <a:avLst/>
          </a:prstGeom>
          <a:noFill/>
        </p:spPr>
        <p:txBody>
          <a:bodyPr wrap="square" rtlCol="0">
            <a:spAutoFit/>
          </a:bodyPr>
          <a:lstStyle/>
          <a:p>
            <a:pPr algn="ctr"/>
            <a:r>
              <a:rPr lang="es-CL" sz="1600" b="1" dirty="0"/>
              <a:t>País de ingreso alto</a:t>
            </a:r>
            <a:endParaRPr lang="es-ES" sz="1600" b="1" dirty="0"/>
          </a:p>
        </p:txBody>
      </p:sp>
      <p:sp>
        <p:nvSpPr>
          <p:cNvPr id="74" name="Right Triangle 73"/>
          <p:cNvSpPr/>
          <p:nvPr/>
        </p:nvSpPr>
        <p:spPr>
          <a:xfrm>
            <a:off x="413488" y="1483458"/>
            <a:ext cx="10953071" cy="749164"/>
          </a:xfrm>
          <a:prstGeom prst="rtTriangle">
            <a:avLst/>
          </a:prstGeom>
          <a:solidFill>
            <a:srgbClr val="DBDACF"/>
          </a:solidFill>
          <a:ln>
            <a:noFill/>
          </a:ln>
        </p:spPr>
        <p:txBody>
          <a:bodyPr wrap="square" rtlCol="0">
            <a:spAutoFit/>
          </a:bodyPr>
          <a:lstStyle/>
          <a:p>
            <a:pPr algn="ctr"/>
            <a:endParaRPr lang="es-ES" sz="1000" b="1" dirty="0"/>
          </a:p>
        </p:txBody>
      </p:sp>
      <p:sp>
        <p:nvSpPr>
          <p:cNvPr id="76" name="Right Triangle 75"/>
          <p:cNvSpPr/>
          <p:nvPr/>
        </p:nvSpPr>
        <p:spPr>
          <a:xfrm rot="10800000">
            <a:off x="408585" y="1456073"/>
            <a:ext cx="10953071" cy="749164"/>
          </a:xfrm>
          <a:prstGeom prst="rtTriangle">
            <a:avLst/>
          </a:prstGeom>
          <a:solidFill>
            <a:schemeClr val="bg1">
              <a:lumMod val="50000"/>
            </a:schemeClr>
          </a:solidFill>
          <a:ln>
            <a:noFill/>
          </a:ln>
        </p:spPr>
        <p:txBody>
          <a:bodyPr wrap="square" rtlCol="0">
            <a:spAutoFit/>
          </a:bodyPr>
          <a:lstStyle/>
          <a:p>
            <a:pPr algn="ctr"/>
            <a:endParaRPr lang="es-ES" sz="1000" b="1" dirty="0"/>
          </a:p>
        </p:txBody>
      </p:sp>
      <p:sp>
        <p:nvSpPr>
          <p:cNvPr id="82" name="TextBox 81"/>
          <p:cNvSpPr txBox="1"/>
          <p:nvPr/>
        </p:nvSpPr>
        <p:spPr>
          <a:xfrm>
            <a:off x="7618941" y="1498574"/>
            <a:ext cx="3642076" cy="346494"/>
          </a:xfrm>
          <a:prstGeom prst="rect">
            <a:avLst/>
          </a:prstGeom>
          <a:noFill/>
          <a:ln>
            <a:noFill/>
          </a:ln>
        </p:spPr>
        <p:txBody>
          <a:bodyPr wrap="square" rtlCol="0" anchor="ctr" anchorCtr="0">
            <a:spAutoFit/>
          </a:bodyPr>
          <a:lstStyle/>
          <a:p>
            <a:pPr algn="r"/>
            <a:r>
              <a:rPr lang="es-CL" sz="1600" b="1" dirty="0">
                <a:solidFill>
                  <a:srgbClr val="FFC000"/>
                </a:solidFill>
              </a:rPr>
              <a:t>Ventajas Competitivas</a:t>
            </a:r>
          </a:p>
        </p:txBody>
      </p:sp>
      <p:sp>
        <p:nvSpPr>
          <p:cNvPr id="97" name="TextBox 96"/>
          <p:cNvSpPr txBox="1"/>
          <p:nvPr/>
        </p:nvSpPr>
        <p:spPr>
          <a:xfrm>
            <a:off x="418004" y="1667957"/>
            <a:ext cx="3184366" cy="346494"/>
          </a:xfrm>
          <a:prstGeom prst="rect">
            <a:avLst/>
          </a:prstGeom>
          <a:noFill/>
          <a:ln>
            <a:noFill/>
          </a:ln>
        </p:spPr>
        <p:txBody>
          <a:bodyPr wrap="square" rtlCol="0" anchor="ctr" anchorCtr="0">
            <a:spAutoFit/>
          </a:bodyPr>
          <a:lstStyle/>
          <a:p>
            <a:r>
              <a:rPr lang="es-CL" sz="1600" b="1" dirty="0">
                <a:solidFill>
                  <a:srgbClr val="FF0000"/>
                </a:solidFill>
              </a:rPr>
              <a:t>Ventajas Comparativas</a:t>
            </a:r>
          </a:p>
        </p:txBody>
      </p:sp>
      <p:sp>
        <p:nvSpPr>
          <p:cNvPr id="5" name="Rectángulo: esquinas redondeadas 4">
            <a:extLst>
              <a:ext uri="{FF2B5EF4-FFF2-40B4-BE49-F238E27FC236}">
                <a16:creationId xmlns:a16="http://schemas.microsoft.com/office/drawing/2014/main" id="{B4A3A0B6-2BD6-4E81-948F-0CDB632AFF37}"/>
              </a:ext>
            </a:extLst>
          </p:cNvPr>
          <p:cNvSpPr/>
          <p:nvPr/>
        </p:nvSpPr>
        <p:spPr>
          <a:xfrm>
            <a:off x="2910620" y="620688"/>
            <a:ext cx="5993692" cy="5708449"/>
          </a:xfrm>
          <a:prstGeom prst="roundRect">
            <a:avLst/>
          </a:prstGeom>
          <a:ln w="38100">
            <a:solidFill>
              <a:srgbClr val="FF0000">
                <a:alpha val="37000"/>
              </a:srgbClr>
            </a:solid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sp>
        <p:nvSpPr>
          <p:cNvPr id="90" name="CuadroTexto 89">
            <a:extLst>
              <a:ext uri="{FF2B5EF4-FFF2-40B4-BE49-F238E27FC236}">
                <a16:creationId xmlns:a16="http://schemas.microsoft.com/office/drawing/2014/main" id="{174F2E8D-7018-4F4E-A849-EFCF69EF5935}"/>
              </a:ext>
            </a:extLst>
          </p:cNvPr>
          <p:cNvSpPr txBox="1"/>
          <p:nvPr/>
        </p:nvSpPr>
        <p:spPr>
          <a:xfrm>
            <a:off x="9330224" y="4365104"/>
            <a:ext cx="2670432" cy="1815882"/>
          </a:xfrm>
          <a:prstGeom prst="rect">
            <a:avLst/>
          </a:prstGeom>
          <a:noFill/>
        </p:spPr>
        <p:txBody>
          <a:bodyPr wrap="square">
            <a:spAutoFit/>
          </a:bodyPr>
          <a:lstStyle/>
          <a:p>
            <a:pPr lvl="0" algn="just"/>
            <a:r>
              <a:rPr lang="es-CL" sz="1400" b="1" dirty="0">
                <a:effectLst/>
                <a:latin typeface="Calibri" panose="020F0502020204030204" pitchFamily="34" charset="0"/>
                <a:ea typeface="Calibri" panose="020F0502020204030204" pitchFamily="34" charset="0"/>
                <a:cs typeface="Times New Roman" panose="02020603050405020304" pitchFamily="18" charset="0"/>
              </a:rPr>
              <a:t>En torno a estas operaciones y proyectos existe una oportunidad</a:t>
            </a:r>
            <a:r>
              <a:rPr lang="es-CL" sz="1400" b="1" dirty="0">
                <a:latin typeface="Calibri" panose="020F0502020204030204" pitchFamily="34" charset="0"/>
                <a:ea typeface="Calibri" panose="020F0502020204030204" pitchFamily="34" charset="0"/>
                <a:cs typeface="Times New Roman" panose="02020603050405020304" pitchFamily="18" charset="0"/>
              </a:rPr>
              <a:t> única para que la expansión de la producción este acompañada de un desarrollo industrial moderno, entrando de lleno en la Etapa II y sentando las bases para la Etapa III</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Flecha: a la derecha 90">
            <a:extLst>
              <a:ext uri="{FF2B5EF4-FFF2-40B4-BE49-F238E27FC236}">
                <a16:creationId xmlns:a16="http://schemas.microsoft.com/office/drawing/2014/main" id="{3DFC2FA4-2413-41C5-9988-C908BD0858E6}"/>
              </a:ext>
            </a:extLst>
          </p:cNvPr>
          <p:cNvSpPr/>
          <p:nvPr/>
        </p:nvSpPr>
        <p:spPr>
          <a:xfrm rot="10800000">
            <a:off x="9011360" y="4955675"/>
            <a:ext cx="270020" cy="633563"/>
          </a:xfrm>
          <a:prstGeom prst="rightArrow">
            <a:avLst/>
          </a:prstGeom>
          <a:ln>
            <a:solidFill>
              <a:srgbClr val="FF0000"/>
            </a:solidFill>
          </a:ln>
        </p:spPr>
        <p:txBody>
          <a:bodyPr wrap="square" rtlCol="0" anchor="ctr">
            <a:prstTxWarp prst="textArchUp">
              <a:avLst>
                <a:gd name="adj" fmla="val 8643317"/>
              </a:avLst>
            </a:prstTxWarp>
            <a:spAutoFit/>
          </a:bodyPr>
          <a:lstStyle/>
          <a:p>
            <a:pPr algn="ctr"/>
            <a:endParaRPr lang="es-CL" b="1" dirty="0">
              <a:solidFill>
                <a:schemeClr val="bg1"/>
              </a:solidFill>
            </a:endParaRPr>
          </a:p>
        </p:txBody>
      </p:sp>
      <p:pic>
        <p:nvPicPr>
          <p:cNvPr id="32" name="Imagen 31">
            <a:extLst>
              <a:ext uri="{FF2B5EF4-FFF2-40B4-BE49-F238E27FC236}">
                <a16:creationId xmlns:a16="http://schemas.microsoft.com/office/drawing/2014/main" id="{21555948-3C37-AD88-229C-4489F49D7482}"/>
              </a:ext>
            </a:extLst>
          </p:cNvPr>
          <p:cNvPicPr>
            <a:picLocks noChangeAspect="1"/>
          </p:cNvPicPr>
          <p:nvPr/>
        </p:nvPicPr>
        <p:blipFill>
          <a:blip r:embed="rId3"/>
          <a:stretch>
            <a:fillRect/>
          </a:stretch>
        </p:blipFill>
        <p:spPr>
          <a:xfrm>
            <a:off x="11734553" y="6381376"/>
            <a:ext cx="410119" cy="432000"/>
          </a:xfrm>
          <a:prstGeom prst="rect">
            <a:avLst/>
          </a:prstGeom>
        </p:spPr>
      </p:pic>
      <p:sp>
        <p:nvSpPr>
          <p:cNvPr id="33" name="Shape 77">
            <a:extLst>
              <a:ext uri="{FF2B5EF4-FFF2-40B4-BE49-F238E27FC236}">
                <a16:creationId xmlns:a16="http://schemas.microsoft.com/office/drawing/2014/main" id="{D71A0183-B36C-4A6B-876A-FA6CA2018A2C}"/>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34" name="Slide Number Placeholder 1">
            <a:extLst>
              <a:ext uri="{FF2B5EF4-FFF2-40B4-BE49-F238E27FC236}">
                <a16:creationId xmlns:a16="http://schemas.microsoft.com/office/drawing/2014/main" id="{3496B7F7-C8F4-4571-D99A-CA885A759143}"/>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24</a:t>
            </a:fld>
            <a:endParaRPr lang="en-AU" dirty="0">
              <a:latin typeface="Calibri" panose="020F0502020204030204" pitchFamily="34" charset="0"/>
              <a:cs typeface="Calibri" panose="020F0502020204030204" pitchFamily="34" charset="0"/>
            </a:endParaRPr>
          </a:p>
        </p:txBody>
      </p:sp>
      <p:sp>
        <p:nvSpPr>
          <p:cNvPr id="4" name="Rectangle 12">
            <a:extLst>
              <a:ext uri="{FF2B5EF4-FFF2-40B4-BE49-F238E27FC236}">
                <a16:creationId xmlns:a16="http://schemas.microsoft.com/office/drawing/2014/main" id="{E8F25BFF-F956-5AB4-1533-833CABFF2937}"/>
              </a:ext>
            </a:extLst>
          </p:cNvPr>
          <p:cNvSpPr>
            <a:spLocks noChangeArrowheads="1"/>
          </p:cNvSpPr>
          <p:nvPr/>
        </p:nvSpPr>
        <p:spPr bwMode="auto">
          <a:xfrm>
            <a:off x="4151784" y="5949280"/>
            <a:ext cx="3888432" cy="31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36000" rIns="72000" bIns="36000" anchor="ctr" anchorCtr="0">
            <a:spAutoFit/>
          </a:bodyPr>
          <a:lstStyle/>
          <a:p>
            <a:pPr algn="ctr"/>
            <a:r>
              <a:rPr lang="es-CL" altLang="es-ES" sz="1600" b="1" dirty="0">
                <a:solidFill>
                  <a:schemeClr val="accent1">
                    <a:lumMod val="75000"/>
                  </a:schemeClr>
                </a:solidFill>
                <a:latin typeface="Calibri"/>
              </a:rPr>
              <a:t>Proyectos y operaciones mineras</a:t>
            </a:r>
          </a:p>
        </p:txBody>
      </p:sp>
      <p:sp>
        <p:nvSpPr>
          <p:cNvPr id="9" name="CuadroTexto 8">
            <a:extLst>
              <a:ext uri="{FF2B5EF4-FFF2-40B4-BE49-F238E27FC236}">
                <a16:creationId xmlns:a16="http://schemas.microsoft.com/office/drawing/2014/main" id="{149237D9-BE89-2B17-2A6E-E0928C1B5384}"/>
              </a:ext>
            </a:extLst>
          </p:cNvPr>
          <p:cNvSpPr txBox="1"/>
          <p:nvPr/>
        </p:nvSpPr>
        <p:spPr>
          <a:xfrm>
            <a:off x="3215680" y="2941202"/>
            <a:ext cx="2520000" cy="1323439"/>
          </a:xfrm>
          <a:prstGeom prst="rect">
            <a:avLst/>
          </a:prstGeom>
          <a:noFill/>
        </p:spPr>
        <p:txBody>
          <a:bodyPr wrap="square">
            <a:spAutoFit/>
          </a:bodyPr>
          <a:lstStyle/>
          <a:p>
            <a:r>
              <a:rPr lang="es-CL" sz="1600" b="1" dirty="0">
                <a:solidFill>
                  <a:srgbClr val="FF0000"/>
                </a:solidFill>
              </a:rPr>
              <a:t>COBRE</a:t>
            </a:r>
          </a:p>
          <a:p>
            <a:pPr marL="285750" indent="-285750">
              <a:buFont typeface="Arial" panose="020B0604020202020204" pitchFamily="34" charset="0"/>
              <a:buChar char="•"/>
            </a:pPr>
            <a:r>
              <a:rPr lang="es-CL" sz="1600" b="1" dirty="0">
                <a:solidFill>
                  <a:srgbClr val="FF0000"/>
                </a:solidFill>
              </a:rPr>
              <a:t>Cerro Amarillo</a:t>
            </a:r>
          </a:p>
          <a:p>
            <a:pPr marL="285750" indent="-285750">
              <a:buFont typeface="Arial" panose="020B0604020202020204" pitchFamily="34" charset="0"/>
              <a:buChar char="•"/>
            </a:pPr>
            <a:r>
              <a:rPr lang="es-CL" sz="1600" b="1" dirty="0">
                <a:solidFill>
                  <a:srgbClr val="FF0000"/>
                </a:solidFill>
              </a:rPr>
              <a:t>San Jorge</a:t>
            </a:r>
          </a:p>
          <a:p>
            <a:pPr marL="285750" indent="-285750">
              <a:buFont typeface="Arial" panose="020B0604020202020204" pitchFamily="34" charset="0"/>
              <a:buChar char="•"/>
            </a:pPr>
            <a:r>
              <a:rPr lang="es-CL" sz="1600" b="1" dirty="0">
                <a:solidFill>
                  <a:srgbClr val="FF0000"/>
                </a:solidFill>
              </a:rPr>
              <a:t>Otros</a:t>
            </a:r>
            <a:endParaRPr lang="es-ES" sz="1600" b="1" dirty="0">
              <a:solidFill>
                <a:srgbClr val="FF0000"/>
              </a:solidFill>
            </a:endParaRPr>
          </a:p>
          <a:p>
            <a:endParaRPr lang="it-IT" sz="1600" b="1" dirty="0">
              <a:solidFill>
                <a:schemeClr val="accent6">
                  <a:lumMod val="75000"/>
                </a:schemeClr>
              </a:solidFill>
            </a:endParaRPr>
          </a:p>
        </p:txBody>
      </p:sp>
      <p:sp>
        <p:nvSpPr>
          <p:cNvPr id="10" name="CuadroTexto 9">
            <a:extLst>
              <a:ext uri="{FF2B5EF4-FFF2-40B4-BE49-F238E27FC236}">
                <a16:creationId xmlns:a16="http://schemas.microsoft.com/office/drawing/2014/main" id="{BC6D2579-2257-C571-90E7-856E45B0EC97}"/>
              </a:ext>
            </a:extLst>
          </p:cNvPr>
          <p:cNvSpPr txBox="1"/>
          <p:nvPr/>
        </p:nvSpPr>
        <p:spPr>
          <a:xfrm>
            <a:off x="5375920" y="4182179"/>
            <a:ext cx="2523374" cy="830997"/>
          </a:xfrm>
          <a:prstGeom prst="rect">
            <a:avLst/>
          </a:prstGeom>
          <a:noFill/>
        </p:spPr>
        <p:txBody>
          <a:bodyPr wrap="square">
            <a:spAutoFit/>
          </a:bodyPr>
          <a:lstStyle/>
          <a:p>
            <a:r>
              <a:rPr lang="es-CL" sz="1600" b="1" dirty="0">
                <a:solidFill>
                  <a:schemeClr val="accent6">
                    <a:lumMod val="75000"/>
                  </a:schemeClr>
                </a:solidFill>
              </a:rPr>
              <a:t>ORO</a:t>
            </a:r>
          </a:p>
          <a:p>
            <a:pPr marL="285750" indent="-285750">
              <a:buFont typeface="Arial" panose="020B0604020202020204" pitchFamily="34" charset="0"/>
              <a:buChar char="•"/>
            </a:pPr>
            <a:r>
              <a:rPr lang="es-CL" sz="1600" b="1" dirty="0">
                <a:solidFill>
                  <a:schemeClr val="accent6">
                    <a:lumMod val="75000"/>
                  </a:schemeClr>
                </a:solidFill>
              </a:rPr>
              <a:t>Don Sixto</a:t>
            </a:r>
          </a:p>
          <a:p>
            <a:pPr marL="285750" indent="-285750">
              <a:buFont typeface="Arial" panose="020B0604020202020204" pitchFamily="34" charset="0"/>
              <a:buChar char="•"/>
            </a:pPr>
            <a:r>
              <a:rPr lang="es-CL" sz="1600" b="1" dirty="0">
                <a:solidFill>
                  <a:schemeClr val="accent6">
                    <a:lumMod val="75000"/>
                  </a:schemeClr>
                </a:solidFill>
              </a:rPr>
              <a:t>Otros</a:t>
            </a:r>
            <a:endParaRPr lang="it-IT" sz="1600" b="1" dirty="0">
              <a:solidFill>
                <a:schemeClr val="accent6">
                  <a:lumMod val="75000"/>
                </a:schemeClr>
              </a:solidFill>
            </a:endParaRPr>
          </a:p>
        </p:txBody>
      </p:sp>
      <p:sp>
        <p:nvSpPr>
          <p:cNvPr id="11" name="CuadroTexto 10">
            <a:extLst>
              <a:ext uri="{FF2B5EF4-FFF2-40B4-BE49-F238E27FC236}">
                <a16:creationId xmlns:a16="http://schemas.microsoft.com/office/drawing/2014/main" id="{F8E6F45E-CA14-D836-31B4-C339F1AD08C8}"/>
              </a:ext>
            </a:extLst>
          </p:cNvPr>
          <p:cNvSpPr txBox="1"/>
          <p:nvPr/>
        </p:nvSpPr>
        <p:spPr>
          <a:xfrm>
            <a:off x="5375920" y="2935837"/>
            <a:ext cx="2520000" cy="1077218"/>
          </a:xfrm>
          <a:prstGeom prst="rect">
            <a:avLst/>
          </a:prstGeom>
          <a:noFill/>
        </p:spPr>
        <p:txBody>
          <a:bodyPr wrap="square">
            <a:spAutoFit/>
          </a:bodyPr>
          <a:lstStyle/>
          <a:p>
            <a:r>
              <a:rPr lang="es-CL" sz="1600" b="1" dirty="0">
                <a:solidFill>
                  <a:schemeClr val="accent1">
                    <a:lumMod val="75000"/>
                  </a:schemeClr>
                </a:solidFill>
              </a:rPr>
              <a:t>Potasio</a:t>
            </a:r>
          </a:p>
          <a:p>
            <a:pPr marL="285750" indent="-285750">
              <a:buFont typeface="Arial" panose="020B0604020202020204" pitchFamily="34" charset="0"/>
              <a:buChar char="•"/>
            </a:pPr>
            <a:r>
              <a:rPr lang="es-CL" sz="1600" b="1" dirty="0">
                <a:solidFill>
                  <a:schemeClr val="accent1">
                    <a:lumMod val="75000"/>
                  </a:schemeClr>
                </a:solidFill>
              </a:rPr>
              <a:t>Rio Colorado</a:t>
            </a:r>
          </a:p>
          <a:p>
            <a:pPr marL="285750" indent="-285750">
              <a:buFont typeface="Arial" panose="020B0604020202020204" pitchFamily="34" charset="0"/>
              <a:buChar char="•"/>
            </a:pPr>
            <a:r>
              <a:rPr lang="es-CL" sz="1600" b="1" dirty="0">
                <a:solidFill>
                  <a:schemeClr val="accent1">
                    <a:lumMod val="75000"/>
                  </a:schemeClr>
                </a:solidFill>
              </a:rPr>
              <a:t>Otros</a:t>
            </a:r>
          </a:p>
          <a:p>
            <a:endParaRPr lang="it-IT" sz="1600" b="1" dirty="0">
              <a:solidFill>
                <a:schemeClr val="accent6">
                  <a:lumMod val="75000"/>
                </a:schemeClr>
              </a:solidFill>
            </a:endParaRPr>
          </a:p>
        </p:txBody>
      </p:sp>
      <p:sp>
        <p:nvSpPr>
          <p:cNvPr id="12" name="CuadroTexto 11">
            <a:extLst>
              <a:ext uri="{FF2B5EF4-FFF2-40B4-BE49-F238E27FC236}">
                <a16:creationId xmlns:a16="http://schemas.microsoft.com/office/drawing/2014/main" id="{36B00DBA-B29F-8CF1-1787-2BC9D948DEA6}"/>
              </a:ext>
            </a:extLst>
          </p:cNvPr>
          <p:cNvSpPr txBox="1"/>
          <p:nvPr/>
        </p:nvSpPr>
        <p:spPr>
          <a:xfrm>
            <a:off x="3215960" y="4079974"/>
            <a:ext cx="2520000" cy="1077218"/>
          </a:xfrm>
          <a:prstGeom prst="rect">
            <a:avLst/>
          </a:prstGeom>
          <a:noFill/>
        </p:spPr>
        <p:txBody>
          <a:bodyPr wrap="square">
            <a:spAutoFit/>
          </a:bodyPr>
          <a:lstStyle/>
          <a:p>
            <a:r>
              <a:rPr lang="es-CL" sz="1600" b="1" dirty="0">
                <a:solidFill>
                  <a:schemeClr val="bg2">
                    <a:lumMod val="25000"/>
                  </a:schemeClr>
                </a:solidFill>
              </a:rPr>
              <a:t>Hierro</a:t>
            </a:r>
          </a:p>
          <a:p>
            <a:pPr marL="285750" indent="-285750">
              <a:buFont typeface="Arial" panose="020B0604020202020204" pitchFamily="34" charset="0"/>
              <a:buChar char="•"/>
            </a:pPr>
            <a:r>
              <a:rPr lang="es-CL" sz="1600" b="1" dirty="0">
                <a:solidFill>
                  <a:schemeClr val="bg2">
                    <a:lumMod val="25000"/>
                  </a:schemeClr>
                </a:solidFill>
              </a:rPr>
              <a:t>Hierro Indio</a:t>
            </a:r>
            <a:br>
              <a:rPr lang="es-CL" sz="1600" b="1" dirty="0">
                <a:solidFill>
                  <a:schemeClr val="bg2">
                    <a:lumMod val="25000"/>
                  </a:schemeClr>
                </a:solidFill>
              </a:rPr>
            </a:br>
            <a:r>
              <a:rPr lang="es-CL" sz="1600" b="1" dirty="0">
                <a:solidFill>
                  <a:schemeClr val="bg2">
                    <a:lumMod val="25000"/>
                  </a:schemeClr>
                </a:solidFill>
              </a:rPr>
              <a:t>Otros</a:t>
            </a:r>
          </a:p>
          <a:p>
            <a:endParaRPr lang="it-IT" sz="1600" b="1" dirty="0">
              <a:solidFill>
                <a:schemeClr val="bg2">
                  <a:lumMod val="25000"/>
                </a:schemeClr>
              </a:solidFill>
            </a:endParaRPr>
          </a:p>
        </p:txBody>
      </p:sp>
      <p:sp>
        <p:nvSpPr>
          <p:cNvPr id="13" name="CuadroTexto 12">
            <a:extLst>
              <a:ext uri="{FF2B5EF4-FFF2-40B4-BE49-F238E27FC236}">
                <a16:creationId xmlns:a16="http://schemas.microsoft.com/office/drawing/2014/main" id="{3FC8B52C-05EE-A40F-464C-882038C85B30}"/>
              </a:ext>
            </a:extLst>
          </p:cNvPr>
          <p:cNvSpPr txBox="1"/>
          <p:nvPr/>
        </p:nvSpPr>
        <p:spPr>
          <a:xfrm>
            <a:off x="3287688" y="5157192"/>
            <a:ext cx="3888432" cy="584775"/>
          </a:xfrm>
          <a:prstGeom prst="rect">
            <a:avLst/>
          </a:prstGeom>
          <a:noFill/>
        </p:spPr>
        <p:txBody>
          <a:bodyPr wrap="square">
            <a:spAutoFit/>
          </a:bodyPr>
          <a:lstStyle/>
          <a:p>
            <a:r>
              <a:rPr lang="es-CL" sz="1600" b="1" dirty="0"/>
              <a:t>OTROS</a:t>
            </a:r>
          </a:p>
          <a:p>
            <a:pPr marL="285750" indent="-285750">
              <a:buFont typeface="Arial" panose="020B0604020202020204" pitchFamily="34" charset="0"/>
              <a:buChar char="•"/>
            </a:pPr>
            <a:r>
              <a:rPr lang="es-ES" sz="1600" b="1" dirty="0"/>
              <a:t>Cemento, yeso, áridos, etc.</a:t>
            </a:r>
            <a:endParaRPr lang="it-IT" sz="1600" b="1" dirty="0"/>
          </a:p>
        </p:txBody>
      </p:sp>
      <p:sp>
        <p:nvSpPr>
          <p:cNvPr id="2" name="Rectangle 25">
            <a:extLst>
              <a:ext uri="{FF2B5EF4-FFF2-40B4-BE49-F238E27FC236}">
                <a16:creationId xmlns:a16="http://schemas.microsoft.com/office/drawing/2014/main" id="{D82432E8-851E-6E19-7D48-796BFD7478A1}"/>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143987911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a:xfrm>
            <a:off x="1304708" y="2132856"/>
            <a:ext cx="0" cy="4112377"/>
          </a:xfrm>
          <a:prstGeom prst="line">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307488" y="2628836"/>
            <a:ext cx="180000" cy="0"/>
          </a:xfrm>
          <a:prstGeom prst="line">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53">
            <a:extLst>
              <a:ext uri="{FF2B5EF4-FFF2-40B4-BE49-F238E27FC236}">
                <a16:creationId xmlns:a16="http://schemas.microsoft.com/office/drawing/2014/main" id="{222C142F-098C-4EA7-B727-70F9CD3A1608}"/>
              </a:ext>
            </a:extLst>
          </p:cNvPr>
          <p:cNvCxnSpPr/>
          <p:nvPr/>
        </p:nvCxnSpPr>
        <p:spPr>
          <a:xfrm flipH="1">
            <a:off x="1304708" y="4428836"/>
            <a:ext cx="180000" cy="0"/>
          </a:xfrm>
          <a:prstGeom prst="line">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53">
            <a:extLst>
              <a:ext uri="{FF2B5EF4-FFF2-40B4-BE49-F238E27FC236}">
                <a16:creationId xmlns:a16="http://schemas.microsoft.com/office/drawing/2014/main" id="{0E9A0C3D-3632-4950-A453-B2C8ED6441B7}"/>
              </a:ext>
            </a:extLst>
          </p:cNvPr>
          <p:cNvCxnSpPr/>
          <p:nvPr/>
        </p:nvCxnSpPr>
        <p:spPr>
          <a:xfrm flipH="1">
            <a:off x="1307488" y="3528836"/>
            <a:ext cx="180000" cy="0"/>
          </a:xfrm>
          <a:prstGeom prst="line">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3">
            <a:extLst>
              <a:ext uri="{FF2B5EF4-FFF2-40B4-BE49-F238E27FC236}">
                <a16:creationId xmlns:a16="http://schemas.microsoft.com/office/drawing/2014/main" id="{01B659F6-04B6-4EE1-8E57-A34321E21F8C}"/>
              </a:ext>
            </a:extLst>
          </p:cNvPr>
          <p:cNvCxnSpPr/>
          <p:nvPr/>
        </p:nvCxnSpPr>
        <p:spPr>
          <a:xfrm flipH="1">
            <a:off x="1307488" y="5328836"/>
            <a:ext cx="180000" cy="0"/>
          </a:xfrm>
          <a:prstGeom prst="line">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53">
            <a:extLst>
              <a:ext uri="{FF2B5EF4-FFF2-40B4-BE49-F238E27FC236}">
                <a16:creationId xmlns:a16="http://schemas.microsoft.com/office/drawing/2014/main" id="{8656FEE5-1A2B-4FDA-A773-E84D7681A12C}"/>
              </a:ext>
            </a:extLst>
          </p:cNvPr>
          <p:cNvCxnSpPr/>
          <p:nvPr/>
        </p:nvCxnSpPr>
        <p:spPr>
          <a:xfrm flipH="1">
            <a:off x="1307488" y="6228836"/>
            <a:ext cx="180000" cy="0"/>
          </a:xfrm>
          <a:prstGeom prst="line">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6" name="Title 2">
            <a:extLst>
              <a:ext uri="{FF2B5EF4-FFF2-40B4-BE49-F238E27FC236}">
                <a16:creationId xmlns:a16="http://schemas.microsoft.com/office/drawing/2014/main" id="{446DB099-8BCC-49A0-B969-CBA753B63182}"/>
              </a:ext>
            </a:extLst>
          </p:cNvPr>
          <p:cNvSpPr txBox="1">
            <a:spLocks/>
          </p:cNvSpPr>
          <p:nvPr/>
        </p:nvSpPr>
        <p:spPr>
          <a:xfrm>
            <a:off x="372328" y="8680"/>
            <a:ext cx="11268288"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latin typeface="+mn-lt"/>
              </a:rPr>
              <a:t>Pilares estratégicos para un desarrollo sostenible en torno a una minería responsable</a:t>
            </a:r>
          </a:p>
        </p:txBody>
      </p:sp>
      <p:cxnSp>
        <p:nvCxnSpPr>
          <p:cNvPr id="137" name="Straight Connector 2">
            <a:extLst>
              <a:ext uri="{FF2B5EF4-FFF2-40B4-BE49-F238E27FC236}">
                <a16:creationId xmlns:a16="http://schemas.microsoft.com/office/drawing/2014/main" id="{07BE9870-E908-4489-9F66-F4D382D4DD41}"/>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TextBox 59">
            <a:extLst>
              <a:ext uri="{FF2B5EF4-FFF2-40B4-BE49-F238E27FC236}">
                <a16:creationId xmlns:a16="http://schemas.microsoft.com/office/drawing/2014/main" id="{006EC746-944E-4A93-85F1-CBB661B16E00}"/>
              </a:ext>
            </a:extLst>
          </p:cNvPr>
          <p:cNvSpPr txBox="1"/>
          <p:nvPr/>
        </p:nvSpPr>
        <p:spPr>
          <a:xfrm>
            <a:off x="328101" y="2412678"/>
            <a:ext cx="360000" cy="400110"/>
          </a:xfrm>
          <a:prstGeom prst="rect">
            <a:avLst/>
          </a:prstGeom>
          <a:noFill/>
        </p:spPr>
        <p:txBody>
          <a:bodyPr wrap="square">
            <a:spAutoFit/>
          </a:bodyPr>
          <a:lstStyle>
            <a:defPPr>
              <a:defRPr lang="en-US"/>
            </a:defPPr>
            <a:lvl1pPr algn="just">
              <a:defRPr sz="1400" b="1">
                <a:solidFill>
                  <a:srgbClr val="1BB5E0"/>
                </a:solidFill>
                <a:latin typeface="Open Sans" panose="020B0606030504020204" pitchFamily="34" charset="0"/>
                <a:ea typeface="Open Sans" panose="020B0606030504020204" pitchFamily="34" charset="0"/>
                <a:cs typeface="Open Sans" panose="020B0606030504020204" pitchFamily="34" charset="0"/>
              </a:defRPr>
            </a:lvl1pPr>
          </a:lstStyle>
          <a:p>
            <a:r>
              <a:rPr lang="es-CL" sz="2000" dirty="0"/>
              <a:t>1</a:t>
            </a:r>
          </a:p>
        </p:txBody>
      </p:sp>
      <p:sp>
        <p:nvSpPr>
          <p:cNvPr id="91" name="TextBox 59">
            <a:extLst>
              <a:ext uri="{FF2B5EF4-FFF2-40B4-BE49-F238E27FC236}">
                <a16:creationId xmlns:a16="http://schemas.microsoft.com/office/drawing/2014/main" id="{DFFB3938-37A9-4D00-B651-E1CDC4443846}"/>
              </a:ext>
            </a:extLst>
          </p:cNvPr>
          <p:cNvSpPr txBox="1"/>
          <p:nvPr/>
        </p:nvSpPr>
        <p:spPr>
          <a:xfrm>
            <a:off x="347300" y="3355529"/>
            <a:ext cx="360000" cy="400110"/>
          </a:xfrm>
          <a:prstGeom prst="rect">
            <a:avLst/>
          </a:prstGeom>
          <a:noFill/>
        </p:spPr>
        <p:txBody>
          <a:bodyPr wrap="square">
            <a:spAutoFit/>
          </a:bodyPr>
          <a:lstStyle>
            <a:defPPr>
              <a:defRPr lang="en-US"/>
            </a:defPPr>
            <a:lvl1pPr algn="just">
              <a:defRPr sz="1400" b="1">
                <a:solidFill>
                  <a:srgbClr val="469243"/>
                </a:solidFill>
                <a:latin typeface="Open Sans" panose="020B0606030504020204" pitchFamily="34" charset="0"/>
                <a:ea typeface="Open Sans" panose="020B0606030504020204" pitchFamily="34" charset="0"/>
                <a:cs typeface="Open Sans" panose="020B0606030504020204" pitchFamily="34" charset="0"/>
              </a:defRPr>
            </a:lvl1pPr>
          </a:lstStyle>
          <a:p>
            <a:r>
              <a:rPr lang="es-CL" sz="2000" dirty="0"/>
              <a:t>2</a:t>
            </a:r>
          </a:p>
        </p:txBody>
      </p:sp>
      <p:sp>
        <p:nvSpPr>
          <p:cNvPr id="92" name="TextBox 59">
            <a:extLst>
              <a:ext uri="{FF2B5EF4-FFF2-40B4-BE49-F238E27FC236}">
                <a16:creationId xmlns:a16="http://schemas.microsoft.com/office/drawing/2014/main" id="{798B371A-3646-43CA-B7A8-63A4CF4BEC56}"/>
              </a:ext>
            </a:extLst>
          </p:cNvPr>
          <p:cNvSpPr txBox="1"/>
          <p:nvPr/>
        </p:nvSpPr>
        <p:spPr>
          <a:xfrm>
            <a:off x="335360" y="4257725"/>
            <a:ext cx="360000" cy="400110"/>
          </a:xfrm>
          <a:prstGeom prst="rect">
            <a:avLst/>
          </a:prstGeom>
          <a:noFill/>
        </p:spPr>
        <p:txBody>
          <a:bodyPr wrap="square">
            <a:spAutoFit/>
          </a:bodyPr>
          <a:lstStyle>
            <a:defPPr>
              <a:defRPr lang="en-US"/>
            </a:defPPr>
            <a:lvl1pPr algn="just">
              <a:defRPr sz="1400" b="1">
                <a:solidFill>
                  <a:srgbClr val="316472"/>
                </a:solidFill>
                <a:latin typeface="Open Sans" panose="020B0606030504020204" pitchFamily="34" charset="0"/>
                <a:ea typeface="Open Sans" panose="020B0606030504020204" pitchFamily="34" charset="0"/>
                <a:cs typeface="Open Sans" panose="020B0606030504020204" pitchFamily="34" charset="0"/>
              </a:defRPr>
            </a:lvl1pPr>
          </a:lstStyle>
          <a:p>
            <a:r>
              <a:rPr lang="es-CL" sz="2000" dirty="0"/>
              <a:t>3</a:t>
            </a:r>
          </a:p>
        </p:txBody>
      </p:sp>
      <p:sp>
        <p:nvSpPr>
          <p:cNvPr id="94" name="TextBox 59">
            <a:extLst>
              <a:ext uri="{FF2B5EF4-FFF2-40B4-BE49-F238E27FC236}">
                <a16:creationId xmlns:a16="http://schemas.microsoft.com/office/drawing/2014/main" id="{AFDFA7C9-3363-4D71-8BE7-05C1331CB74B}"/>
              </a:ext>
            </a:extLst>
          </p:cNvPr>
          <p:cNvSpPr txBox="1"/>
          <p:nvPr/>
        </p:nvSpPr>
        <p:spPr>
          <a:xfrm>
            <a:off x="335360" y="5138330"/>
            <a:ext cx="360000" cy="400110"/>
          </a:xfrm>
          <a:prstGeom prst="rect">
            <a:avLst/>
          </a:prstGeom>
          <a:noFill/>
        </p:spPr>
        <p:txBody>
          <a:bodyPr wrap="square">
            <a:spAutoFit/>
          </a:bodyPr>
          <a:lstStyle>
            <a:defPPr>
              <a:defRPr lang="en-US"/>
            </a:defPPr>
            <a:lvl1pPr algn="just">
              <a:defRPr sz="1400" b="1">
                <a:solidFill>
                  <a:srgbClr val="9E1C21"/>
                </a:solidFill>
                <a:latin typeface="Open Sans" panose="020B0606030504020204" pitchFamily="34" charset="0"/>
                <a:ea typeface="Open Sans" panose="020B0606030504020204" pitchFamily="34" charset="0"/>
                <a:cs typeface="Open Sans" panose="020B0606030504020204" pitchFamily="34" charset="0"/>
              </a:defRPr>
            </a:lvl1pPr>
          </a:lstStyle>
          <a:p>
            <a:r>
              <a:rPr lang="es-CL" sz="2000" dirty="0"/>
              <a:t>4</a:t>
            </a:r>
          </a:p>
        </p:txBody>
      </p:sp>
      <p:sp>
        <p:nvSpPr>
          <p:cNvPr id="100" name="TextBox 59">
            <a:extLst>
              <a:ext uri="{FF2B5EF4-FFF2-40B4-BE49-F238E27FC236}">
                <a16:creationId xmlns:a16="http://schemas.microsoft.com/office/drawing/2014/main" id="{727FE45E-7197-4C49-BD57-3252A6A9E0E1}"/>
              </a:ext>
            </a:extLst>
          </p:cNvPr>
          <p:cNvSpPr txBox="1"/>
          <p:nvPr/>
        </p:nvSpPr>
        <p:spPr>
          <a:xfrm>
            <a:off x="335360" y="6002866"/>
            <a:ext cx="360000" cy="400110"/>
          </a:xfrm>
          <a:prstGeom prst="rect">
            <a:avLst/>
          </a:prstGeom>
          <a:noFill/>
        </p:spPr>
        <p:txBody>
          <a:bodyPr wrap="square">
            <a:spAutoFit/>
          </a:bodyPr>
          <a:lstStyle>
            <a:defPPr>
              <a:defRPr lang="en-US"/>
            </a:defPPr>
            <a:lvl1pPr algn="just">
              <a:defRPr sz="1400" b="1">
                <a:solidFill>
                  <a:srgbClr val="E88515"/>
                </a:solidFill>
                <a:latin typeface="Open Sans" panose="020B0606030504020204" pitchFamily="34" charset="0"/>
                <a:ea typeface="Open Sans" panose="020B0606030504020204" pitchFamily="34" charset="0"/>
                <a:cs typeface="Open Sans" panose="020B0606030504020204" pitchFamily="34" charset="0"/>
              </a:defRPr>
            </a:lvl1pPr>
          </a:lstStyle>
          <a:p>
            <a:r>
              <a:rPr lang="es-CL" sz="2000" dirty="0"/>
              <a:t>5</a:t>
            </a:r>
          </a:p>
        </p:txBody>
      </p:sp>
      <p:sp>
        <p:nvSpPr>
          <p:cNvPr id="29" name="Shape 77">
            <a:extLst>
              <a:ext uri="{FF2B5EF4-FFF2-40B4-BE49-F238E27FC236}">
                <a16:creationId xmlns:a16="http://schemas.microsoft.com/office/drawing/2014/main" id="{6718012C-EA51-ABAC-11AD-028E35EC4BE3}"/>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30" name="Slide Number Placeholder 1">
            <a:extLst>
              <a:ext uri="{FF2B5EF4-FFF2-40B4-BE49-F238E27FC236}">
                <a16:creationId xmlns:a16="http://schemas.microsoft.com/office/drawing/2014/main" id="{A48DAFEC-F4E3-953F-A6AC-CF79E4966366}"/>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25</a:t>
            </a:fld>
            <a:endParaRPr lang="en-AU" dirty="0">
              <a:latin typeface="Calibri" panose="020F0502020204030204" pitchFamily="34" charset="0"/>
              <a:cs typeface="Calibri" panose="020F0502020204030204" pitchFamily="34" charset="0"/>
            </a:endParaRPr>
          </a:p>
        </p:txBody>
      </p:sp>
      <p:sp>
        <p:nvSpPr>
          <p:cNvPr id="15" name="Rectangle 7"/>
          <p:cNvSpPr>
            <a:spLocks noChangeArrowheads="1"/>
          </p:cNvSpPr>
          <p:nvPr/>
        </p:nvSpPr>
        <p:spPr bwMode="auto">
          <a:xfrm>
            <a:off x="335360" y="795067"/>
            <a:ext cx="11593286" cy="1332000"/>
          </a:xfrm>
          <a:prstGeom prst="rect">
            <a:avLst/>
          </a:prstGeom>
          <a:noFill/>
          <a:ln w="28575">
            <a:solidFill>
              <a:schemeClr val="accent1"/>
            </a:solidFill>
            <a:miter lim="800000"/>
            <a:headEnd/>
            <a:tailEnd/>
          </a:ln>
          <a:effectLst/>
        </p:spPr>
        <p:txBody>
          <a:bodyPr wrap="square" anchor="ctr"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s-ES" altLang="es-ES" sz="2000" b="1" i="1" dirty="0">
                <a:solidFill>
                  <a:schemeClr val="tx2"/>
                </a:solidFill>
                <a:latin typeface="Calibri"/>
              </a:rPr>
              <a:t>Mendoza se transforma en un productor relevante de minerales estratégicos, impulsando un desarrollo industrial y tecnológico que facilita el pleno despliegue de las vocaciones productivas locales, promueve una mayor prosperidad y generación de empleo de calidad, minimizando su impacto en el medioambiente, propendiendo a la carbono neutralidad y cuidando los cuencas y regenerando los ecosistemas asociados.</a:t>
            </a:r>
            <a:endParaRPr lang="es-ES" altLang="es-ES" sz="2000" b="1" i="1" dirty="0">
              <a:solidFill>
                <a:srgbClr val="476475"/>
              </a:solidFill>
              <a:latin typeface="Calibri"/>
            </a:endParaRPr>
          </a:p>
        </p:txBody>
      </p:sp>
      <p:sp>
        <p:nvSpPr>
          <p:cNvPr id="2" name="CuadroTexto 1">
            <a:extLst>
              <a:ext uri="{FF2B5EF4-FFF2-40B4-BE49-F238E27FC236}">
                <a16:creationId xmlns:a16="http://schemas.microsoft.com/office/drawing/2014/main" id="{F95FE164-82BF-4146-68D0-0146B979075C}"/>
              </a:ext>
            </a:extLst>
          </p:cNvPr>
          <p:cNvSpPr txBox="1"/>
          <p:nvPr/>
        </p:nvSpPr>
        <p:spPr>
          <a:xfrm>
            <a:off x="1476000" y="2276872"/>
            <a:ext cx="10476000" cy="707886"/>
          </a:xfrm>
          <a:prstGeom prst="rect">
            <a:avLst/>
          </a:prstGeom>
          <a:noFill/>
        </p:spPr>
        <p:txBody>
          <a:bodyPr wrap="square">
            <a:spAutoFit/>
          </a:bodyPr>
          <a:lstStyle/>
          <a:p>
            <a:pPr algn="just"/>
            <a:r>
              <a:rPr lang="es-ES" sz="2000" b="1" dirty="0">
                <a:solidFill>
                  <a:srgbClr val="1BB5E0"/>
                </a:solidFill>
                <a:latin typeface="Open Sans" panose="020B0606030504020204" pitchFamily="34" charset="0"/>
                <a:ea typeface="Open Sans" panose="020B0606030504020204" pitchFamily="34" charset="0"/>
                <a:cs typeface="Open Sans" panose="020B0606030504020204" pitchFamily="34" charset="0"/>
              </a:rPr>
              <a:t>INVERSIONES Y OPERACIONES DE CALIDAD PARA EL DESARROLLO DE UNA MINERIA SOSTENIBLE</a:t>
            </a:r>
          </a:p>
        </p:txBody>
      </p:sp>
      <p:sp>
        <p:nvSpPr>
          <p:cNvPr id="4" name="CuadroTexto 3">
            <a:extLst>
              <a:ext uri="{FF2B5EF4-FFF2-40B4-BE49-F238E27FC236}">
                <a16:creationId xmlns:a16="http://schemas.microsoft.com/office/drawing/2014/main" id="{48EEA5D7-5ED8-2770-73E6-E72AE545C7FA}"/>
              </a:ext>
            </a:extLst>
          </p:cNvPr>
          <p:cNvSpPr txBox="1"/>
          <p:nvPr/>
        </p:nvSpPr>
        <p:spPr>
          <a:xfrm>
            <a:off x="1476000" y="3183506"/>
            <a:ext cx="10476000" cy="707886"/>
          </a:xfrm>
          <a:prstGeom prst="rect">
            <a:avLst/>
          </a:prstGeom>
          <a:noFill/>
        </p:spPr>
        <p:txBody>
          <a:bodyPr wrap="square">
            <a:spAutoFit/>
          </a:bodyPr>
          <a:lstStyle/>
          <a:p>
            <a:pPr algn="just"/>
            <a:r>
              <a:rPr lang="es-ES" sz="2000" b="1" dirty="0">
                <a:solidFill>
                  <a:srgbClr val="469243"/>
                </a:solidFill>
                <a:latin typeface="Open Sans" panose="020B0606030504020204" pitchFamily="34" charset="0"/>
                <a:ea typeface="Open Sans" panose="020B0606030504020204" pitchFamily="34" charset="0"/>
                <a:cs typeface="Open Sans" panose="020B0606030504020204" pitchFamily="34" charset="0"/>
              </a:rPr>
              <a:t>DESARROLLO DE ENCADENAMIENTOS (AGUAS ARRIBA Y ABAJO) VIRTUOSOS,  TECNOLÓGICOS E INTERCONECTADOS </a:t>
            </a:r>
          </a:p>
        </p:txBody>
      </p:sp>
      <p:sp>
        <p:nvSpPr>
          <p:cNvPr id="5" name="CuadroTexto 4">
            <a:extLst>
              <a:ext uri="{FF2B5EF4-FFF2-40B4-BE49-F238E27FC236}">
                <a16:creationId xmlns:a16="http://schemas.microsoft.com/office/drawing/2014/main" id="{4990F721-1303-9753-8007-AE90F1E511FE}"/>
              </a:ext>
            </a:extLst>
          </p:cNvPr>
          <p:cNvSpPr txBox="1"/>
          <p:nvPr/>
        </p:nvSpPr>
        <p:spPr>
          <a:xfrm>
            <a:off x="1476000" y="4059608"/>
            <a:ext cx="10476000" cy="707886"/>
          </a:xfrm>
          <a:prstGeom prst="rect">
            <a:avLst/>
          </a:prstGeom>
          <a:noFill/>
        </p:spPr>
        <p:txBody>
          <a:bodyPr wrap="square">
            <a:spAutoFit/>
          </a:bodyPr>
          <a:lstStyle/>
          <a:p>
            <a:pPr algn="just"/>
            <a:r>
              <a:rPr lang="es-ES" sz="2000" b="1" dirty="0">
                <a:solidFill>
                  <a:srgbClr val="316472"/>
                </a:solidFill>
                <a:latin typeface="Open Sans" panose="020B0606030504020204" pitchFamily="34" charset="0"/>
                <a:ea typeface="Open Sans" panose="020B0606030504020204" pitchFamily="34" charset="0"/>
                <a:cs typeface="Open Sans" panose="020B0606030504020204" pitchFamily="34" charset="0"/>
              </a:rPr>
              <a:t>FACTORES CRÍTICOS PARA UNA MINERÍA SOSTENIBLE, COMPETITIVA Y DE BAJA HUELLA ECOLÓGICA-AMBIENTAL</a:t>
            </a:r>
          </a:p>
        </p:txBody>
      </p:sp>
      <p:sp>
        <p:nvSpPr>
          <p:cNvPr id="7" name="CuadroTexto 6">
            <a:extLst>
              <a:ext uri="{FF2B5EF4-FFF2-40B4-BE49-F238E27FC236}">
                <a16:creationId xmlns:a16="http://schemas.microsoft.com/office/drawing/2014/main" id="{D5C00776-367E-CA23-FE69-FEA2C214EE22}"/>
              </a:ext>
            </a:extLst>
          </p:cNvPr>
          <p:cNvSpPr txBox="1"/>
          <p:nvPr/>
        </p:nvSpPr>
        <p:spPr>
          <a:xfrm>
            <a:off x="1476000" y="5117122"/>
            <a:ext cx="10476000" cy="400110"/>
          </a:xfrm>
          <a:prstGeom prst="rect">
            <a:avLst/>
          </a:prstGeom>
          <a:noFill/>
        </p:spPr>
        <p:txBody>
          <a:bodyPr wrap="square">
            <a:spAutoFit/>
          </a:bodyPr>
          <a:lstStyle/>
          <a:p>
            <a:pPr algn="just"/>
            <a:r>
              <a:rPr lang="es-ES" sz="2000" b="1" dirty="0">
                <a:solidFill>
                  <a:srgbClr val="9E1C21"/>
                </a:solidFill>
                <a:latin typeface="Open Sans" panose="020B0606030504020204" pitchFamily="34" charset="0"/>
                <a:ea typeface="Open Sans" panose="020B0606030504020204" pitchFamily="34" charset="0"/>
                <a:cs typeface="Open Sans" panose="020B0606030504020204" pitchFamily="34" charset="0"/>
              </a:rPr>
              <a:t>CONECTIVIDAD Y CORREDORES LOGISTICOS DE ALTO DESEMPEÑO Y SOSTENIBLES</a:t>
            </a:r>
          </a:p>
        </p:txBody>
      </p:sp>
      <p:sp>
        <p:nvSpPr>
          <p:cNvPr id="9" name="CuadroTexto 8">
            <a:extLst>
              <a:ext uri="{FF2B5EF4-FFF2-40B4-BE49-F238E27FC236}">
                <a16:creationId xmlns:a16="http://schemas.microsoft.com/office/drawing/2014/main" id="{1FE91799-6861-5649-0B10-DFAAF9377B54}"/>
              </a:ext>
            </a:extLst>
          </p:cNvPr>
          <p:cNvSpPr txBox="1"/>
          <p:nvPr/>
        </p:nvSpPr>
        <p:spPr>
          <a:xfrm>
            <a:off x="1476000" y="5874231"/>
            <a:ext cx="10476000" cy="707886"/>
          </a:xfrm>
          <a:prstGeom prst="rect">
            <a:avLst/>
          </a:prstGeom>
          <a:noFill/>
        </p:spPr>
        <p:txBody>
          <a:bodyPr wrap="square">
            <a:spAutoFit/>
          </a:bodyPr>
          <a:lstStyle/>
          <a:p>
            <a:pPr algn="just"/>
            <a:r>
              <a:rPr lang="es-ES" sz="2000" b="1" dirty="0">
                <a:solidFill>
                  <a:srgbClr val="E88515"/>
                </a:solidFill>
                <a:latin typeface="Open Sans" panose="020B0606030504020204" pitchFamily="34" charset="0"/>
                <a:ea typeface="Open Sans" panose="020B0606030504020204" pitchFamily="34" charset="0"/>
                <a:cs typeface="Open Sans" panose="020B0606030504020204" pitchFamily="34" charset="0"/>
              </a:rPr>
              <a:t>REGIMEN FISCAL E INSTITUCIONAL VIRTUOSO Y GOBERNANZA PARA LA ACCION COLECTIVA E INSERCIÓN TERRITORIAL</a:t>
            </a:r>
          </a:p>
        </p:txBody>
      </p:sp>
      <p:sp>
        <p:nvSpPr>
          <p:cNvPr id="10" name="CuadroTexto 9">
            <a:extLst>
              <a:ext uri="{FF2B5EF4-FFF2-40B4-BE49-F238E27FC236}">
                <a16:creationId xmlns:a16="http://schemas.microsoft.com/office/drawing/2014/main" id="{F27D6213-04BE-AA2F-F3DE-D8FF368169CF}"/>
              </a:ext>
            </a:extLst>
          </p:cNvPr>
          <p:cNvSpPr txBox="1"/>
          <p:nvPr/>
        </p:nvSpPr>
        <p:spPr>
          <a:xfrm>
            <a:off x="764452" y="2436668"/>
            <a:ext cx="507012" cy="219291"/>
          </a:xfrm>
          <a:prstGeom prst="rect">
            <a:avLst/>
          </a:prstGeom>
          <a:noFill/>
        </p:spPr>
        <p:txBody>
          <a:bodyPr wrap="square">
            <a:spAutoFit/>
          </a:bodyPr>
          <a:lstStyle/>
          <a:p>
            <a:pPr algn="ctr">
              <a:spcBef>
                <a:spcPts val="450"/>
              </a:spcBef>
              <a:spcAft>
                <a:spcPts val="900"/>
              </a:spcAft>
            </a:pPr>
            <a:r>
              <a:rPr lang="es-ES" sz="825" b="1" dirty="0">
                <a:solidFill>
                  <a:schemeClr val="bg1"/>
                </a:solidFill>
                <a:latin typeface="Open Sans" panose="020B0606030504020204" pitchFamily="34" charset="0"/>
                <a:ea typeface="Open Sans" panose="020B0606030504020204" pitchFamily="34" charset="0"/>
                <a:cs typeface="Open Sans" panose="020B0606030504020204" pitchFamily="34" charset="0"/>
              </a:rPr>
              <a:t>I.</a:t>
            </a:r>
          </a:p>
        </p:txBody>
      </p:sp>
      <p:sp>
        <p:nvSpPr>
          <p:cNvPr id="11" name="Elipse 10">
            <a:extLst>
              <a:ext uri="{FF2B5EF4-FFF2-40B4-BE49-F238E27FC236}">
                <a16:creationId xmlns:a16="http://schemas.microsoft.com/office/drawing/2014/main" id="{A8930817-F092-6540-DF3F-5A4865EADCE5}"/>
              </a:ext>
            </a:extLst>
          </p:cNvPr>
          <p:cNvSpPr/>
          <p:nvPr/>
        </p:nvSpPr>
        <p:spPr>
          <a:xfrm>
            <a:off x="737925" y="2404947"/>
            <a:ext cx="444173" cy="381285"/>
          </a:xfrm>
          <a:prstGeom prst="ellipse">
            <a:avLst/>
          </a:prstGeom>
          <a:solidFill>
            <a:srgbClr val="1BB5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áfico 11" descr="Dólar con relleno sólido">
            <a:extLst>
              <a:ext uri="{FF2B5EF4-FFF2-40B4-BE49-F238E27FC236}">
                <a16:creationId xmlns:a16="http://schemas.microsoft.com/office/drawing/2014/main" id="{70A89115-D281-A0A8-AB91-61B3707ABF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750" y="2459703"/>
            <a:ext cx="320792" cy="282572"/>
          </a:xfrm>
          <a:prstGeom prst="rect">
            <a:avLst/>
          </a:prstGeom>
        </p:spPr>
      </p:pic>
      <p:sp>
        <p:nvSpPr>
          <p:cNvPr id="13" name="Elipse 12">
            <a:extLst>
              <a:ext uri="{FF2B5EF4-FFF2-40B4-BE49-F238E27FC236}">
                <a16:creationId xmlns:a16="http://schemas.microsoft.com/office/drawing/2014/main" id="{1C94564D-241F-32DC-DF27-767337D70C76}"/>
              </a:ext>
            </a:extLst>
          </p:cNvPr>
          <p:cNvSpPr/>
          <p:nvPr/>
        </p:nvSpPr>
        <p:spPr>
          <a:xfrm>
            <a:off x="725800" y="3348476"/>
            <a:ext cx="444173" cy="381285"/>
          </a:xfrm>
          <a:prstGeom prst="ellipse">
            <a:avLst/>
          </a:prstGeom>
          <a:solidFill>
            <a:srgbClr val="4692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14" name="Gráfico 13" descr="Cadena de bloques con relleno sólido">
            <a:extLst>
              <a:ext uri="{FF2B5EF4-FFF2-40B4-BE49-F238E27FC236}">
                <a16:creationId xmlns:a16="http://schemas.microsoft.com/office/drawing/2014/main" id="{8A6B5074-6D07-F0EC-3ED3-445B59E3DC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2247" y="3354712"/>
            <a:ext cx="340729" cy="344540"/>
          </a:xfrm>
          <a:prstGeom prst="rect">
            <a:avLst/>
          </a:prstGeom>
        </p:spPr>
      </p:pic>
      <p:sp>
        <p:nvSpPr>
          <p:cNvPr id="16" name="Elipse 15">
            <a:extLst>
              <a:ext uri="{FF2B5EF4-FFF2-40B4-BE49-F238E27FC236}">
                <a16:creationId xmlns:a16="http://schemas.microsoft.com/office/drawing/2014/main" id="{44A31B15-A98A-5203-ED50-4F9B28D5B68A}"/>
              </a:ext>
            </a:extLst>
          </p:cNvPr>
          <p:cNvSpPr/>
          <p:nvPr/>
        </p:nvSpPr>
        <p:spPr>
          <a:xfrm>
            <a:off x="767408" y="4263334"/>
            <a:ext cx="403794" cy="381286"/>
          </a:xfrm>
          <a:prstGeom prst="ellipse">
            <a:avLst/>
          </a:prstGeom>
          <a:solidFill>
            <a:srgbClr val="3164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17" name="Gráfico 16" descr="Planta con relleno sólido">
            <a:extLst>
              <a:ext uri="{FF2B5EF4-FFF2-40B4-BE49-F238E27FC236}">
                <a16:creationId xmlns:a16="http://schemas.microsoft.com/office/drawing/2014/main" id="{3DA1E2FE-1C83-E300-1C00-4ADE367DA2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1804" y="4308971"/>
            <a:ext cx="276451" cy="276451"/>
          </a:xfrm>
          <a:prstGeom prst="rect">
            <a:avLst/>
          </a:prstGeom>
        </p:spPr>
      </p:pic>
      <p:sp>
        <p:nvSpPr>
          <p:cNvPr id="18" name="Elipse 17">
            <a:extLst>
              <a:ext uri="{FF2B5EF4-FFF2-40B4-BE49-F238E27FC236}">
                <a16:creationId xmlns:a16="http://schemas.microsoft.com/office/drawing/2014/main" id="{17714B5E-76BB-BD8B-CB0E-435D6D1D21EF}"/>
              </a:ext>
            </a:extLst>
          </p:cNvPr>
          <p:cNvSpPr/>
          <p:nvPr/>
        </p:nvSpPr>
        <p:spPr>
          <a:xfrm>
            <a:off x="723285" y="5148676"/>
            <a:ext cx="406210" cy="381286"/>
          </a:xfrm>
          <a:prstGeom prst="ellipse">
            <a:avLst/>
          </a:prstGeom>
          <a:solidFill>
            <a:srgbClr val="9E1C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19" name="Gráfico 18" descr="Flecha circular con relleno sólido">
            <a:extLst>
              <a:ext uri="{FF2B5EF4-FFF2-40B4-BE49-F238E27FC236}">
                <a16:creationId xmlns:a16="http://schemas.microsoft.com/office/drawing/2014/main" id="{3F48DEAE-058D-F1FB-A370-46EED262AC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5513" y="5167289"/>
            <a:ext cx="365163" cy="365163"/>
          </a:xfrm>
          <a:prstGeom prst="rect">
            <a:avLst/>
          </a:prstGeom>
        </p:spPr>
      </p:pic>
      <p:sp>
        <p:nvSpPr>
          <p:cNvPr id="20" name="Elipse 19">
            <a:extLst>
              <a:ext uri="{FF2B5EF4-FFF2-40B4-BE49-F238E27FC236}">
                <a16:creationId xmlns:a16="http://schemas.microsoft.com/office/drawing/2014/main" id="{FB4D0A42-BF93-5BDD-2DAE-D229CBE7F915}"/>
              </a:ext>
            </a:extLst>
          </p:cNvPr>
          <p:cNvSpPr/>
          <p:nvPr/>
        </p:nvSpPr>
        <p:spPr>
          <a:xfrm>
            <a:off x="716852" y="6012772"/>
            <a:ext cx="444173" cy="381286"/>
          </a:xfrm>
          <a:prstGeom prst="ellipse">
            <a:avLst/>
          </a:prstGeom>
          <a:solidFill>
            <a:srgbClr val="E88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21" name="Gráfico 20" descr="Tribunal con relleno sólido">
            <a:extLst>
              <a:ext uri="{FF2B5EF4-FFF2-40B4-BE49-F238E27FC236}">
                <a16:creationId xmlns:a16="http://schemas.microsoft.com/office/drawing/2014/main" id="{D3B7B497-3D02-14E3-734A-C07032352D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3910" y="6044942"/>
            <a:ext cx="301727" cy="301727"/>
          </a:xfrm>
          <a:prstGeom prst="rect">
            <a:avLst/>
          </a:prstGeom>
        </p:spPr>
      </p:pic>
      <p:sp>
        <p:nvSpPr>
          <p:cNvPr id="6" name="Rectangle 25">
            <a:extLst>
              <a:ext uri="{FF2B5EF4-FFF2-40B4-BE49-F238E27FC236}">
                <a16:creationId xmlns:a16="http://schemas.microsoft.com/office/drawing/2014/main" id="{945D1B04-B269-AA93-62FE-381CC9845F11}"/>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pic>
        <p:nvPicPr>
          <p:cNvPr id="22" name="Imagen 21">
            <a:extLst>
              <a:ext uri="{FF2B5EF4-FFF2-40B4-BE49-F238E27FC236}">
                <a16:creationId xmlns:a16="http://schemas.microsoft.com/office/drawing/2014/main" id="{3F2B5A0F-5176-4E4E-C79D-F56124FBADC1}"/>
              </a:ext>
            </a:extLst>
          </p:cNvPr>
          <p:cNvPicPr>
            <a:picLocks noChangeAspect="1"/>
          </p:cNvPicPr>
          <p:nvPr/>
        </p:nvPicPr>
        <p:blipFill>
          <a:blip r:embed="rId13"/>
          <a:stretch>
            <a:fillRect/>
          </a:stretch>
        </p:blipFill>
        <p:spPr>
          <a:xfrm>
            <a:off x="11734553" y="6381376"/>
            <a:ext cx="410119" cy="432000"/>
          </a:xfrm>
          <a:prstGeom prst="rect">
            <a:avLst/>
          </a:prstGeom>
        </p:spPr>
      </p:pic>
    </p:spTree>
    <p:extLst>
      <p:ext uri="{BB962C8B-B14F-4D97-AF65-F5344CB8AC3E}">
        <p14:creationId xmlns:p14="http://schemas.microsoft.com/office/powerpoint/2010/main" val="4289275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9B5E3FE4-5169-4F4A-B41A-F26CF2EFA859}"/>
              </a:ext>
            </a:extLst>
          </p:cNvPr>
          <p:cNvSpPr txBox="1">
            <a:spLocks/>
          </p:cNvSpPr>
          <p:nvPr/>
        </p:nvSpPr>
        <p:spPr>
          <a:xfrm>
            <a:off x="360000" y="19190"/>
            <a:ext cx="11520000"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CL" sz="2400" b="1" dirty="0">
                <a:latin typeface="+mn-lt"/>
              </a:rPr>
              <a:t>Estimación del nivel de madurez de los 5 Pilares y 16 líneas de acción</a:t>
            </a:r>
            <a:endParaRPr lang="es-CL" sz="2800" i="1" dirty="0">
              <a:latin typeface="+mn-lt"/>
            </a:endParaRPr>
          </a:p>
        </p:txBody>
      </p:sp>
      <p:cxnSp>
        <p:nvCxnSpPr>
          <p:cNvPr id="50" name="Straight Connector 2">
            <a:extLst>
              <a:ext uri="{FF2B5EF4-FFF2-40B4-BE49-F238E27FC236}">
                <a16:creationId xmlns:a16="http://schemas.microsoft.com/office/drawing/2014/main" id="{7D095A54-A30F-3B52-C383-964F38A7281D}"/>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Shape 77">
            <a:extLst>
              <a:ext uri="{FF2B5EF4-FFF2-40B4-BE49-F238E27FC236}">
                <a16:creationId xmlns:a16="http://schemas.microsoft.com/office/drawing/2014/main" id="{FDC23958-61F4-3227-B9B0-EE71E776AE8C}"/>
              </a:ext>
            </a:extLst>
          </p:cNvPr>
          <p:cNvSpPr txBox="1">
            <a:spLocks noGrp="1"/>
          </p:cNvSpPr>
          <p:nvPr/>
        </p:nvSpPr>
        <p:spPr>
          <a:xfrm>
            <a:off x="4648388" y="6630556"/>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80" name="Slide Number Placeholder 1">
            <a:extLst>
              <a:ext uri="{FF2B5EF4-FFF2-40B4-BE49-F238E27FC236}">
                <a16:creationId xmlns:a16="http://schemas.microsoft.com/office/drawing/2014/main" id="{62366642-34AD-829C-8063-9E8BD50E75C7}"/>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26</a:t>
            </a:fld>
            <a:endParaRPr lang="en-AU" dirty="0">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EA57D1E5-419C-760E-228D-C437189A6C64}"/>
              </a:ext>
            </a:extLst>
          </p:cNvPr>
          <p:cNvSpPr txBox="1"/>
          <p:nvPr/>
        </p:nvSpPr>
        <p:spPr>
          <a:xfrm>
            <a:off x="289879" y="736031"/>
            <a:ext cx="507012" cy="219291"/>
          </a:xfrm>
          <a:prstGeom prst="rect">
            <a:avLst/>
          </a:prstGeom>
          <a:noFill/>
        </p:spPr>
        <p:txBody>
          <a:bodyPr wrap="square">
            <a:spAutoFit/>
          </a:bodyPr>
          <a:lstStyle/>
          <a:p>
            <a:pPr algn="ctr">
              <a:spcBef>
                <a:spcPts val="450"/>
              </a:spcBef>
              <a:spcAft>
                <a:spcPts val="900"/>
              </a:spcAft>
            </a:pPr>
            <a:r>
              <a:rPr lang="es-ES" sz="825" b="1" dirty="0">
                <a:solidFill>
                  <a:schemeClr val="bg1"/>
                </a:solidFill>
                <a:latin typeface="Open Sans" panose="020B0606030504020204" pitchFamily="34" charset="0"/>
                <a:ea typeface="Open Sans" panose="020B0606030504020204" pitchFamily="34" charset="0"/>
                <a:cs typeface="Open Sans" panose="020B0606030504020204" pitchFamily="34" charset="0"/>
              </a:rPr>
              <a:t>I.</a:t>
            </a:r>
          </a:p>
        </p:txBody>
      </p:sp>
      <p:sp>
        <p:nvSpPr>
          <p:cNvPr id="4" name="Elipse 3">
            <a:extLst>
              <a:ext uri="{FF2B5EF4-FFF2-40B4-BE49-F238E27FC236}">
                <a16:creationId xmlns:a16="http://schemas.microsoft.com/office/drawing/2014/main" id="{026E18EC-46BA-A9FC-B31D-146470FF7817}"/>
              </a:ext>
            </a:extLst>
          </p:cNvPr>
          <p:cNvSpPr/>
          <p:nvPr/>
        </p:nvSpPr>
        <p:spPr>
          <a:xfrm>
            <a:off x="263352" y="704310"/>
            <a:ext cx="444173" cy="381285"/>
          </a:xfrm>
          <a:prstGeom prst="ellipse">
            <a:avLst/>
          </a:prstGeom>
          <a:solidFill>
            <a:srgbClr val="1BB5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Open Sans" panose="020B0606030504020204" pitchFamily="34" charset="0"/>
              <a:ea typeface="Open Sans" panose="020B0606030504020204" pitchFamily="34" charset="0"/>
              <a:cs typeface="Open Sans" panose="020B0606030504020204" pitchFamily="34" charset="0"/>
            </a:endParaRPr>
          </a:p>
        </p:txBody>
      </p:sp>
      <p:pic>
        <p:nvPicPr>
          <p:cNvPr id="5" name="Gráfico 4" descr="Dólar con relleno sólido">
            <a:extLst>
              <a:ext uri="{FF2B5EF4-FFF2-40B4-BE49-F238E27FC236}">
                <a16:creationId xmlns:a16="http://schemas.microsoft.com/office/drawing/2014/main" id="{CFB8918C-5809-EE7B-66A6-D097F04E85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5177" y="759066"/>
            <a:ext cx="320792" cy="282572"/>
          </a:xfrm>
          <a:prstGeom prst="rect">
            <a:avLst/>
          </a:prstGeom>
        </p:spPr>
      </p:pic>
      <p:sp>
        <p:nvSpPr>
          <p:cNvPr id="6" name="CuadroTexto 5">
            <a:extLst>
              <a:ext uri="{FF2B5EF4-FFF2-40B4-BE49-F238E27FC236}">
                <a16:creationId xmlns:a16="http://schemas.microsoft.com/office/drawing/2014/main" id="{EF4FF5B3-53BE-410A-9B73-A10FA269696F}"/>
              </a:ext>
            </a:extLst>
          </p:cNvPr>
          <p:cNvSpPr txBox="1"/>
          <p:nvPr/>
        </p:nvSpPr>
        <p:spPr>
          <a:xfrm>
            <a:off x="911648" y="674693"/>
            <a:ext cx="11000586" cy="954107"/>
          </a:xfrm>
          <a:prstGeom prst="rect">
            <a:avLst/>
          </a:prstGeom>
          <a:noFill/>
        </p:spPr>
        <p:txBody>
          <a:bodyPr wrap="square">
            <a:spAutoFit/>
          </a:bodyPr>
          <a:lstStyle/>
          <a:p>
            <a:pPr algn="just"/>
            <a:r>
              <a:rPr lang="es-ES" sz="1400" b="1" dirty="0">
                <a:solidFill>
                  <a:srgbClr val="1BB5E0"/>
                </a:solidFill>
                <a:latin typeface="Open Sans" panose="020B0606030504020204" pitchFamily="34" charset="0"/>
                <a:ea typeface="Open Sans" panose="020B0606030504020204" pitchFamily="34" charset="0"/>
                <a:cs typeface="Open Sans" panose="020B0606030504020204" pitchFamily="34" charset="0"/>
              </a:rPr>
              <a:t>INVERSIONES Y OPERACIONES DE CALIDAD PARA EL DESARROLLO DE UNA MINERIA SOSTENIBLE</a:t>
            </a:r>
          </a:p>
          <a:p>
            <a:pPr marL="228600" indent="-228600" algn="just">
              <a:buFont typeface="+mj-lt"/>
              <a:buAutoNum type="arabicPeriod"/>
            </a:pPr>
            <a:r>
              <a:rPr lang="es-ES" sz="1400" b="1" dirty="0">
                <a:solidFill>
                  <a:srgbClr val="1BB5E0"/>
                </a:solidFill>
                <a:latin typeface="Open Sans" panose="020B0606030504020204" pitchFamily="34" charset="0"/>
                <a:ea typeface="Open Sans" panose="020B0606030504020204" pitchFamily="34" charset="0"/>
                <a:cs typeface="Open Sans" panose="020B0606030504020204" pitchFamily="34" charset="0"/>
              </a:rPr>
              <a:t>Promoción de exploraciones</a:t>
            </a:r>
          </a:p>
          <a:p>
            <a:pPr marL="228600" indent="-228600" algn="just">
              <a:buFont typeface="+mj-lt"/>
              <a:buAutoNum type="arabicPeriod"/>
            </a:pPr>
            <a:r>
              <a:rPr lang="es-ES" sz="1400" b="1" dirty="0">
                <a:solidFill>
                  <a:srgbClr val="1BB5E0"/>
                </a:solidFill>
                <a:latin typeface="Open Sans" panose="020B0606030504020204" pitchFamily="34" charset="0"/>
                <a:ea typeface="Open Sans" panose="020B0606030504020204" pitchFamily="34" charset="0"/>
                <a:cs typeface="Open Sans" panose="020B0606030504020204" pitchFamily="34" charset="0"/>
              </a:rPr>
              <a:t>Impulso a inversiones y soporte a continuidad operacional</a:t>
            </a:r>
          </a:p>
          <a:p>
            <a:pPr algn="just"/>
            <a:endParaRPr lang="es-ES" sz="1400" b="1" dirty="0">
              <a:solidFill>
                <a:srgbClr val="1BB5E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BED749FC-0CCF-63AE-3852-1C052DD1465C}"/>
              </a:ext>
            </a:extLst>
          </p:cNvPr>
          <p:cNvSpPr txBox="1"/>
          <p:nvPr/>
        </p:nvSpPr>
        <p:spPr>
          <a:xfrm>
            <a:off x="851541" y="1628800"/>
            <a:ext cx="11000586" cy="954107"/>
          </a:xfrm>
          <a:prstGeom prst="rect">
            <a:avLst/>
          </a:prstGeom>
          <a:noFill/>
        </p:spPr>
        <p:txBody>
          <a:bodyPr wrap="square">
            <a:spAutoFit/>
          </a:bodyPr>
          <a:lstStyle/>
          <a:p>
            <a:pPr algn="just"/>
            <a:r>
              <a:rPr lang="es-ES" sz="1400" b="1" dirty="0">
                <a:solidFill>
                  <a:srgbClr val="469243"/>
                </a:solidFill>
                <a:latin typeface="Open Sans" panose="020B0606030504020204" pitchFamily="34" charset="0"/>
                <a:ea typeface="Open Sans" panose="020B0606030504020204" pitchFamily="34" charset="0"/>
                <a:cs typeface="Open Sans" panose="020B0606030504020204" pitchFamily="34" charset="0"/>
              </a:rPr>
              <a:t>DESARROLLO DE ENCADENAMIENTOS (AGUAS ARRIBA Y ABAJO) VIRTUOSOS Y TECNOLÓGICOS</a:t>
            </a:r>
          </a:p>
          <a:p>
            <a:pPr marL="228600" indent="-228600" algn="just">
              <a:buFont typeface="+mj-lt"/>
              <a:buAutoNum type="arabicPeriod" startAt="3"/>
            </a:pPr>
            <a:r>
              <a:rPr lang="es-ES" sz="1400" b="1" dirty="0">
                <a:solidFill>
                  <a:srgbClr val="469243"/>
                </a:solidFill>
                <a:latin typeface="Open Sans" panose="020B0606030504020204" pitchFamily="34" charset="0"/>
                <a:ea typeface="Open Sans" panose="020B0606030504020204" pitchFamily="34" charset="0"/>
                <a:cs typeface="Open Sans" panose="020B0606030504020204" pitchFamily="34" charset="0"/>
              </a:rPr>
              <a:t>Desarrollo de proveedores y encadenamientos productivos y tecnológicos</a:t>
            </a:r>
          </a:p>
          <a:p>
            <a:pPr marL="228600" indent="-228600" algn="just">
              <a:buFont typeface="+mj-lt"/>
              <a:buAutoNum type="arabicPeriod" startAt="3"/>
            </a:pPr>
            <a:r>
              <a:rPr lang="es-ES" sz="1400" b="1" dirty="0">
                <a:solidFill>
                  <a:srgbClr val="469243"/>
                </a:solidFill>
                <a:latin typeface="Open Sans" panose="020B0606030504020204" pitchFamily="34" charset="0"/>
                <a:ea typeface="Open Sans" panose="020B0606030504020204" pitchFamily="34" charset="0"/>
                <a:cs typeface="Open Sans" panose="020B0606030504020204" pitchFamily="34" charset="0"/>
              </a:rPr>
              <a:t>Desarrollo de capital humano</a:t>
            </a:r>
          </a:p>
          <a:p>
            <a:pPr algn="just"/>
            <a:r>
              <a:rPr lang="es-ES" sz="1400" b="1" dirty="0">
                <a:solidFill>
                  <a:srgbClr val="469243"/>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 name="Elipse 7">
            <a:extLst>
              <a:ext uri="{FF2B5EF4-FFF2-40B4-BE49-F238E27FC236}">
                <a16:creationId xmlns:a16="http://schemas.microsoft.com/office/drawing/2014/main" id="{53C58E6E-8272-C616-CDFB-66141143BA54}"/>
              </a:ext>
            </a:extLst>
          </p:cNvPr>
          <p:cNvSpPr/>
          <p:nvPr/>
        </p:nvSpPr>
        <p:spPr>
          <a:xfrm>
            <a:off x="251227" y="1636068"/>
            <a:ext cx="444173" cy="381285"/>
          </a:xfrm>
          <a:prstGeom prst="ellipse">
            <a:avLst/>
          </a:prstGeom>
          <a:solidFill>
            <a:srgbClr val="4692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9" name="Gráfico 8" descr="Cadena de bloques con relleno sólido">
            <a:extLst>
              <a:ext uri="{FF2B5EF4-FFF2-40B4-BE49-F238E27FC236}">
                <a16:creationId xmlns:a16="http://schemas.microsoft.com/office/drawing/2014/main" id="{381AF3E5-91F8-4A20-C723-188606E1F8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7674" y="1629530"/>
            <a:ext cx="340729" cy="344540"/>
          </a:xfrm>
          <a:prstGeom prst="rect">
            <a:avLst/>
          </a:prstGeom>
        </p:spPr>
      </p:pic>
      <p:sp>
        <p:nvSpPr>
          <p:cNvPr id="10" name="CuadroTexto 9">
            <a:extLst>
              <a:ext uri="{FF2B5EF4-FFF2-40B4-BE49-F238E27FC236}">
                <a16:creationId xmlns:a16="http://schemas.microsoft.com/office/drawing/2014/main" id="{0312C3F3-3BA7-D929-468C-421645E7D3B8}"/>
              </a:ext>
            </a:extLst>
          </p:cNvPr>
          <p:cNvSpPr txBox="1"/>
          <p:nvPr/>
        </p:nvSpPr>
        <p:spPr>
          <a:xfrm>
            <a:off x="851541" y="2477795"/>
            <a:ext cx="11000586" cy="2031325"/>
          </a:xfrm>
          <a:prstGeom prst="rect">
            <a:avLst/>
          </a:prstGeom>
          <a:noFill/>
        </p:spPr>
        <p:txBody>
          <a:bodyPr wrap="square">
            <a:spAutoFit/>
          </a:bodyPr>
          <a:lstStyle/>
          <a:p>
            <a:pPr algn="just"/>
            <a:r>
              <a:rPr lang="es-ES" sz="1400" b="1" dirty="0">
                <a:solidFill>
                  <a:srgbClr val="316472"/>
                </a:solidFill>
                <a:latin typeface="Open Sans" panose="020B0606030504020204" pitchFamily="34" charset="0"/>
                <a:ea typeface="Open Sans" panose="020B0606030504020204" pitchFamily="34" charset="0"/>
                <a:cs typeface="Open Sans" panose="020B0606030504020204" pitchFamily="34" charset="0"/>
              </a:rPr>
              <a:t>FACTORES CRÍTICOS PARA UNA MINERÍA VERDE, COMPETITIVA Y DE BAJA HUELLA ECOLÓGICA-AMBIENTAL</a:t>
            </a:r>
          </a:p>
          <a:p>
            <a:pPr algn="just"/>
            <a:r>
              <a:rPr lang="es-ES" sz="1400" b="1" dirty="0">
                <a:solidFill>
                  <a:srgbClr val="316472"/>
                </a:solidFill>
                <a:latin typeface="Open Sans" panose="020B0606030504020204" pitchFamily="34" charset="0"/>
                <a:ea typeface="Open Sans" panose="020B0606030504020204" pitchFamily="34" charset="0"/>
                <a:cs typeface="Open Sans" panose="020B0606030504020204" pitchFamily="34" charset="0"/>
              </a:rPr>
              <a:t>5.  Gestión sostenible del agua </a:t>
            </a:r>
          </a:p>
          <a:p>
            <a:pPr algn="just"/>
            <a:r>
              <a:rPr lang="es-ES" sz="1400" b="1" dirty="0">
                <a:solidFill>
                  <a:srgbClr val="316472"/>
                </a:solidFill>
                <a:latin typeface="Open Sans" panose="020B0606030504020204" pitchFamily="34" charset="0"/>
                <a:ea typeface="Open Sans" panose="020B0606030504020204" pitchFamily="34" charset="0"/>
                <a:cs typeface="Open Sans" panose="020B0606030504020204" pitchFamily="34" charset="0"/>
              </a:rPr>
              <a:t>6.  Protección de la biodiversidad</a:t>
            </a:r>
          </a:p>
          <a:p>
            <a:pPr algn="just"/>
            <a:r>
              <a:rPr lang="es-ES" sz="1400" b="1" dirty="0">
                <a:solidFill>
                  <a:srgbClr val="316472"/>
                </a:solidFill>
                <a:latin typeface="Open Sans" panose="020B0606030504020204" pitchFamily="34" charset="0"/>
                <a:ea typeface="Open Sans" panose="020B0606030504020204" pitchFamily="34" charset="0"/>
                <a:cs typeface="Open Sans" panose="020B0606030504020204" pitchFamily="34" charset="0"/>
              </a:rPr>
              <a:t>7.  a. Cambio climático: Mitigación y energía sostenible</a:t>
            </a:r>
          </a:p>
          <a:p>
            <a:pPr algn="just"/>
            <a:r>
              <a:rPr lang="es-ES" sz="1400" b="1" dirty="0">
                <a:solidFill>
                  <a:srgbClr val="316472"/>
                </a:solidFill>
                <a:latin typeface="Open Sans" panose="020B0606030504020204" pitchFamily="34" charset="0"/>
                <a:ea typeface="Open Sans" panose="020B0606030504020204" pitchFamily="34" charset="0"/>
                <a:cs typeface="Open Sans" panose="020B0606030504020204" pitchFamily="34" charset="0"/>
              </a:rPr>
              <a:t>      b. Cambio climático: Adaptación y resiliencia climática</a:t>
            </a:r>
          </a:p>
          <a:p>
            <a:pPr algn="just"/>
            <a:r>
              <a:rPr lang="es-ES" sz="1400" b="1" dirty="0">
                <a:solidFill>
                  <a:srgbClr val="316472"/>
                </a:solidFill>
                <a:latin typeface="Open Sans" panose="020B0606030504020204" pitchFamily="34" charset="0"/>
                <a:ea typeface="Open Sans" panose="020B0606030504020204" pitchFamily="34" charset="0"/>
                <a:cs typeface="Open Sans" panose="020B0606030504020204" pitchFamily="34" charset="0"/>
              </a:rPr>
              <a:t>8.   Tranques de relaves y otros pasivos</a:t>
            </a:r>
          </a:p>
          <a:p>
            <a:pPr algn="just"/>
            <a:r>
              <a:rPr lang="es-ES" sz="1400" b="1" dirty="0">
                <a:solidFill>
                  <a:srgbClr val="316472"/>
                </a:solidFill>
                <a:latin typeface="Open Sans" panose="020B0606030504020204" pitchFamily="34" charset="0"/>
                <a:ea typeface="Open Sans" panose="020B0606030504020204" pitchFamily="34" charset="0"/>
                <a:cs typeface="Open Sans" panose="020B0606030504020204" pitchFamily="34" charset="0"/>
              </a:rPr>
              <a:t>9.   Economía circular</a:t>
            </a:r>
          </a:p>
          <a:p>
            <a:pPr algn="just"/>
            <a:r>
              <a:rPr lang="es-ES" sz="1400" b="1" dirty="0">
                <a:solidFill>
                  <a:srgbClr val="316472"/>
                </a:solidFill>
                <a:latin typeface="Open Sans" panose="020B0606030504020204" pitchFamily="34" charset="0"/>
                <a:ea typeface="Open Sans" panose="020B0606030504020204" pitchFamily="34" charset="0"/>
                <a:cs typeface="Open Sans" panose="020B0606030504020204" pitchFamily="34" charset="0"/>
              </a:rPr>
              <a:t>10. Trazabilidad para el acceso a mercados</a:t>
            </a:r>
          </a:p>
          <a:p>
            <a:pPr algn="just"/>
            <a:endParaRPr lang="es-ES" sz="1400" b="1" dirty="0">
              <a:solidFill>
                <a:srgbClr val="31647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Elipse 10">
            <a:extLst>
              <a:ext uri="{FF2B5EF4-FFF2-40B4-BE49-F238E27FC236}">
                <a16:creationId xmlns:a16="http://schemas.microsoft.com/office/drawing/2014/main" id="{C91C9CF0-0B39-2637-F036-AE0FDDDBFB81}"/>
              </a:ext>
            </a:extLst>
          </p:cNvPr>
          <p:cNvSpPr/>
          <p:nvPr/>
        </p:nvSpPr>
        <p:spPr>
          <a:xfrm>
            <a:off x="275477" y="2523333"/>
            <a:ext cx="403794" cy="381286"/>
          </a:xfrm>
          <a:prstGeom prst="ellipse">
            <a:avLst/>
          </a:prstGeom>
          <a:solidFill>
            <a:srgbClr val="3164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12" name="Gráfico 11" descr="Planta con relleno sólido">
            <a:extLst>
              <a:ext uri="{FF2B5EF4-FFF2-40B4-BE49-F238E27FC236}">
                <a16:creationId xmlns:a16="http://schemas.microsoft.com/office/drawing/2014/main" id="{9C0E0C6A-0605-8AC0-CBE7-17522A94DD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873" y="2568970"/>
            <a:ext cx="276451" cy="276451"/>
          </a:xfrm>
          <a:prstGeom prst="rect">
            <a:avLst/>
          </a:prstGeom>
        </p:spPr>
      </p:pic>
      <p:sp>
        <p:nvSpPr>
          <p:cNvPr id="13" name="CuadroTexto 12">
            <a:extLst>
              <a:ext uri="{FF2B5EF4-FFF2-40B4-BE49-F238E27FC236}">
                <a16:creationId xmlns:a16="http://schemas.microsoft.com/office/drawing/2014/main" id="{36344FAF-AE73-03C6-BE04-0DDE548FCDC7}"/>
              </a:ext>
            </a:extLst>
          </p:cNvPr>
          <p:cNvSpPr txBox="1"/>
          <p:nvPr/>
        </p:nvSpPr>
        <p:spPr>
          <a:xfrm>
            <a:off x="791827" y="4437112"/>
            <a:ext cx="11000586" cy="954107"/>
          </a:xfrm>
          <a:prstGeom prst="rect">
            <a:avLst/>
          </a:prstGeom>
          <a:noFill/>
        </p:spPr>
        <p:txBody>
          <a:bodyPr wrap="square">
            <a:spAutoFit/>
          </a:bodyPr>
          <a:lstStyle/>
          <a:p>
            <a:pPr algn="just"/>
            <a:r>
              <a:rPr lang="es-ES" sz="1400" b="1" dirty="0">
                <a:solidFill>
                  <a:srgbClr val="9E1C21"/>
                </a:solidFill>
                <a:latin typeface="Open Sans" panose="020B0606030504020204" pitchFamily="34" charset="0"/>
                <a:ea typeface="Open Sans" panose="020B0606030504020204" pitchFamily="34" charset="0"/>
                <a:cs typeface="Open Sans" panose="020B0606030504020204" pitchFamily="34" charset="0"/>
              </a:rPr>
              <a:t>CONECTIVIDAD Y CORREDORES LOGISTICO-MINEROS DE ALTO DESEMPEÑO Y SOSTENIBLES</a:t>
            </a:r>
          </a:p>
          <a:p>
            <a:pPr marL="228600" indent="-228600" algn="just">
              <a:buFont typeface="+mj-lt"/>
              <a:buAutoNum type="arabicPeriod" startAt="12"/>
            </a:pPr>
            <a:r>
              <a:rPr lang="es-ES" sz="1400" b="1" dirty="0">
                <a:solidFill>
                  <a:srgbClr val="9E1C21"/>
                </a:solidFill>
                <a:latin typeface="Open Sans" panose="020B0606030504020204" pitchFamily="34" charset="0"/>
                <a:ea typeface="Open Sans" panose="020B0606030504020204" pitchFamily="34" charset="0"/>
                <a:cs typeface="Open Sans" panose="020B0606030504020204" pitchFamily="34" charset="0"/>
              </a:rPr>
              <a:t>Digitalización, conectividad y logística</a:t>
            </a:r>
          </a:p>
          <a:p>
            <a:pPr marL="228600" indent="-228600" algn="just">
              <a:buFont typeface="+mj-lt"/>
              <a:buAutoNum type="arabicPeriod" startAt="12"/>
            </a:pPr>
            <a:r>
              <a:rPr lang="es-ES" sz="1400" b="1" dirty="0">
                <a:solidFill>
                  <a:srgbClr val="9E1C21"/>
                </a:solidFill>
                <a:latin typeface="Open Sans" panose="020B0606030504020204" pitchFamily="34" charset="0"/>
                <a:ea typeface="Open Sans" panose="020B0606030504020204" pitchFamily="34" charset="0"/>
                <a:cs typeface="Open Sans" panose="020B0606030504020204" pitchFamily="34" charset="0"/>
              </a:rPr>
              <a:t>Corredores mineros logístico de alta eficiencia</a:t>
            </a:r>
          </a:p>
          <a:p>
            <a:pPr algn="just"/>
            <a:endParaRPr lang="es-ES" sz="1400" b="1" dirty="0">
              <a:solidFill>
                <a:srgbClr val="9E1C2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Elipse 16">
            <a:extLst>
              <a:ext uri="{FF2B5EF4-FFF2-40B4-BE49-F238E27FC236}">
                <a16:creationId xmlns:a16="http://schemas.microsoft.com/office/drawing/2014/main" id="{1D0793E8-3224-D4B9-27DE-EE2B512AC40D}"/>
              </a:ext>
            </a:extLst>
          </p:cNvPr>
          <p:cNvSpPr/>
          <p:nvPr/>
        </p:nvSpPr>
        <p:spPr>
          <a:xfrm>
            <a:off x="248712" y="4447622"/>
            <a:ext cx="406210" cy="381286"/>
          </a:xfrm>
          <a:prstGeom prst="ellipse">
            <a:avLst/>
          </a:prstGeom>
          <a:solidFill>
            <a:srgbClr val="9E1C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18" name="Gráfico 17" descr="Flecha circular con relleno sólido">
            <a:extLst>
              <a:ext uri="{FF2B5EF4-FFF2-40B4-BE49-F238E27FC236}">
                <a16:creationId xmlns:a16="http://schemas.microsoft.com/office/drawing/2014/main" id="{E6CCB487-481E-CD48-3CF2-11636442C2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0940" y="4466235"/>
            <a:ext cx="365163" cy="365163"/>
          </a:xfrm>
          <a:prstGeom prst="rect">
            <a:avLst/>
          </a:prstGeom>
        </p:spPr>
      </p:pic>
      <p:sp>
        <p:nvSpPr>
          <p:cNvPr id="19" name="Elipse 18">
            <a:extLst>
              <a:ext uri="{FF2B5EF4-FFF2-40B4-BE49-F238E27FC236}">
                <a16:creationId xmlns:a16="http://schemas.microsoft.com/office/drawing/2014/main" id="{421FCD36-7566-8E1D-26C3-78EE02B132D8}"/>
              </a:ext>
            </a:extLst>
          </p:cNvPr>
          <p:cNvSpPr/>
          <p:nvPr/>
        </p:nvSpPr>
        <p:spPr>
          <a:xfrm>
            <a:off x="242279" y="5386685"/>
            <a:ext cx="444173" cy="381286"/>
          </a:xfrm>
          <a:prstGeom prst="ellipse">
            <a:avLst/>
          </a:prstGeom>
          <a:solidFill>
            <a:srgbClr val="E88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20" name="Gráfico 19" descr="Tribunal con relleno sólido">
            <a:extLst>
              <a:ext uri="{FF2B5EF4-FFF2-40B4-BE49-F238E27FC236}">
                <a16:creationId xmlns:a16="http://schemas.microsoft.com/office/drawing/2014/main" id="{48E787D8-FCF9-EA0B-73DC-1C822623F53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9337" y="5418855"/>
            <a:ext cx="301727" cy="301727"/>
          </a:xfrm>
          <a:prstGeom prst="rect">
            <a:avLst/>
          </a:prstGeom>
        </p:spPr>
      </p:pic>
      <p:sp>
        <p:nvSpPr>
          <p:cNvPr id="21" name="CuadroTexto 20">
            <a:extLst>
              <a:ext uri="{FF2B5EF4-FFF2-40B4-BE49-F238E27FC236}">
                <a16:creationId xmlns:a16="http://schemas.microsoft.com/office/drawing/2014/main" id="{34727EAD-582A-1D13-53D5-C314519879C0}"/>
              </a:ext>
            </a:extLst>
          </p:cNvPr>
          <p:cNvSpPr txBox="1"/>
          <p:nvPr/>
        </p:nvSpPr>
        <p:spPr>
          <a:xfrm>
            <a:off x="767408" y="5491785"/>
            <a:ext cx="11000586" cy="954107"/>
          </a:xfrm>
          <a:prstGeom prst="rect">
            <a:avLst/>
          </a:prstGeom>
          <a:noFill/>
        </p:spPr>
        <p:txBody>
          <a:bodyPr wrap="square">
            <a:spAutoFit/>
          </a:bodyPr>
          <a:lstStyle/>
          <a:p>
            <a:pPr algn="just"/>
            <a:r>
              <a:rPr lang="es-ES" sz="1400" b="1" dirty="0">
                <a:solidFill>
                  <a:srgbClr val="E88515"/>
                </a:solidFill>
                <a:latin typeface="Open Sans" panose="020B0606030504020204" pitchFamily="34" charset="0"/>
                <a:ea typeface="Open Sans" panose="020B0606030504020204" pitchFamily="34" charset="0"/>
                <a:cs typeface="Open Sans" panose="020B0606030504020204" pitchFamily="34" charset="0"/>
              </a:rPr>
              <a:t>REGIMEN FISCAL E INSTITUCIONAL VIRTUOSO Y GOBERNANZA PARA LA ACCION COLECTIVA E INSERCIÓN TERRITORIAL</a:t>
            </a:r>
          </a:p>
          <a:p>
            <a:pPr marL="228600" indent="-228600" algn="just">
              <a:buFont typeface="+mj-lt"/>
              <a:buAutoNum type="arabicPeriod" startAt="14"/>
            </a:pPr>
            <a:r>
              <a:rPr lang="es-ES" sz="1400" b="1" dirty="0">
                <a:solidFill>
                  <a:srgbClr val="E88515"/>
                </a:solidFill>
                <a:latin typeface="Open Sans" panose="020B0606030504020204" pitchFamily="34" charset="0"/>
                <a:ea typeface="Open Sans" panose="020B0606030504020204" pitchFamily="34" charset="0"/>
                <a:cs typeface="Open Sans" panose="020B0606030504020204" pitchFamily="34" charset="0"/>
              </a:rPr>
              <a:t>Entorno económico favorable y régimen fiscal virtuoso</a:t>
            </a:r>
          </a:p>
          <a:p>
            <a:pPr marL="228600" indent="-228600" algn="just">
              <a:buFont typeface="+mj-lt"/>
              <a:buAutoNum type="arabicPeriod" startAt="14"/>
            </a:pPr>
            <a:r>
              <a:rPr lang="es-ES" sz="1400" b="1" dirty="0">
                <a:solidFill>
                  <a:srgbClr val="E88515"/>
                </a:solidFill>
                <a:latin typeface="Open Sans" panose="020B0606030504020204" pitchFamily="34" charset="0"/>
                <a:ea typeface="Open Sans" panose="020B0606030504020204" pitchFamily="34" charset="0"/>
                <a:cs typeface="Open Sans" panose="020B0606030504020204" pitchFamily="34" charset="0"/>
              </a:rPr>
              <a:t>Capacidad institucionalidad sectorial robusta</a:t>
            </a:r>
          </a:p>
          <a:p>
            <a:pPr marL="228600" indent="-228600" algn="just">
              <a:buFont typeface="+mj-lt"/>
              <a:buAutoNum type="arabicPeriod" startAt="14"/>
            </a:pPr>
            <a:r>
              <a:rPr lang="es-ES" sz="1400" b="1" dirty="0">
                <a:solidFill>
                  <a:srgbClr val="E88515"/>
                </a:solidFill>
                <a:latin typeface="Open Sans" panose="020B0606030504020204" pitchFamily="34" charset="0"/>
                <a:ea typeface="Open Sans" panose="020B0606030504020204" pitchFamily="34" charset="0"/>
                <a:cs typeface="Open Sans" panose="020B0606030504020204" pitchFamily="34" charset="0"/>
              </a:rPr>
              <a:t>Inserción en el territorio y apoyo social sostenible</a:t>
            </a:r>
          </a:p>
        </p:txBody>
      </p:sp>
      <p:sp>
        <p:nvSpPr>
          <p:cNvPr id="2" name="Rectangle 25">
            <a:extLst>
              <a:ext uri="{FF2B5EF4-FFF2-40B4-BE49-F238E27FC236}">
                <a16:creationId xmlns:a16="http://schemas.microsoft.com/office/drawing/2014/main" id="{039579FB-9F1F-1F67-172A-F8C846C5F58A}"/>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pic>
        <p:nvPicPr>
          <p:cNvPr id="15" name="Imagen 14">
            <a:extLst>
              <a:ext uri="{FF2B5EF4-FFF2-40B4-BE49-F238E27FC236}">
                <a16:creationId xmlns:a16="http://schemas.microsoft.com/office/drawing/2014/main" id="{8EFAFBAD-67BF-5911-E463-1F598FF5CC79}"/>
              </a:ext>
            </a:extLst>
          </p:cNvPr>
          <p:cNvPicPr>
            <a:picLocks noChangeAspect="1"/>
          </p:cNvPicPr>
          <p:nvPr/>
        </p:nvPicPr>
        <p:blipFill>
          <a:blip r:embed="rId12"/>
          <a:stretch>
            <a:fillRect/>
          </a:stretch>
        </p:blipFill>
        <p:spPr>
          <a:xfrm>
            <a:off x="11734553" y="6381376"/>
            <a:ext cx="410119" cy="432000"/>
          </a:xfrm>
          <a:prstGeom prst="rect">
            <a:avLst/>
          </a:prstGeom>
        </p:spPr>
      </p:pic>
    </p:spTree>
    <p:extLst>
      <p:ext uri="{BB962C8B-B14F-4D97-AF65-F5344CB8AC3E}">
        <p14:creationId xmlns:p14="http://schemas.microsoft.com/office/powerpoint/2010/main" val="3865604352"/>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9">
            <a:extLst>
              <a:ext uri="{FF2B5EF4-FFF2-40B4-BE49-F238E27FC236}">
                <a16:creationId xmlns:a16="http://schemas.microsoft.com/office/drawing/2014/main" id="{F67FAACC-EDA2-2777-9E14-41C1A1B0BF0C}"/>
              </a:ext>
            </a:extLst>
          </p:cNvPr>
          <p:cNvSpPr/>
          <p:nvPr/>
        </p:nvSpPr>
        <p:spPr>
          <a:xfrm>
            <a:off x="7608168" y="1434810"/>
            <a:ext cx="4212000" cy="756000"/>
          </a:xfrm>
          <a:custGeom>
            <a:avLst/>
            <a:gdLst>
              <a:gd name="connsiteX0" fmla="*/ 0 w 2056640"/>
              <a:gd name="connsiteY0" fmla="*/ 0 h 822656"/>
              <a:gd name="connsiteX1" fmla="*/ 1645312 w 2056640"/>
              <a:gd name="connsiteY1" fmla="*/ 0 h 822656"/>
              <a:gd name="connsiteX2" fmla="*/ 2056640 w 2056640"/>
              <a:gd name="connsiteY2" fmla="*/ 411328 h 822656"/>
              <a:gd name="connsiteX3" fmla="*/ 1645312 w 2056640"/>
              <a:gd name="connsiteY3" fmla="*/ 822656 h 822656"/>
              <a:gd name="connsiteX4" fmla="*/ 0 w 2056640"/>
              <a:gd name="connsiteY4" fmla="*/ 822656 h 822656"/>
              <a:gd name="connsiteX5" fmla="*/ 411328 w 2056640"/>
              <a:gd name="connsiteY5" fmla="*/ 411328 h 822656"/>
              <a:gd name="connsiteX6" fmla="*/ 0 w 2056640"/>
              <a:gd name="connsiteY6" fmla="*/ 0 h 822656"/>
              <a:gd name="connsiteX0" fmla="*/ 0 w 2056640"/>
              <a:gd name="connsiteY0" fmla="*/ 0 h 822656"/>
              <a:gd name="connsiteX1" fmla="*/ 1645312 w 2056640"/>
              <a:gd name="connsiteY1" fmla="*/ 0 h 822656"/>
              <a:gd name="connsiteX2" fmla="*/ 2056640 w 2056640"/>
              <a:gd name="connsiteY2" fmla="*/ 411328 h 822656"/>
              <a:gd name="connsiteX3" fmla="*/ 1645312 w 2056640"/>
              <a:gd name="connsiteY3" fmla="*/ 822656 h 822656"/>
              <a:gd name="connsiteX4" fmla="*/ 0 w 2056640"/>
              <a:gd name="connsiteY4" fmla="*/ 822656 h 822656"/>
              <a:gd name="connsiteX5" fmla="*/ 220072 w 2056640"/>
              <a:gd name="connsiteY5" fmla="*/ 407001 h 822656"/>
              <a:gd name="connsiteX6" fmla="*/ 0 w 2056640"/>
              <a:gd name="connsiteY6" fmla="*/ 0 h 822656"/>
              <a:gd name="connsiteX0" fmla="*/ 0 w 2056640"/>
              <a:gd name="connsiteY0" fmla="*/ 0 h 822656"/>
              <a:gd name="connsiteX1" fmla="*/ 1645312 w 2056640"/>
              <a:gd name="connsiteY1" fmla="*/ 0 h 822656"/>
              <a:gd name="connsiteX2" fmla="*/ 2056640 w 2056640"/>
              <a:gd name="connsiteY2" fmla="*/ 411328 h 822656"/>
              <a:gd name="connsiteX3" fmla="*/ 1645312 w 2056640"/>
              <a:gd name="connsiteY3" fmla="*/ 822656 h 822656"/>
              <a:gd name="connsiteX4" fmla="*/ 0 w 2056640"/>
              <a:gd name="connsiteY4" fmla="*/ 822656 h 822656"/>
              <a:gd name="connsiteX5" fmla="*/ 130515 w 2056640"/>
              <a:gd name="connsiteY5" fmla="*/ 415653 h 822656"/>
              <a:gd name="connsiteX6" fmla="*/ 0 w 2056640"/>
              <a:gd name="connsiteY6" fmla="*/ 0 h 822656"/>
              <a:gd name="connsiteX0" fmla="*/ 0 w 2056640"/>
              <a:gd name="connsiteY0" fmla="*/ 0 h 822656"/>
              <a:gd name="connsiteX1" fmla="*/ 1932197 w 2056640"/>
              <a:gd name="connsiteY1" fmla="*/ 0 h 822656"/>
              <a:gd name="connsiteX2" fmla="*/ 2056640 w 2056640"/>
              <a:gd name="connsiteY2" fmla="*/ 411328 h 822656"/>
              <a:gd name="connsiteX3" fmla="*/ 1645312 w 2056640"/>
              <a:gd name="connsiteY3" fmla="*/ 822656 h 822656"/>
              <a:gd name="connsiteX4" fmla="*/ 0 w 2056640"/>
              <a:gd name="connsiteY4" fmla="*/ 822656 h 822656"/>
              <a:gd name="connsiteX5" fmla="*/ 130515 w 2056640"/>
              <a:gd name="connsiteY5" fmla="*/ 415653 h 822656"/>
              <a:gd name="connsiteX6" fmla="*/ 0 w 2056640"/>
              <a:gd name="connsiteY6" fmla="*/ 0 h 822656"/>
              <a:gd name="connsiteX0" fmla="*/ 0 w 2056640"/>
              <a:gd name="connsiteY0" fmla="*/ 0 h 822656"/>
              <a:gd name="connsiteX1" fmla="*/ 1932197 w 2056640"/>
              <a:gd name="connsiteY1" fmla="*/ 0 h 822656"/>
              <a:gd name="connsiteX2" fmla="*/ 2056640 w 2056640"/>
              <a:gd name="connsiteY2" fmla="*/ 411328 h 822656"/>
              <a:gd name="connsiteX3" fmla="*/ 1932197 w 2056640"/>
              <a:gd name="connsiteY3" fmla="*/ 822656 h 822656"/>
              <a:gd name="connsiteX4" fmla="*/ 0 w 2056640"/>
              <a:gd name="connsiteY4" fmla="*/ 822656 h 822656"/>
              <a:gd name="connsiteX5" fmla="*/ 130515 w 2056640"/>
              <a:gd name="connsiteY5" fmla="*/ 415653 h 822656"/>
              <a:gd name="connsiteX6" fmla="*/ 0 w 2056640"/>
              <a:gd name="connsiteY6" fmla="*/ 0 h 822656"/>
              <a:gd name="connsiteX0" fmla="*/ 0 w 2054482"/>
              <a:gd name="connsiteY0" fmla="*/ 0 h 822656"/>
              <a:gd name="connsiteX1" fmla="*/ 1932197 w 2054482"/>
              <a:gd name="connsiteY1" fmla="*/ 0 h 822656"/>
              <a:gd name="connsiteX2" fmla="*/ 2054482 w 2054482"/>
              <a:gd name="connsiteY2" fmla="*/ 411328 h 822656"/>
              <a:gd name="connsiteX3" fmla="*/ 1932197 w 2054482"/>
              <a:gd name="connsiteY3" fmla="*/ 822656 h 822656"/>
              <a:gd name="connsiteX4" fmla="*/ 0 w 2054482"/>
              <a:gd name="connsiteY4" fmla="*/ 822656 h 822656"/>
              <a:gd name="connsiteX5" fmla="*/ 130515 w 2054482"/>
              <a:gd name="connsiteY5" fmla="*/ 415653 h 822656"/>
              <a:gd name="connsiteX6" fmla="*/ 0 w 2054482"/>
              <a:gd name="connsiteY6" fmla="*/ 0 h 822656"/>
              <a:gd name="connsiteX0" fmla="*/ 0 w 2071751"/>
              <a:gd name="connsiteY0" fmla="*/ 0 h 822656"/>
              <a:gd name="connsiteX1" fmla="*/ 1932197 w 2071751"/>
              <a:gd name="connsiteY1" fmla="*/ 0 h 822656"/>
              <a:gd name="connsiteX2" fmla="*/ 2071751 w 2071751"/>
              <a:gd name="connsiteY2" fmla="*/ 411328 h 822656"/>
              <a:gd name="connsiteX3" fmla="*/ 1932197 w 2071751"/>
              <a:gd name="connsiteY3" fmla="*/ 822656 h 822656"/>
              <a:gd name="connsiteX4" fmla="*/ 0 w 2071751"/>
              <a:gd name="connsiteY4" fmla="*/ 822656 h 822656"/>
              <a:gd name="connsiteX5" fmla="*/ 130515 w 2071751"/>
              <a:gd name="connsiteY5" fmla="*/ 415653 h 822656"/>
              <a:gd name="connsiteX6" fmla="*/ 0 w 2071751"/>
              <a:gd name="connsiteY6" fmla="*/ 0 h 822656"/>
              <a:gd name="connsiteX0" fmla="*/ 0 w 2071751"/>
              <a:gd name="connsiteY0" fmla="*/ 0 h 822656"/>
              <a:gd name="connsiteX1" fmla="*/ 1940831 w 2071751"/>
              <a:gd name="connsiteY1" fmla="*/ 0 h 822656"/>
              <a:gd name="connsiteX2" fmla="*/ 2071751 w 2071751"/>
              <a:gd name="connsiteY2" fmla="*/ 411328 h 822656"/>
              <a:gd name="connsiteX3" fmla="*/ 1932197 w 2071751"/>
              <a:gd name="connsiteY3" fmla="*/ 822656 h 822656"/>
              <a:gd name="connsiteX4" fmla="*/ 0 w 2071751"/>
              <a:gd name="connsiteY4" fmla="*/ 822656 h 822656"/>
              <a:gd name="connsiteX5" fmla="*/ 130515 w 2071751"/>
              <a:gd name="connsiteY5" fmla="*/ 415653 h 822656"/>
              <a:gd name="connsiteX6" fmla="*/ 0 w 2071751"/>
              <a:gd name="connsiteY6" fmla="*/ 0 h 822656"/>
              <a:gd name="connsiteX0" fmla="*/ 0 w 2071751"/>
              <a:gd name="connsiteY0" fmla="*/ 0 h 822656"/>
              <a:gd name="connsiteX1" fmla="*/ 1940831 w 2071751"/>
              <a:gd name="connsiteY1" fmla="*/ 0 h 822656"/>
              <a:gd name="connsiteX2" fmla="*/ 2071751 w 2071751"/>
              <a:gd name="connsiteY2" fmla="*/ 411328 h 822656"/>
              <a:gd name="connsiteX3" fmla="*/ 1938673 w 2071751"/>
              <a:gd name="connsiteY3" fmla="*/ 822656 h 822656"/>
              <a:gd name="connsiteX4" fmla="*/ 0 w 2071751"/>
              <a:gd name="connsiteY4" fmla="*/ 822656 h 822656"/>
              <a:gd name="connsiteX5" fmla="*/ 130515 w 2071751"/>
              <a:gd name="connsiteY5" fmla="*/ 415653 h 822656"/>
              <a:gd name="connsiteX6" fmla="*/ 0 w 2071751"/>
              <a:gd name="connsiteY6" fmla="*/ 0 h 822656"/>
              <a:gd name="connsiteX0" fmla="*/ 0 w 2071751"/>
              <a:gd name="connsiteY0" fmla="*/ 0 h 822656"/>
              <a:gd name="connsiteX1" fmla="*/ 1940831 w 2071751"/>
              <a:gd name="connsiteY1" fmla="*/ 0 h 822656"/>
              <a:gd name="connsiteX2" fmla="*/ 2071751 w 2071751"/>
              <a:gd name="connsiteY2" fmla="*/ 411328 h 822656"/>
              <a:gd name="connsiteX3" fmla="*/ 1938673 w 2071751"/>
              <a:gd name="connsiteY3" fmla="*/ 822656 h 822656"/>
              <a:gd name="connsiteX4" fmla="*/ 0 w 2071751"/>
              <a:gd name="connsiteY4" fmla="*/ 822656 h 822656"/>
              <a:gd name="connsiteX5" fmla="*/ 122776 w 2071751"/>
              <a:gd name="connsiteY5" fmla="*/ 415653 h 822656"/>
              <a:gd name="connsiteX6" fmla="*/ 0 w 2071751"/>
              <a:gd name="connsiteY6" fmla="*/ 0 h 82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751" h="822656">
                <a:moveTo>
                  <a:pt x="0" y="0"/>
                </a:moveTo>
                <a:lnTo>
                  <a:pt x="1940831" y="0"/>
                </a:lnTo>
                <a:lnTo>
                  <a:pt x="2071751" y="411328"/>
                </a:lnTo>
                <a:lnTo>
                  <a:pt x="1938673" y="822656"/>
                </a:lnTo>
                <a:lnTo>
                  <a:pt x="0" y="822656"/>
                </a:lnTo>
                <a:lnTo>
                  <a:pt x="122776" y="415653"/>
                </a:lnTo>
                <a:lnTo>
                  <a:pt x="0" y="0"/>
                </a:ln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349" tIns="112014" rIns="467335" bIns="112014" numCol="1" spcCol="1270" anchor="ctr" anchorCtr="0">
            <a:noAutofit/>
          </a:bodyPr>
          <a:lstStyle/>
          <a:p>
            <a:pPr algn="ctr" defTabSz="1866900">
              <a:lnSpc>
                <a:spcPct val="90000"/>
              </a:lnSpc>
              <a:spcBef>
                <a:spcPct val="0"/>
              </a:spcBef>
              <a:spcAft>
                <a:spcPct val="35000"/>
              </a:spcAft>
            </a:pPr>
            <a:endParaRPr lang="es-CL" sz="4200" dirty="0"/>
          </a:p>
        </p:txBody>
      </p:sp>
      <p:graphicFrame>
        <p:nvGraphicFramePr>
          <p:cNvPr id="7" name="Object 6" hidden="1"/>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Object 6" hidden="1"/>
                      <p:cNvPicPr/>
                      <p:nvPr/>
                    </p:nvPicPr>
                    <p:blipFill>
                      <a:blip r:embed="rId4"/>
                      <a:stretch>
                        <a:fillRect/>
                      </a:stretch>
                    </p:blipFill>
                    <p:spPr>
                      <a:xfrm>
                        <a:off x="1525589" y="1589"/>
                        <a:ext cx="1587" cy="1587"/>
                      </a:xfrm>
                      <a:prstGeom prst="rect">
                        <a:avLst/>
                      </a:prstGeom>
                    </p:spPr>
                  </p:pic>
                </p:oleObj>
              </mc:Fallback>
            </mc:AlternateContent>
          </a:graphicData>
        </a:graphic>
      </p:graphicFrame>
      <p:sp>
        <p:nvSpPr>
          <p:cNvPr id="16" name="Freeform 15"/>
          <p:cNvSpPr/>
          <p:nvPr/>
        </p:nvSpPr>
        <p:spPr>
          <a:xfrm>
            <a:off x="633315" y="1437847"/>
            <a:ext cx="1800000" cy="756000"/>
          </a:xfrm>
          <a:custGeom>
            <a:avLst/>
            <a:gdLst>
              <a:gd name="connsiteX0" fmla="*/ 0 w 2056640"/>
              <a:gd name="connsiteY0" fmla="*/ 0 h 822656"/>
              <a:gd name="connsiteX1" fmla="*/ 1645312 w 2056640"/>
              <a:gd name="connsiteY1" fmla="*/ 0 h 822656"/>
              <a:gd name="connsiteX2" fmla="*/ 2056640 w 2056640"/>
              <a:gd name="connsiteY2" fmla="*/ 411328 h 822656"/>
              <a:gd name="connsiteX3" fmla="*/ 1645312 w 2056640"/>
              <a:gd name="connsiteY3" fmla="*/ 822656 h 822656"/>
              <a:gd name="connsiteX4" fmla="*/ 0 w 2056640"/>
              <a:gd name="connsiteY4" fmla="*/ 822656 h 822656"/>
              <a:gd name="connsiteX5" fmla="*/ 0 w 2056640"/>
              <a:gd name="connsiteY5" fmla="*/ 0 h 822656"/>
              <a:gd name="connsiteX0" fmla="*/ 0 w 1986319"/>
              <a:gd name="connsiteY0" fmla="*/ 0 h 822656"/>
              <a:gd name="connsiteX1" fmla="*/ 1645312 w 1986319"/>
              <a:gd name="connsiteY1" fmla="*/ 0 h 822656"/>
              <a:gd name="connsiteX2" fmla="*/ 1986319 w 1986319"/>
              <a:gd name="connsiteY2" fmla="*/ 411328 h 822656"/>
              <a:gd name="connsiteX3" fmla="*/ 1645312 w 1986319"/>
              <a:gd name="connsiteY3" fmla="*/ 822656 h 822656"/>
              <a:gd name="connsiteX4" fmla="*/ 0 w 1986319"/>
              <a:gd name="connsiteY4" fmla="*/ 822656 h 822656"/>
              <a:gd name="connsiteX5" fmla="*/ 0 w 1986319"/>
              <a:gd name="connsiteY5" fmla="*/ 0 h 82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319" h="822656">
                <a:moveTo>
                  <a:pt x="0" y="0"/>
                </a:moveTo>
                <a:lnTo>
                  <a:pt x="1645312" y="0"/>
                </a:lnTo>
                <a:lnTo>
                  <a:pt x="1986319" y="411328"/>
                </a:lnTo>
                <a:lnTo>
                  <a:pt x="1645312" y="822656"/>
                </a:lnTo>
                <a:lnTo>
                  <a:pt x="0" y="822656"/>
                </a:lnTo>
                <a:lnTo>
                  <a:pt x="0" y="0"/>
                </a:lnTo>
                <a:close/>
              </a:path>
            </a:pathLst>
          </a:custGeom>
          <a:solidFill>
            <a:schemeClr val="tx2">
              <a:lumMod val="20000"/>
              <a:lumOff val="8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4028" tIns="112014" rIns="261671" bIns="112014" numCol="1" spcCol="1270" anchor="ctr" anchorCtr="0">
            <a:noAutofit/>
          </a:bodyPr>
          <a:lstStyle/>
          <a:p>
            <a:pPr algn="ctr" defTabSz="1866900">
              <a:lnSpc>
                <a:spcPct val="90000"/>
              </a:lnSpc>
              <a:spcBef>
                <a:spcPct val="0"/>
              </a:spcBef>
              <a:spcAft>
                <a:spcPct val="35000"/>
              </a:spcAft>
            </a:pPr>
            <a:endParaRPr lang="es-CL" sz="4200" dirty="0"/>
          </a:p>
        </p:txBody>
      </p:sp>
      <p:sp>
        <p:nvSpPr>
          <p:cNvPr id="18" name="Freeform 17"/>
          <p:cNvSpPr/>
          <p:nvPr/>
        </p:nvSpPr>
        <p:spPr>
          <a:xfrm>
            <a:off x="2135560" y="1437848"/>
            <a:ext cx="2700000" cy="767017"/>
          </a:xfrm>
          <a:custGeom>
            <a:avLst/>
            <a:gdLst>
              <a:gd name="connsiteX0" fmla="*/ 0 w 2056640"/>
              <a:gd name="connsiteY0" fmla="*/ 0 h 822656"/>
              <a:gd name="connsiteX1" fmla="*/ 1645312 w 2056640"/>
              <a:gd name="connsiteY1" fmla="*/ 0 h 822656"/>
              <a:gd name="connsiteX2" fmla="*/ 2056640 w 2056640"/>
              <a:gd name="connsiteY2" fmla="*/ 411328 h 822656"/>
              <a:gd name="connsiteX3" fmla="*/ 1645312 w 2056640"/>
              <a:gd name="connsiteY3" fmla="*/ 822656 h 822656"/>
              <a:gd name="connsiteX4" fmla="*/ 0 w 2056640"/>
              <a:gd name="connsiteY4" fmla="*/ 822656 h 822656"/>
              <a:gd name="connsiteX5" fmla="*/ 411328 w 2056640"/>
              <a:gd name="connsiteY5" fmla="*/ 411328 h 822656"/>
              <a:gd name="connsiteX6" fmla="*/ 0 w 2056640"/>
              <a:gd name="connsiteY6" fmla="*/ 0 h 822656"/>
              <a:gd name="connsiteX0" fmla="*/ 0 w 2056640"/>
              <a:gd name="connsiteY0" fmla="*/ 0 h 822656"/>
              <a:gd name="connsiteX1" fmla="*/ 1892542 w 2056640"/>
              <a:gd name="connsiteY1" fmla="*/ 11988 h 822656"/>
              <a:gd name="connsiteX2" fmla="*/ 2056640 w 2056640"/>
              <a:gd name="connsiteY2" fmla="*/ 411328 h 822656"/>
              <a:gd name="connsiteX3" fmla="*/ 1645312 w 2056640"/>
              <a:gd name="connsiteY3" fmla="*/ 822656 h 822656"/>
              <a:gd name="connsiteX4" fmla="*/ 0 w 2056640"/>
              <a:gd name="connsiteY4" fmla="*/ 822656 h 822656"/>
              <a:gd name="connsiteX5" fmla="*/ 411328 w 2056640"/>
              <a:gd name="connsiteY5" fmla="*/ 411328 h 822656"/>
              <a:gd name="connsiteX6" fmla="*/ 0 w 2056640"/>
              <a:gd name="connsiteY6" fmla="*/ 0 h 822656"/>
              <a:gd name="connsiteX0" fmla="*/ 0 w 2056640"/>
              <a:gd name="connsiteY0" fmla="*/ 0 h 822656"/>
              <a:gd name="connsiteX1" fmla="*/ 1892542 w 2056640"/>
              <a:gd name="connsiteY1" fmla="*/ 11988 h 822656"/>
              <a:gd name="connsiteX2" fmla="*/ 2056640 w 2056640"/>
              <a:gd name="connsiteY2" fmla="*/ 411328 h 822656"/>
              <a:gd name="connsiteX3" fmla="*/ 1907525 w 2056640"/>
              <a:gd name="connsiteY3" fmla="*/ 786691 h 822656"/>
              <a:gd name="connsiteX4" fmla="*/ 0 w 2056640"/>
              <a:gd name="connsiteY4" fmla="*/ 822656 h 822656"/>
              <a:gd name="connsiteX5" fmla="*/ 411328 w 2056640"/>
              <a:gd name="connsiteY5" fmla="*/ 411328 h 822656"/>
              <a:gd name="connsiteX6" fmla="*/ 0 w 2056640"/>
              <a:gd name="connsiteY6" fmla="*/ 0 h 822656"/>
              <a:gd name="connsiteX0" fmla="*/ 0 w 2056640"/>
              <a:gd name="connsiteY0" fmla="*/ 0 h 822656"/>
              <a:gd name="connsiteX1" fmla="*/ 1892542 w 2056640"/>
              <a:gd name="connsiteY1" fmla="*/ 11988 h 822656"/>
              <a:gd name="connsiteX2" fmla="*/ 2056640 w 2056640"/>
              <a:gd name="connsiteY2" fmla="*/ 411328 h 822656"/>
              <a:gd name="connsiteX3" fmla="*/ 1907525 w 2056640"/>
              <a:gd name="connsiteY3" fmla="*/ 786691 h 822656"/>
              <a:gd name="connsiteX4" fmla="*/ 0 w 2056640"/>
              <a:gd name="connsiteY4" fmla="*/ 822656 h 822656"/>
              <a:gd name="connsiteX5" fmla="*/ 239017 w 2056640"/>
              <a:gd name="connsiteY5" fmla="*/ 411328 h 822656"/>
              <a:gd name="connsiteX6" fmla="*/ 0 w 2056640"/>
              <a:gd name="connsiteY6" fmla="*/ 0 h 822656"/>
              <a:gd name="connsiteX0" fmla="*/ 0 w 2056640"/>
              <a:gd name="connsiteY0" fmla="*/ 0 h 834644"/>
              <a:gd name="connsiteX1" fmla="*/ 1892542 w 2056640"/>
              <a:gd name="connsiteY1" fmla="*/ 11988 h 834644"/>
              <a:gd name="connsiteX2" fmla="*/ 2056640 w 2056640"/>
              <a:gd name="connsiteY2" fmla="*/ 411328 h 834644"/>
              <a:gd name="connsiteX3" fmla="*/ 1881304 w 2056640"/>
              <a:gd name="connsiteY3" fmla="*/ 834644 h 834644"/>
              <a:gd name="connsiteX4" fmla="*/ 0 w 2056640"/>
              <a:gd name="connsiteY4" fmla="*/ 822656 h 834644"/>
              <a:gd name="connsiteX5" fmla="*/ 239017 w 2056640"/>
              <a:gd name="connsiteY5" fmla="*/ 411328 h 834644"/>
              <a:gd name="connsiteX6" fmla="*/ 0 w 2056640"/>
              <a:gd name="connsiteY6" fmla="*/ 0 h 834644"/>
              <a:gd name="connsiteX0" fmla="*/ 0 w 2056640"/>
              <a:gd name="connsiteY0" fmla="*/ 0 h 834644"/>
              <a:gd name="connsiteX1" fmla="*/ 1881305 w 2056640"/>
              <a:gd name="connsiteY1" fmla="*/ 5995 h 834644"/>
              <a:gd name="connsiteX2" fmla="*/ 2056640 w 2056640"/>
              <a:gd name="connsiteY2" fmla="*/ 411328 h 834644"/>
              <a:gd name="connsiteX3" fmla="*/ 1881304 w 2056640"/>
              <a:gd name="connsiteY3" fmla="*/ 834644 h 834644"/>
              <a:gd name="connsiteX4" fmla="*/ 0 w 2056640"/>
              <a:gd name="connsiteY4" fmla="*/ 822656 h 834644"/>
              <a:gd name="connsiteX5" fmla="*/ 239017 w 2056640"/>
              <a:gd name="connsiteY5" fmla="*/ 411328 h 834644"/>
              <a:gd name="connsiteX6" fmla="*/ 0 w 2056640"/>
              <a:gd name="connsiteY6" fmla="*/ 0 h 834644"/>
              <a:gd name="connsiteX0" fmla="*/ 0 w 2056640"/>
              <a:gd name="connsiteY0" fmla="*/ 0 h 834644"/>
              <a:gd name="connsiteX1" fmla="*/ 1881305 w 2056640"/>
              <a:gd name="connsiteY1" fmla="*/ 5995 h 834644"/>
              <a:gd name="connsiteX2" fmla="*/ 2056640 w 2056640"/>
              <a:gd name="connsiteY2" fmla="*/ 411328 h 834644"/>
              <a:gd name="connsiteX3" fmla="*/ 1881304 w 2056640"/>
              <a:gd name="connsiteY3" fmla="*/ 834644 h 834644"/>
              <a:gd name="connsiteX4" fmla="*/ 0 w 2056640"/>
              <a:gd name="connsiteY4" fmla="*/ 822656 h 834644"/>
              <a:gd name="connsiteX5" fmla="*/ 199157 w 2056640"/>
              <a:gd name="connsiteY5" fmla="*/ 398571 h 834644"/>
              <a:gd name="connsiteX6" fmla="*/ 0 w 2056640"/>
              <a:gd name="connsiteY6" fmla="*/ 0 h 83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640" h="834644">
                <a:moveTo>
                  <a:pt x="0" y="0"/>
                </a:moveTo>
                <a:lnTo>
                  <a:pt x="1881305" y="5995"/>
                </a:lnTo>
                <a:lnTo>
                  <a:pt x="2056640" y="411328"/>
                </a:lnTo>
                <a:lnTo>
                  <a:pt x="1881304" y="834644"/>
                </a:lnTo>
                <a:lnTo>
                  <a:pt x="0" y="822656"/>
                </a:lnTo>
                <a:lnTo>
                  <a:pt x="199157" y="398571"/>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5346" tIns="96012" rIns="459334" bIns="96012" numCol="1" spcCol="1270" anchor="ctr" anchorCtr="0">
            <a:noAutofit/>
          </a:bodyPr>
          <a:lstStyle/>
          <a:p>
            <a:pPr algn="ctr" defTabSz="1600200">
              <a:lnSpc>
                <a:spcPct val="90000"/>
              </a:lnSpc>
              <a:spcBef>
                <a:spcPct val="0"/>
              </a:spcBef>
              <a:spcAft>
                <a:spcPct val="35000"/>
              </a:spcAft>
            </a:pPr>
            <a:endParaRPr lang="es-CL" sz="3600" dirty="0"/>
          </a:p>
        </p:txBody>
      </p:sp>
      <p:sp>
        <p:nvSpPr>
          <p:cNvPr id="20" name="Freeform 19"/>
          <p:cNvSpPr/>
          <p:nvPr/>
        </p:nvSpPr>
        <p:spPr>
          <a:xfrm>
            <a:off x="4583832" y="1437847"/>
            <a:ext cx="3312000" cy="756000"/>
          </a:xfrm>
          <a:custGeom>
            <a:avLst/>
            <a:gdLst>
              <a:gd name="connsiteX0" fmla="*/ 0 w 2056640"/>
              <a:gd name="connsiteY0" fmla="*/ 0 h 822656"/>
              <a:gd name="connsiteX1" fmla="*/ 1645312 w 2056640"/>
              <a:gd name="connsiteY1" fmla="*/ 0 h 822656"/>
              <a:gd name="connsiteX2" fmla="*/ 2056640 w 2056640"/>
              <a:gd name="connsiteY2" fmla="*/ 411328 h 822656"/>
              <a:gd name="connsiteX3" fmla="*/ 1645312 w 2056640"/>
              <a:gd name="connsiteY3" fmla="*/ 822656 h 822656"/>
              <a:gd name="connsiteX4" fmla="*/ 0 w 2056640"/>
              <a:gd name="connsiteY4" fmla="*/ 822656 h 822656"/>
              <a:gd name="connsiteX5" fmla="*/ 411328 w 2056640"/>
              <a:gd name="connsiteY5" fmla="*/ 411328 h 822656"/>
              <a:gd name="connsiteX6" fmla="*/ 0 w 2056640"/>
              <a:gd name="connsiteY6" fmla="*/ 0 h 822656"/>
              <a:gd name="connsiteX0" fmla="*/ 0 w 2056640"/>
              <a:gd name="connsiteY0" fmla="*/ 0 h 822656"/>
              <a:gd name="connsiteX1" fmla="*/ 1645312 w 2056640"/>
              <a:gd name="connsiteY1" fmla="*/ 0 h 822656"/>
              <a:gd name="connsiteX2" fmla="*/ 2056640 w 2056640"/>
              <a:gd name="connsiteY2" fmla="*/ 411328 h 822656"/>
              <a:gd name="connsiteX3" fmla="*/ 1645312 w 2056640"/>
              <a:gd name="connsiteY3" fmla="*/ 822656 h 822656"/>
              <a:gd name="connsiteX4" fmla="*/ 0 w 2056640"/>
              <a:gd name="connsiteY4" fmla="*/ 822656 h 822656"/>
              <a:gd name="connsiteX5" fmla="*/ 220072 w 2056640"/>
              <a:gd name="connsiteY5" fmla="*/ 407001 h 822656"/>
              <a:gd name="connsiteX6" fmla="*/ 0 w 2056640"/>
              <a:gd name="connsiteY6" fmla="*/ 0 h 822656"/>
              <a:gd name="connsiteX0" fmla="*/ 0 w 2056640"/>
              <a:gd name="connsiteY0" fmla="*/ 0 h 822656"/>
              <a:gd name="connsiteX1" fmla="*/ 1645312 w 2056640"/>
              <a:gd name="connsiteY1" fmla="*/ 0 h 822656"/>
              <a:gd name="connsiteX2" fmla="*/ 2056640 w 2056640"/>
              <a:gd name="connsiteY2" fmla="*/ 411328 h 822656"/>
              <a:gd name="connsiteX3" fmla="*/ 1645312 w 2056640"/>
              <a:gd name="connsiteY3" fmla="*/ 822656 h 822656"/>
              <a:gd name="connsiteX4" fmla="*/ 0 w 2056640"/>
              <a:gd name="connsiteY4" fmla="*/ 822656 h 822656"/>
              <a:gd name="connsiteX5" fmla="*/ 130515 w 2056640"/>
              <a:gd name="connsiteY5" fmla="*/ 415653 h 822656"/>
              <a:gd name="connsiteX6" fmla="*/ 0 w 2056640"/>
              <a:gd name="connsiteY6" fmla="*/ 0 h 822656"/>
              <a:gd name="connsiteX0" fmla="*/ 0 w 2056640"/>
              <a:gd name="connsiteY0" fmla="*/ 0 h 822656"/>
              <a:gd name="connsiteX1" fmla="*/ 1932197 w 2056640"/>
              <a:gd name="connsiteY1" fmla="*/ 0 h 822656"/>
              <a:gd name="connsiteX2" fmla="*/ 2056640 w 2056640"/>
              <a:gd name="connsiteY2" fmla="*/ 411328 h 822656"/>
              <a:gd name="connsiteX3" fmla="*/ 1645312 w 2056640"/>
              <a:gd name="connsiteY3" fmla="*/ 822656 h 822656"/>
              <a:gd name="connsiteX4" fmla="*/ 0 w 2056640"/>
              <a:gd name="connsiteY4" fmla="*/ 822656 h 822656"/>
              <a:gd name="connsiteX5" fmla="*/ 130515 w 2056640"/>
              <a:gd name="connsiteY5" fmla="*/ 415653 h 822656"/>
              <a:gd name="connsiteX6" fmla="*/ 0 w 2056640"/>
              <a:gd name="connsiteY6" fmla="*/ 0 h 822656"/>
              <a:gd name="connsiteX0" fmla="*/ 0 w 2056640"/>
              <a:gd name="connsiteY0" fmla="*/ 0 h 822656"/>
              <a:gd name="connsiteX1" fmla="*/ 1932197 w 2056640"/>
              <a:gd name="connsiteY1" fmla="*/ 0 h 822656"/>
              <a:gd name="connsiteX2" fmla="*/ 2056640 w 2056640"/>
              <a:gd name="connsiteY2" fmla="*/ 411328 h 822656"/>
              <a:gd name="connsiteX3" fmla="*/ 1932197 w 2056640"/>
              <a:gd name="connsiteY3" fmla="*/ 822656 h 822656"/>
              <a:gd name="connsiteX4" fmla="*/ 0 w 2056640"/>
              <a:gd name="connsiteY4" fmla="*/ 822656 h 822656"/>
              <a:gd name="connsiteX5" fmla="*/ 130515 w 2056640"/>
              <a:gd name="connsiteY5" fmla="*/ 415653 h 822656"/>
              <a:gd name="connsiteX6" fmla="*/ 0 w 2056640"/>
              <a:gd name="connsiteY6" fmla="*/ 0 h 822656"/>
              <a:gd name="connsiteX0" fmla="*/ 0 w 2054482"/>
              <a:gd name="connsiteY0" fmla="*/ 0 h 822656"/>
              <a:gd name="connsiteX1" fmla="*/ 1932197 w 2054482"/>
              <a:gd name="connsiteY1" fmla="*/ 0 h 822656"/>
              <a:gd name="connsiteX2" fmla="*/ 2054482 w 2054482"/>
              <a:gd name="connsiteY2" fmla="*/ 411328 h 822656"/>
              <a:gd name="connsiteX3" fmla="*/ 1932197 w 2054482"/>
              <a:gd name="connsiteY3" fmla="*/ 822656 h 822656"/>
              <a:gd name="connsiteX4" fmla="*/ 0 w 2054482"/>
              <a:gd name="connsiteY4" fmla="*/ 822656 h 822656"/>
              <a:gd name="connsiteX5" fmla="*/ 130515 w 2054482"/>
              <a:gd name="connsiteY5" fmla="*/ 415653 h 822656"/>
              <a:gd name="connsiteX6" fmla="*/ 0 w 2054482"/>
              <a:gd name="connsiteY6" fmla="*/ 0 h 822656"/>
              <a:gd name="connsiteX0" fmla="*/ 0 w 2071751"/>
              <a:gd name="connsiteY0" fmla="*/ 0 h 822656"/>
              <a:gd name="connsiteX1" fmla="*/ 1932197 w 2071751"/>
              <a:gd name="connsiteY1" fmla="*/ 0 h 822656"/>
              <a:gd name="connsiteX2" fmla="*/ 2071751 w 2071751"/>
              <a:gd name="connsiteY2" fmla="*/ 411328 h 822656"/>
              <a:gd name="connsiteX3" fmla="*/ 1932197 w 2071751"/>
              <a:gd name="connsiteY3" fmla="*/ 822656 h 822656"/>
              <a:gd name="connsiteX4" fmla="*/ 0 w 2071751"/>
              <a:gd name="connsiteY4" fmla="*/ 822656 h 822656"/>
              <a:gd name="connsiteX5" fmla="*/ 130515 w 2071751"/>
              <a:gd name="connsiteY5" fmla="*/ 415653 h 822656"/>
              <a:gd name="connsiteX6" fmla="*/ 0 w 2071751"/>
              <a:gd name="connsiteY6" fmla="*/ 0 h 822656"/>
              <a:gd name="connsiteX0" fmla="*/ 0 w 2071751"/>
              <a:gd name="connsiteY0" fmla="*/ 0 h 822656"/>
              <a:gd name="connsiteX1" fmla="*/ 1940831 w 2071751"/>
              <a:gd name="connsiteY1" fmla="*/ 0 h 822656"/>
              <a:gd name="connsiteX2" fmla="*/ 2071751 w 2071751"/>
              <a:gd name="connsiteY2" fmla="*/ 411328 h 822656"/>
              <a:gd name="connsiteX3" fmla="*/ 1932197 w 2071751"/>
              <a:gd name="connsiteY3" fmla="*/ 822656 h 822656"/>
              <a:gd name="connsiteX4" fmla="*/ 0 w 2071751"/>
              <a:gd name="connsiteY4" fmla="*/ 822656 h 822656"/>
              <a:gd name="connsiteX5" fmla="*/ 130515 w 2071751"/>
              <a:gd name="connsiteY5" fmla="*/ 415653 h 822656"/>
              <a:gd name="connsiteX6" fmla="*/ 0 w 2071751"/>
              <a:gd name="connsiteY6" fmla="*/ 0 h 822656"/>
              <a:gd name="connsiteX0" fmla="*/ 0 w 2071751"/>
              <a:gd name="connsiteY0" fmla="*/ 0 h 822656"/>
              <a:gd name="connsiteX1" fmla="*/ 1940831 w 2071751"/>
              <a:gd name="connsiteY1" fmla="*/ 0 h 822656"/>
              <a:gd name="connsiteX2" fmla="*/ 2071751 w 2071751"/>
              <a:gd name="connsiteY2" fmla="*/ 411328 h 822656"/>
              <a:gd name="connsiteX3" fmla="*/ 1938673 w 2071751"/>
              <a:gd name="connsiteY3" fmla="*/ 822656 h 822656"/>
              <a:gd name="connsiteX4" fmla="*/ 0 w 2071751"/>
              <a:gd name="connsiteY4" fmla="*/ 822656 h 822656"/>
              <a:gd name="connsiteX5" fmla="*/ 130515 w 2071751"/>
              <a:gd name="connsiteY5" fmla="*/ 415653 h 822656"/>
              <a:gd name="connsiteX6" fmla="*/ 0 w 2071751"/>
              <a:gd name="connsiteY6" fmla="*/ 0 h 822656"/>
              <a:gd name="connsiteX0" fmla="*/ 0 w 2071751"/>
              <a:gd name="connsiteY0" fmla="*/ 0 h 822656"/>
              <a:gd name="connsiteX1" fmla="*/ 1940831 w 2071751"/>
              <a:gd name="connsiteY1" fmla="*/ 0 h 822656"/>
              <a:gd name="connsiteX2" fmla="*/ 2071751 w 2071751"/>
              <a:gd name="connsiteY2" fmla="*/ 411328 h 822656"/>
              <a:gd name="connsiteX3" fmla="*/ 1938673 w 2071751"/>
              <a:gd name="connsiteY3" fmla="*/ 822656 h 822656"/>
              <a:gd name="connsiteX4" fmla="*/ 0 w 2071751"/>
              <a:gd name="connsiteY4" fmla="*/ 822656 h 822656"/>
              <a:gd name="connsiteX5" fmla="*/ 122776 w 2071751"/>
              <a:gd name="connsiteY5" fmla="*/ 415653 h 822656"/>
              <a:gd name="connsiteX6" fmla="*/ 0 w 2071751"/>
              <a:gd name="connsiteY6" fmla="*/ 0 h 82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751" h="822656">
                <a:moveTo>
                  <a:pt x="0" y="0"/>
                </a:moveTo>
                <a:lnTo>
                  <a:pt x="1940831" y="0"/>
                </a:lnTo>
                <a:lnTo>
                  <a:pt x="2071751" y="411328"/>
                </a:lnTo>
                <a:lnTo>
                  <a:pt x="1938673" y="822656"/>
                </a:lnTo>
                <a:lnTo>
                  <a:pt x="0" y="822656"/>
                </a:lnTo>
                <a:lnTo>
                  <a:pt x="122776" y="41565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349" tIns="112014" rIns="467335" bIns="112014" numCol="1" spcCol="1270" anchor="ctr" anchorCtr="0">
            <a:noAutofit/>
          </a:bodyPr>
          <a:lstStyle/>
          <a:p>
            <a:pPr algn="ctr" defTabSz="1866900">
              <a:lnSpc>
                <a:spcPct val="90000"/>
              </a:lnSpc>
              <a:spcBef>
                <a:spcPct val="0"/>
              </a:spcBef>
              <a:spcAft>
                <a:spcPct val="35000"/>
              </a:spcAft>
            </a:pPr>
            <a:endParaRPr lang="es-CL" sz="4200" dirty="0"/>
          </a:p>
        </p:txBody>
      </p:sp>
      <p:sp>
        <p:nvSpPr>
          <p:cNvPr id="23" name="TextBox 22"/>
          <p:cNvSpPr txBox="1"/>
          <p:nvPr/>
        </p:nvSpPr>
        <p:spPr>
          <a:xfrm>
            <a:off x="497772" y="1501088"/>
            <a:ext cx="1781804" cy="584775"/>
          </a:xfrm>
          <a:prstGeom prst="rect">
            <a:avLst/>
          </a:prstGeom>
          <a:noFill/>
        </p:spPr>
        <p:txBody>
          <a:bodyPr wrap="square" rtlCol="0">
            <a:spAutoFit/>
          </a:bodyPr>
          <a:lstStyle/>
          <a:p>
            <a:pPr algn="ctr"/>
            <a:r>
              <a:rPr lang="es-CL" sz="1600" b="1" dirty="0">
                <a:solidFill>
                  <a:schemeClr val="bg1"/>
                </a:solidFill>
              </a:rPr>
              <a:t>Bases para una agenda colectiva</a:t>
            </a:r>
          </a:p>
        </p:txBody>
      </p:sp>
      <p:sp>
        <p:nvSpPr>
          <p:cNvPr id="27" name="TextBox 26"/>
          <p:cNvSpPr txBox="1"/>
          <p:nvPr/>
        </p:nvSpPr>
        <p:spPr>
          <a:xfrm>
            <a:off x="7895832" y="1484785"/>
            <a:ext cx="3888800" cy="584775"/>
          </a:xfrm>
          <a:prstGeom prst="rect">
            <a:avLst/>
          </a:prstGeom>
          <a:noFill/>
        </p:spPr>
        <p:txBody>
          <a:bodyPr wrap="square" rtlCol="0">
            <a:spAutoFit/>
          </a:bodyPr>
          <a:lstStyle/>
          <a:p>
            <a:pPr algn="ctr"/>
            <a:r>
              <a:rPr lang="es-CL" sz="1600" b="1" dirty="0">
                <a:solidFill>
                  <a:schemeClr val="bg1"/>
                </a:solidFill>
              </a:rPr>
              <a:t>Monitoreo, actualización y consolidación del proceso y capacidades asociadas</a:t>
            </a:r>
          </a:p>
        </p:txBody>
      </p:sp>
      <p:sp>
        <p:nvSpPr>
          <p:cNvPr id="28" name="TextBox 27"/>
          <p:cNvSpPr txBox="1"/>
          <p:nvPr/>
        </p:nvSpPr>
        <p:spPr>
          <a:xfrm>
            <a:off x="666312" y="1051078"/>
            <a:ext cx="1334357" cy="276999"/>
          </a:xfrm>
          <a:prstGeom prst="rect">
            <a:avLst/>
          </a:prstGeom>
          <a:noFill/>
        </p:spPr>
        <p:txBody>
          <a:bodyPr wrap="square" rtlCol="0">
            <a:spAutoFit/>
          </a:bodyPr>
          <a:lstStyle/>
          <a:p>
            <a:pPr algn="ctr"/>
            <a:r>
              <a:rPr lang="es-CL" sz="1200" dirty="0"/>
              <a:t>3 a 6 meses </a:t>
            </a:r>
          </a:p>
        </p:txBody>
      </p:sp>
      <p:sp>
        <p:nvSpPr>
          <p:cNvPr id="30" name="TextBox 29"/>
          <p:cNvSpPr txBox="1"/>
          <p:nvPr/>
        </p:nvSpPr>
        <p:spPr>
          <a:xfrm>
            <a:off x="4583832" y="1053507"/>
            <a:ext cx="3096344" cy="276999"/>
          </a:xfrm>
          <a:prstGeom prst="rect">
            <a:avLst/>
          </a:prstGeom>
          <a:noFill/>
        </p:spPr>
        <p:txBody>
          <a:bodyPr wrap="square" rtlCol="0">
            <a:spAutoFit/>
          </a:bodyPr>
          <a:lstStyle/>
          <a:p>
            <a:pPr algn="ctr"/>
            <a:r>
              <a:rPr lang="es-CL" sz="1200" dirty="0"/>
              <a:t>2 años</a:t>
            </a:r>
          </a:p>
        </p:txBody>
      </p:sp>
      <p:sp>
        <p:nvSpPr>
          <p:cNvPr id="47" name="TextBox 46"/>
          <p:cNvSpPr txBox="1"/>
          <p:nvPr/>
        </p:nvSpPr>
        <p:spPr>
          <a:xfrm>
            <a:off x="2072676" y="1052197"/>
            <a:ext cx="2754380" cy="276999"/>
          </a:xfrm>
          <a:prstGeom prst="rect">
            <a:avLst/>
          </a:prstGeom>
          <a:noFill/>
        </p:spPr>
        <p:txBody>
          <a:bodyPr wrap="square" rtlCol="0">
            <a:spAutoFit/>
          </a:bodyPr>
          <a:lstStyle/>
          <a:p>
            <a:pPr algn="ctr"/>
            <a:r>
              <a:rPr lang="es-CL" sz="1200" dirty="0"/>
              <a:t>6 meses a 1 año</a:t>
            </a:r>
          </a:p>
        </p:txBody>
      </p:sp>
      <p:cxnSp>
        <p:nvCxnSpPr>
          <p:cNvPr id="8" name="Straight Arrow Connector 7"/>
          <p:cNvCxnSpPr/>
          <p:nvPr/>
        </p:nvCxnSpPr>
        <p:spPr>
          <a:xfrm>
            <a:off x="598772" y="1332000"/>
            <a:ext cx="1544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p:cNvCxnSpPr>
          <p:nvPr/>
        </p:nvCxnSpPr>
        <p:spPr>
          <a:xfrm>
            <a:off x="4583832" y="1332000"/>
            <a:ext cx="302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7752184" y="1332000"/>
            <a:ext cx="3996000"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67408" y="661918"/>
            <a:ext cx="1119854" cy="400110"/>
          </a:xfrm>
          <a:prstGeom prst="rect">
            <a:avLst/>
          </a:prstGeom>
          <a:noFill/>
        </p:spPr>
        <p:txBody>
          <a:bodyPr wrap="square" rtlCol="0">
            <a:spAutoFit/>
          </a:bodyPr>
          <a:lstStyle/>
          <a:p>
            <a:pPr algn="ctr"/>
            <a:r>
              <a:rPr lang="es-CL" sz="2000" b="1" i="1" dirty="0"/>
              <a:t>Fase I</a:t>
            </a:r>
          </a:p>
        </p:txBody>
      </p:sp>
      <p:sp>
        <p:nvSpPr>
          <p:cNvPr id="88" name="TextBox 87"/>
          <p:cNvSpPr txBox="1"/>
          <p:nvPr/>
        </p:nvSpPr>
        <p:spPr>
          <a:xfrm>
            <a:off x="2855640" y="661918"/>
            <a:ext cx="1119854" cy="400110"/>
          </a:xfrm>
          <a:prstGeom prst="rect">
            <a:avLst/>
          </a:prstGeom>
          <a:noFill/>
        </p:spPr>
        <p:txBody>
          <a:bodyPr wrap="square" rtlCol="0">
            <a:spAutoFit/>
          </a:bodyPr>
          <a:lstStyle/>
          <a:p>
            <a:pPr algn="ctr"/>
            <a:r>
              <a:rPr lang="es-CL" sz="2000" b="1" i="1" dirty="0"/>
              <a:t>Fase II</a:t>
            </a:r>
          </a:p>
        </p:txBody>
      </p:sp>
      <p:sp>
        <p:nvSpPr>
          <p:cNvPr id="95" name="TextBox 94"/>
          <p:cNvSpPr txBox="1"/>
          <p:nvPr/>
        </p:nvSpPr>
        <p:spPr>
          <a:xfrm>
            <a:off x="5519936" y="672551"/>
            <a:ext cx="1119854" cy="400110"/>
          </a:xfrm>
          <a:prstGeom prst="rect">
            <a:avLst/>
          </a:prstGeom>
          <a:noFill/>
        </p:spPr>
        <p:txBody>
          <a:bodyPr wrap="square" rtlCol="0">
            <a:spAutoFit/>
          </a:bodyPr>
          <a:lstStyle/>
          <a:p>
            <a:pPr algn="ctr"/>
            <a:r>
              <a:rPr lang="es-CL" sz="2000" b="1" i="1" dirty="0"/>
              <a:t>Fase III</a:t>
            </a:r>
          </a:p>
        </p:txBody>
      </p:sp>
      <p:sp>
        <p:nvSpPr>
          <p:cNvPr id="31" name="TextBox 30"/>
          <p:cNvSpPr txBox="1"/>
          <p:nvPr/>
        </p:nvSpPr>
        <p:spPr>
          <a:xfrm rot="16200000">
            <a:off x="32329" y="1651371"/>
            <a:ext cx="885242" cy="276999"/>
          </a:xfrm>
          <a:prstGeom prst="rect">
            <a:avLst/>
          </a:prstGeom>
          <a:noFill/>
        </p:spPr>
        <p:txBody>
          <a:bodyPr wrap="none" rtlCol="0">
            <a:spAutoFit/>
          </a:bodyPr>
          <a:lstStyle/>
          <a:p>
            <a:r>
              <a:rPr lang="es-CL" sz="1200" dirty="0"/>
              <a:t>COMIENZO</a:t>
            </a:r>
          </a:p>
        </p:txBody>
      </p:sp>
      <p:cxnSp>
        <p:nvCxnSpPr>
          <p:cNvPr id="2" name="Straight Connector 2">
            <a:extLst>
              <a:ext uri="{FF2B5EF4-FFF2-40B4-BE49-F238E27FC236}">
                <a16:creationId xmlns:a16="http://schemas.microsoft.com/office/drawing/2014/main" id="{8DC75FEB-ABFC-8EDF-80E2-ABDBBD73F555}"/>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9D2CCB3C-6F5F-0D19-8FC2-2D8D6E28A849}"/>
              </a:ext>
            </a:extLst>
          </p:cNvPr>
          <p:cNvSpPr txBox="1">
            <a:spLocks/>
          </p:cNvSpPr>
          <p:nvPr/>
        </p:nvSpPr>
        <p:spPr>
          <a:xfrm>
            <a:off x="372328" y="8680"/>
            <a:ext cx="11484024"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latin typeface="+mn-lt"/>
              </a:rPr>
              <a:t>El punto de partida: Un acuerdo amplio en torno a un visión compartida </a:t>
            </a:r>
          </a:p>
        </p:txBody>
      </p:sp>
      <p:sp>
        <p:nvSpPr>
          <p:cNvPr id="15" name="TextBox 29">
            <a:extLst>
              <a:ext uri="{FF2B5EF4-FFF2-40B4-BE49-F238E27FC236}">
                <a16:creationId xmlns:a16="http://schemas.microsoft.com/office/drawing/2014/main" id="{18319C8C-EEFA-7586-1067-8EB5BCDD6962}"/>
              </a:ext>
            </a:extLst>
          </p:cNvPr>
          <p:cNvSpPr txBox="1"/>
          <p:nvPr/>
        </p:nvSpPr>
        <p:spPr>
          <a:xfrm>
            <a:off x="11640616" y="1174719"/>
            <a:ext cx="378810" cy="276998"/>
          </a:xfrm>
          <a:prstGeom prst="rect">
            <a:avLst/>
          </a:prstGeom>
          <a:noFill/>
        </p:spPr>
        <p:txBody>
          <a:bodyPr wrap="square" rtlCol="0">
            <a:spAutoFit/>
          </a:bodyPr>
          <a:lstStyle/>
          <a:p>
            <a:pPr algn="ctr"/>
            <a:r>
              <a:rPr lang="es-CL" sz="1200" dirty="0"/>
              <a:t>…</a:t>
            </a:r>
          </a:p>
        </p:txBody>
      </p:sp>
      <p:cxnSp>
        <p:nvCxnSpPr>
          <p:cNvPr id="19" name="Straight Arrow Connector 7">
            <a:extLst>
              <a:ext uri="{FF2B5EF4-FFF2-40B4-BE49-F238E27FC236}">
                <a16:creationId xmlns:a16="http://schemas.microsoft.com/office/drawing/2014/main" id="{E6E72955-BD47-1EEE-46AB-AAB06ECE52D2}"/>
              </a:ext>
            </a:extLst>
          </p:cNvPr>
          <p:cNvCxnSpPr/>
          <p:nvPr/>
        </p:nvCxnSpPr>
        <p:spPr>
          <a:xfrm>
            <a:off x="2207568" y="1332000"/>
            <a:ext cx="230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2">
            <a:extLst>
              <a:ext uri="{FF2B5EF4-FFF2-40B4-BE49-F238E27FC236}">
                <a16:creationId xmlns:a16="http://schemas.microsoft.com/office/drawing/2014/main" id="{E5173403-062F-1B9D-2E68-2B0FA5E945EC}"/>
              </a:ext>
            </a:extLst>
          </p:cNvPr>
          <p:cNvSpPr txBox="1"/>
          <p:nvPr/>
        </p:nvSpPr>
        <p:spPr>
          <a:xfrm>
            <a:off x="2453180" y="1484784"/>
            <a:ext cx="2130652" cy="584775"/>
          </a:xfrm>
          <a:prstGeom prst="rect">
            <a:avLst/>
          </a:prstGeom>
          <a:noFill/>
        </p:spPr>
        <p:txBody>
          <a:bodyPr wrap="square" rtlCol="0">
            <a:spAutoFit/>
          </a:bodyPr>
          <a:lstStyle/>
          <a:p>
            <a:pPr algn="ctr"/>
            <a:r>
              <a:rPr lang="es-CL" sz="1600" b="1" dirty="0">
                <a:solidFill>
                  <a:schemeClr val="bg1"/>
                </a:solidFill>
              </a:rPr>
              <a:t>Hoja de ruta e iniciativas tempranas </a:t>
            </a:r>
          </a:p>
        </p:txBody>
      </p:sp>
      <p:sp>
        <p:nvSpPr>
          <p:cNvPr id="22" name="TextBox 22">
            <a:extLst>
              <a:ext uri="{FF2B5EF4-FFF2-40B4-BE49-F238E27FC236}">
                <a16:creationId xmlns:a16="http://schemas.microsoft.com/office/drawing/2014/main" id="{AAB9DD1A-93C5-B93A-C35E-A74E9F78E352}"/>
              </a:ext>
            </a:extLst>
          </p:cNvPr>
          <p:cNvSpPr txBox="1"/>
          <p:nvPr/>
        </p:nvSpPr>
        <p:spPr>
          <a:xfrm>
            <a:off x="5087888" y="1476073"/>
            <a:ext cx="2232248" cy="584775"/>
          </a:xfrm>
          <a:prstGeom prst="rect">
            <a:avLst/>
          </a:prstGeom>
          <a:noFill/>
        </p:spPr>
        <p:txBody>
          <a:bodyPr wrap="square" rtlCol="0">
            <a:spAutoFit/>
          </a:bodyPr>
          <a:lstStyle/>
          <a:p>
            <a:pPr algn="ctr"/>
            <a:r>
              <a:rPr lang="es-CL" sz="1600" b="1" dirty="0">
                <a:solidFill>
                  <a:schemeClr val="bg1"/>
                </a:solidFill>
              </a:rPr>
              <a:t>Proyectos </a:t>
            </a:r>
          </a:p>
          <a:p>
            <a:pPr algn="ctr"/>
            <a:r>
              <a:rPr lang="es-CL" sz="1600" b="1" dirty="0">
                <a:solidFill>
                  <a:schemeClr val="bg1"/>
                </a:solidFill>
              </a:rPr>
              <a:t>estratégicos</a:t>
            </a:r>
          </a:p>
        </p:txBody>
      </p:sp>
      <p:sp>
        <p:nvSpPr>
          <p:cNvPr id="24" name="TextBox 94">
            <a:extLst>
              <a:ext uri="{FF2B5EF4-FFF2-40B4-BE49-F238E27FC236}">
                <a16:creationId xmlns:a16="http://schemas.microsoft.com/office/drawing/2014/main" id="{18268C76-E04C-AA04-3D02-2C3BB3DD8F8C}"/>
              </a:ext>
            </a:extLst>
          </p:cNvPr>
          <p:cNvSpPr txBox="1"/>
          <p:nvPr/>
        </p:nvSpPr>
        <p:spPr>
          <a:xfrm>
            <a:off x="9080602" y="683404"/>
            <a:ext cx="1119854" cy="400110"/>
          </a:xfrm>
          <a:prstGeom prst="rect">
            <a:avLst/>
          </a:prstGeom>
          <a:noFill/>
        </p:spPr>
        <p:txBody>
          <a:bodyPr wrap="square" rtlCol="0">
            <a:spAutoFit/>
          </a:bodyPr>
          <a:lstStyle/>
          <a:p>
            <a:pPr algn="ctr"/>
            <a:r>
              <a:rPr lang="es-CL" sz="2000" b="1" i="1" dirty="0"/>
              <a:t>Fase IV</a:t>
            </a:r>
          </a:p>
        </p:txBody>
      </p:sp>
      <p:sp>
        <p:nvSpPr>
          <p:cNvPr id="26" name="TextBox 27">
            <a:extLst>
              <a:ext uri="{FF2B5EF4-FFF2-40B4-BE49-F238E27FC236}">
                <a16:creationId xmlns:a16="http://schemas.microsoft.com/office/drawing/2014/main" id="{74E1F440-BF08-EACC-24EE-7D820FAEA0FC}"/>
              </a:ext>
            </a:extLst>
          </p:cNvPr>
          <p:cNvSpPr txBox="1"/>
          <p:nvPr/>
        </p:nvSpPr>
        <p:spPr>
          <a:xfrm>
            <a:off x="690982" y="2215897"/>
            <a:ext cx="1334357" cy="338554"/>
          </a:xfrm>
          <a:prstGeom prst="rect">
            <a:avLst/>
          </a:prstGeom>
          <a:noFill/>
        </p:spPr>
        <p:txBody>
          <a:bodyPr wrap="square" rtlCol="0">
            <a:spAutoFit/>
          </a:bodyPr>
          <a:lstStyle/>
          <a:p>
            <a:pPr algn="ctr"/>
            <a:r>
              <a:rPr lang="es-CL" sz="1600" dirty="0"/>
              <a:t>2023</a:t>
            </a:r>
          </a:p>
        </p:txBody>
      </p:sp>
      <p:sp>
        <p:nvSpPr>
          <p:cNvPr id="29" name="TextBox 27">
            <a:extLst>
              <a:ext uri="{FF2B5EF4-FFF2-40B4-BE49-F238E27FC236}">
                <a16:creationId xmlns:a16="http://schemas.microsoft.com/office/drawing/2014/main" id="{7E81EE73-6CD3-C3EB-CF21-4AD36D79002E}"/>
              </a:ext>
            </a:extLst>
          </p:cNvPr>
          <p:cNvSpPr txBox="1"/>
          <p:nvPr/>
        </p:nvSpPr>
        <p:spPr>
          <a:xfrm>
            <a:off x="2779214" y="2204864"/>
            <a:ext cx="1334357" cy="338554"/>
          </a:xfrm>
          <a:prstGeom prst="rect">
            <a:avLst/>
          </a:prstGeom>
          <a:noFill/>
        </p:spPr>
        <p:txBody>
          <a:bodyPr wrap="square" rtlCol="0">
            <a:spAutoFit/>
          </a:bodyPr>
          <a:lstStyle/>
          <a:p>
            <a:pPr algn="ctr"/>
            <a:r>
              <a:rPr lang="es-CL" sz="1600" dirty="0"/>
              <a:t>2024</a:t>
            </a:r>
          </a:p>
        </p:txBody>
      </p:sp>
      <p:sp>
        <p:nvSpPr>
          <p:cNvPr id="32" name="TextBox 27">
            <a:extLst>
              <a:ext uri="{FF2B5EF4-FFF2-40B4-BE49-F238E27FC236}">
                <a16:creationId xmlns:a16="http://schemas.microsoft.com/office/drawing/2014/main" id="{77ED7EFC-C076-E668-9247-5057270BE8B9}"/>
              </a:ext>
            </a:extLst>
          </p:cNvPr>
          <p:cNvSpPr txBox="1"/>
          <p:nvPr/>
        </p:nvSpPr>
        <p:spPr>
          <a:xfrm>
            <a:off x="5371502" y="2204864"/>
            <a:ext cx="1334357" cy="338554"/>
          </a:xfrm>
          <a:prstGeom prst="rect">
            <a:avLst/>
          </a:prstGeom>
          <a:noFill/>
        </p:spPr>
        <p:txBody>
          <a:bodyPr wrap="square" rtlCol="0">
            <a:spAutoFit/>
          </a:bodyPr>
          <a:lstStyle/>
          <a:p>
            <a:pPr algn="ctr"/>
            <a:r>
              <a:rPr lang="es-CL" sz="1600" dirty="0"/>
              <a:t>2025-2026</a:t>
            </a:r>
          </a:p>
        </p:txBody>
      </p:sp>
      <p:sp>
        <p:nvSpPr>
          <p:cNvPr id="33" name="TextBox 27">
            <a:extLst>
              <a:ext uri="{FF2B5EF4-FFF2-40B4-BE49-F238E27FC236}">
                <a16:creationId xmlns:a16="http://schemas.microsoft.com/office/drawing/2014/main" id="{3E5E8DA5-27F7-CCE3-BAEE-A1FDDD42E7D2}"/>
              </a:ext>
            </a:extLst>
          </p:cNvPr>
          <p:cNvSpPr txBox="1"/>
          <p:nvPr/>
        </p:nvSpPr>
        <p:spPr>
          <a:xfrm>
            <a:off x="9154131" y="2190497"/>
            <a:ext cx="1334357" cy="338554"/>
          </a:xfrm>
          <a:prstGeom prst="rect">
            <a:avLst/>
          </a:prstGeom>
          <a:noFill/>
        </p:spPr>
        <p:txBody>
          <a:bodyPr wrap="square" rtlCol="0">
            <a:spAutoFit/>
          </a:bodyPr>
          <a:lstStyle/>
          <a:p>
            <a:pPr algn="ctr"/>
            <a:r>
              <a:rPr lang="es-CL" sz="1600" dirty="0"/>
              <a:t>2027 - …</a:t>
            </a:r>
          </a:p>
        </p:txBody>
      </p:sp>
      <p:sp>
        <p:nvSpPr>
          <p:cNvPr id="34" name="TextBox 27">
            <a:extLst>
              <a:ext uri="{FF2B5EF4-FFF2-40B4-BE49-F238E27FC236}">
                <a16:creationId xmlns:a16="http://schemas.microsoft.com/office/drawing/2014/main" id="{14D67BB1-EBFB-C0EA-7BE8-66F5E747FFEE}"/>
              </a:ext>
            </a:extLst>
          </p:cNvPr>
          <p:cNvSpPr txBox="1"/>
          <p:nvPr/>
        </p:nvSpPr>
        <p:spPr>
          <a:xfrm>
            <a:off x="543155" y="3068960"/>
            <a:ext cx="8073125" cy="2514663"/>
          </a:xfrm>
          <a:prstGeom prst="rect">
            <a:avLst/>
          </a:prstGeom>
          <a:noFill/>
        </p:spPr>
        <p:txBody>
          <a:bodyPr wrap="square" rtlCol="0">
            <a:spAutoFit/>
          </a:bodyPr>
          <a:lstStyle/>
          <a:p>
            <a:pPr marL="171450" indent="-171450">
              <a:lnSpc>
                <a:spcPct val="110000"/>
              </a:lnSpc>
              <a:buFont typeface="Arial" panose="020B0604020202020204" pitchFamily="34" charset="0"/>
              <a:buChar char="•"/>
            </a:pPr>
            <a:r>
              <a:rPr lang="es-CL" b="1" dirty="0"/>
              <a:t>Visión compartida (preliminar) – Imagen de futuro</a:t>
            </a:r>
          </a:p>
          <a:p>
            <a:pPr marL="171450" indent="-171450">
              <a:lnSpc>
                <a:spcPct val="110000"/>
              </a:lnSpc>
              <a:buFont typeface="Arial" panose="020B0604020202020204" pitchFamily="34" charset="0"/>
              <a:buChar char="•"/>
            </a:pPr>
            <a:endParaRPr lang="es-CL" b="1" dirty="0"/>
          </a:p>
          <a:p>
            <a:pPr marL="171450" indent="-171450">
              <a:lnSpc>
                <a:spcPct val="110000"/>
              </a:lnSpc>
              <a:buFont typeface="Arial" panose="020B0604020202020204" pitchFamily="34" charset="0"/>
              <a:buChar char="•"/>
            </a:pPr>
            <a:r>
              <a:rPr lang="es-CL" b="1" dirty="0"/>
              <a:t>Línea base y los ejes estratégicos para el desarrollo de la visión</a:t>
            </a:r>
          </a:p>
          <a:p>
            <a:pPr marL="171450" indent="-171450">
              <a:lnSpc>
                <a:spcPct val="110000"/>
              </a:lnSpc>
              <a:buFont typeface="Arial" panose="020B0604020202020204" pitchFamily="34" charset="0"/>
              <a:buChar char="•"/>
            </a:pPr>
            <a:endParaRPr lang="es-CL" b="1" dirty="0"/>
          </a:p>
          <a:p>
            <a:pPr marL="171450" indent="-171450">
              <a:lnSpc>
                <a:spcPct val="110000"/>
              </a:lnSpc>
              <a:buFont typeface="Arial" panose="020B0604020202020204" pitchFamily="34" charset="0"/>
              <a:buChar char="•"/>
            </a:pPr>
            <a:r>
              <a:rPr lang="es-CL" b="1" dirty="0"/>
              <a:t>Pacto o acuerdo </a:t>
            </a:r>
            <a:r>
              <a:rPr lang="es-CL" b="1" dirty="0" err="1"/>
              <a:t>multi-actores</a:t>
            </a:r>
            <a:r>
              <a:rPr lang="es-CL" b="1" dirty="0"/>
              <a:t> para el desarrollo de una agenda colectiva</a:t>
            </a:r>
          </a:p>
          <a:p>
            <a:pPr marL="171450" indent="-171450">
              <a:lnSpc>
                <a:spcPct val="110000"/>
              </a:lnSpc>
              <a:buFont typeface="Arial" panose="020B0604020202020204" pitchFamily="34" charset="0"/>
              <a:buChar char="•"/>
            </a:pPr>
            <a:endParaRPr lang="es-CL" b="1" dirty="0"/>
          </a:p>
          <a:p>
            <a:pPr marL="171450" indent="-171450">
              <a:lnSpc>
                <a:spcPct val="110000"/>
              </a:lnSpc>
              <a:buFont typeface="Arial" panose="020B0604020202020204" pitchFamily="34" charset="0"/>
              <a:buChar char="•"/>
            </a:pPr>
            <a:r>
              <a:rPr lang="es-CL" b="1" dirty="0"/>
              <a:t>Gobernanza y secretaria ejecutiva</a:t>
            </a:r>
          </a:p>
          <a:p>
            <a:pPr marL="171450" indent="-171450">
              <a:lnSpc>
                <a:spcPct val="110000"/>
              </a:lnSpc>
              <a:buFont typeface="Arial" panose="020B0604020202020204" pitchFamily="34" charset="0"/>
              <a:buChar char="•"/>
            </a:pPr>
            <a:endParaRPr lang="es-CL" dirty="0"/>
          </a:p>
        </p:txBody>
      </p:sp>
      <p:pic>
        <p:nvPicPr>
          <p:cNvPr id="35" name="Imagen 34">
            <a:extLst>
              <a:ext uri="{FF2B5EF4-FFF2-40B4-BE49-F238E27FC236}">
                <a16:creationId xmlns:a16="http://schemas.microsoft.com/office/drawing/2014/main" id="{53D62093-D43F-AB88-38A3-4121FBDCD476}"/>
              </a:ext>
            </a:extLst>
          </p:cNvPr>
          <p:cNvPicPr>
            <a:picLocks noChangeAspect="1"/>
          </p:cNvPicPr>
          <p:nvPr/>
        </p:nvPicPr>
        <p:blipFill>
          <a:blip r:embed="rId5"/>
          <a:stretch>
            <a:fillRect/>
          </a:stretch>
        </p:blipFill>
        <p:spPr>
          <a:xfrm>
            <a:off x="11734553" y="6381376"/>
            <a:ext cx="410119" cy="432000"/>
          </a:xfrm>
          <a:prstGeom prst="rect">
            <a:avLst/>
          </a:prstGeom>
        </p:spPr>
      </p:pic>
      <p:sp>
        <p:nvSpPr>
          <p:cNvPr id="36" name="Shape 77">
            <a:extLst>
              <a:ext uri="{FF2B5EF4-FFF2-40B4-BE49-F238E27FC236}">
                <a16:creationId xmlns:a16="http://schemas.microsoft.com/office/drawing/2014/main" id="{7C68B03E-AB8D-1925-2654-EEE0869FAB27}"/>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cxnSp>
        <p:nvCxnSpPr>
          <p:cNvPr id="37" name="Straight Connector 145">
            <a:extLst>
              <a:ext uri="{FF2B5EF4-FFF2-40B4-BE49-F238E27FC236}">
                <a16:creationId xmlns:a16="http://schemas.microsoft.com/office/drawing/2014/main" id="{ADBEB82D-AAAA-C748-8356-00B085CE8AFF}"/>
              </a:ext>
            </a:extLst>
          </p:cNvPr>
          <p:cNvCxnSpPr/>
          <p:nvPr/>
        </p:nvCxnSpPr>
        <p:spPr>
          <a:xfrm>
            <a:off x="2124295" y="2193847"/>
            <a:ext cx="6428206" cy="587082"/>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11">
            <a:extLst>
              <a:ext uri="{FF2B5EF4-FFF2-40B4-BE49-F238E27FC236}">
                <a16:creationId xmlns:a16="http://schemas.microsoft.com/office/drawing/2014/main" id="{370BE580-9DA4-C2B5-29C7-83736465FA04}"/>
              </a:ext>
            </a:extLst>
          </p:cNvPr>
          <p:cNvCxnSpPr/>
          <p:nvPr/>
        </p:nvCxnSpPr>
        <p:spPr>
          <a:xfrm flipH="1">
            <a:off x="488501" y="2193847"/>
            <a:ext cx="144814" cy="587082"/>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39" name="TextBox 94">
            <a:extLst>
              <a:ext uri="{FF2B5EF4-FFF2-40B4-BE49-F238E27FC236}">
                <a16:creationId xmlns:a16="http://schemas.microsoft.com/office/drawing/2014/main" id="{4DD42219-35C2-3E7E-118B-CDB810BDB532}"/>
              </a:ext>
            </a:extLst>
          </p:cNvPr>
          <p:cNvSpPr txBox="1"/>
          <p:nvPr/>
        </p:nvSpPr>
        <p:spPr>
          <a:xfrm>
            <a:off x="499327" y="2855794"/>
            <a:ext cx="8136000" cy="198913"/>
          </a:xfrm>
          <a:prstGeom prst="rect">
            <a:avLst/>
          </a:prstGeom>
          <a:solidFill>
            <a:schemeClr val="accent1">
              <a:lumMod val="20000"/>
              <a:lumOff val="80000"/>
            </a:schemeClr>
          </a:solidFill>
        </p:spPr>
        <p:txBody>
          <a:bodyPr wrap="square" rtlCol="0">
            <a:noAutofit/>
          </a:bodyPr>
          <a:lstStyle/>
          <a:p>
            <a:pPr algn="ctr">
              <a:lnSpc>
                <a:spcPts val="1300"/>
              </a:lnSpc>
            </a:pPr>
            <a:r>
              <a:rPr lang="es-CL" b="1" i="1" dirty="0"/>
              <a:t>FASE I</a:t>
            </a:r>
          </a:p>
        </p:txBody>
      </p:sp>
      <p:sp>
        <p:nvSpPr>
          <p:cNvPr id="3" name="Rectangle 25">
            <a:extLst>
              <a:ext uri="{FF2B5EF4-FFF2-40B4-BE49-F238E27FC236}">
                <a16:creationId xmlns:a16="http://schemas.microsoft.com/office/drawing/2014/main" id="{9518D396-DC22-EA53-D39F-9CCFEC03549D}"/>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
        <p:nvSpPr>
          <p:cNvPr id="9" name="TextBox 29">
            <a:extLst>
              <a:ext uri="{FF2B5EF4-FFF2-40B4-BE49-F238E27FC236}">
                <a16:creationId xmlns:a16="http://schemas.microsoft.com/office/drawing/2014/main" id="{35A463AB-7255-0B5D-5AB0-4417F51391FE}"/>
              </a:ext>
            </a:extLst>
          </p:cNvPr>
          <p:cNvSpPr txBox="1"/>
          <p:nvPr/>
        </p:nvSpPr>
        <p:spPr>
          <a:xfrm>
            <a:off x="7968208" y="1044926"/>
            <a:ext cx="3096344" cy="276999"/>
          </a:xfrm>
          <a:prstGeom prst="rect">
            <a:avLst/>
          </a:prstGeom>
          <a:noFill/>
        </p:spPr>
        <p:txBody>
          <a:bodyPr wrap="square" rtlCol="0">
            <a:spAutoFit/>
          </a:bodyPr>
          <a:lstStyle/>
          <a:p>
            <a:pPr algn="ctr"/>
            <a:r>
              <a:rPr lang="es-CL" sz="1200" dirty="0"/>
              <a:t>Indefinido (planes quinquenales)</a:t>
            </a:r>
          </a:p>
        </p:txBody>
      </p:sp>
      <p:sp>
        <p:nvSpPr>
          <p:cNvPr id="10" name="Slide Number Placeholder 1">
            <a:extLst>
              <a:ext uri="{FF2B5EF4-FFF2-40B4-BE49-F238E27FC236}">
                <a16:creationId xmlns:a16="http://schemas.microsoft.com/office/drawing/2014/main" id="{89149231-9329-D3A9-E7CE-C24C78960CB6}"/>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27</a:t>
            </a:fld>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0049194"/>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AAF3C41-3195-4CA8-9ADD-FD09F505A079}"/>
              </a:ext>
            </a:extLst>
          </p:cNvPr>
          <p:cNvSpPr txBox="1">
            <a:spLocks/>
          </p:cNvSpPr>
          <p:nvPr/>
        </p:nvSpPr>
        <p:spPr>
          <a:xfrm>
            <a:off x="119336" y="9899"/>
            <a:ext cx="12025336"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CL" sz="2400" b="1" dirty="0">
                <a:solidFill>
                  <a:prstClr val="black"/>
                </a:solidFill>
                <a:latin typeface="Calibri"/>
              </a:rPr>
              <a:t>Una ventana de oportunidad que requiere consensos nacionales y locales y alianzas globales </a:t>
            </a:r>
          </a:p>
        </p:txBody>
      </p:sp>
      <p:cxnSp>
        <p:nvCxnSpPr>
          <p:cNvPr id="10" name="Straight Connector 2">
            <a:extLst>
              <a:ext uri="{FF2B5EF4-FFF2-40B4-BE49-F238E27FC236}">
                <a16:creationId xmlns:a16="http://schemas.microsoft.com/office/drawing/2014/main" id="{977CFFB9-057D-487B-B28C-8715BCFFE23F}"/>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2504AF0B-CC8C-4CCE-9B39-380CBEC06506}"/>
              </a:ext>
            </a:extLst>
          </p:cNvPr>
          <p:cNvSpPr txBox="1"/>
          <p:nvPr/>
        </p:nvSpPr>
        <p:spPr>
          <a:xfrm>
            <a:off x="335360" y="4725144"/>
            <a:ext cx="11521280" cy="1947328"/>
          </a:xfrm>
          <a:prstGeom prst="rect">
            <a:avLst/>
          </a:prstGeom>
          <a:noFill/>
        </p:spPr>
        <p:txBody>
          <a:bodyPr wrap="square">
            <a:spAutoFit/>
          </a:bodyPr>
          <a:lstStyle/>
          <a:p>
            <a:pPr marR="359410" algn="just"/>
            <a:r>
              <a:rPr lang="en-GB" sz="2400" i="1" dirty="0">
                <a:solidFill>
                  <a:srgbClr val="333333"/>
                </a:solidFill>
                <a:effectLst/>
                <a:latin typeface="Calibri" panose="020F0502020204030204" pitchFamily="34" charset="0"/>
                <a:ea typeface="Calibri" panose="020F0502020204030204" pitchFamily="34" charset="0"/>
                <a:cs typeface="Noto Serif" panose="020B0604020202020204" pitchFamily="18" charset="0"/>
              </a:rPr>
              <a:t>“While the losers from decarbonization are relatively obvious, the winners will be those countries that combine  geographic  luck with smart action. First movers that develop a national consensus to promote the right ecosystem for green growth are bound to come out ahead.”</a:t>
            </a:r>
            <a:endParaRPr lang="en-GB" sz="2000" i="1" dirty="0">
              <a:solidFill>
                <a:srgbClr val="333333"/>
              </a:solidFill>
              <a:effectLst/>
              <a:latin typeface="Calibri" panose="020F0502020204030204" pitchFamily="34" charset="0"/>
              <a:ea typeface="Calibri" panose="020F0502020204030204" pitchFamily="34" charset="0"/>
              <a:cs typeface="Noto Serif" panose="020B0604020202020204" pitchFamily="18" charset="0"/>
            </a:endParaRPr>
          </a:p>
          <a:p>
            <a:pPr marR="588010" algn="r">
              <a:lnSpc>
                <a:spcPct val="107000"/>
              </a:lnSpc>
              <a:spcAft>
                <a:spcPts val="800"/>
              </a:spcAft>
            </a:pPr>
            <a:r>
              <a:rPr lang="en-GB" sz="2000" b="1" i="1" dirty="0">
                <a:solidFill>
                  <a:srgbClr val="333333"/>
                </a:solidFill>
                <a:effectLst/>
                <a:latin typeface="Calibri" panose="020F0502020204030204" pitchFamily="34" charset="0"/>
                <a:ea typeface="Calibri" panose="020F0502020204030204" pitchFamily="34" charset="0"/>
                <a:cs typeface="Noto Serif" panose="020B0604020202020204" pitchFamily="18" charset="0"/>
              </a:rPr>
              <a:t>Ricardo Hausmann</a:t>
            </a:r>
          </a:p>
        </p:txBody>
      </p:sp>
      <p:sp>
        <p:nvSpPr>
          <p:cNvPr id="38" name="CuadroTexto 37">
            <a:extLst>
              <a:ext uri="{FF2B5EF4-FFF2-40B4-BE49-F238E27FC236}">
                <a16:creationId xmlns:a16="http://schemas.microsoft.com/office/drawing/2014/main" id="{8FB1E0B5-F552-455B-8173-AEB73E3D15C8}"/>
              </a:ext>
            </a:extLst>
          </p:cNvPr>
          <p:cNvSpPr txBox="1"/>
          <p:nvPr/>
        </p:nvSpPr>
        <p:spPr>
          <a:xfrm>
            <a:off x="335360" y="764704"/>
            <a:ext cx="11521280" cy="3970318"/>
          </a:xfrm>
          <a:prstGeom prst="rect">
            <a:avLst/>
          </a:prstGeom>
          <a:noFill/>
          <a:ln w="38100">
            <a:solidFill>
              <a:srgbClr val="FF0000"/>
            </a:solidFill>
          </a:ln>
        </p:spPr>
        <p:txBody>
          <a:bodyPr wrap="square">
            <a:spAutoFit/>
          </a:bodyPr>
          <a:lstStyle/>
          <a:p>
            <a:pPr algn="just">
              <a:spcAft>
                <a:spcPts val="1200"/>
              </a:spcAft>
            </a:pPr>
            <a:r>
              <a:rPr lang="es-ES" sz="3600" dirty="0"/>
              <a:t>"Mientras que los perdedores de la descarbonización son relativamente obvios, los ganadores serán aquellos países que combinen suerte geográfica con una acción inteligente. Los pioneros que desarrollen un consenso nacional para promover el ecosistema [industrial y tecnológico, social e institucional] idóneo para el crecimiento verde saldrán ganando."</a:t>
            </a:r>
            <a:endParaRPr lang="es-CL" sz="3200" b="1" dirty="0"/>
          </a:p>
        </p:txBody>
      </p:sp>
      <p:pic>
        <p:nvPicPr>
          <p:cNvPr id="12" name="Imagen 11">
            <a:extLst>
              <a:ext uri="{FF2B5EF4-FFF2-40B4-BE49-F238E27FC236}">
                <a16:creationId xmlns:a16="http://schemas.microsoft.com/office/drawing/2014/main" id="{673DD69B-3037-31DE-86DD-3D9E948E9230}"/>
              </a:ext>
            </a:extLst>
          </p:cNvPr>
          <p:cNvPicPr>
            <a:picLocks noChangeAspect="1"/>
          </p:cNvPicPr>
          <p:nvPr/>
        </p:nvPicPr>
        <p:blipFill>
          <a:blip r:embed="rId2"/>
          <a:stretch>
            <a:fillRect/>
          </a:stretch>
        </p:blipFill>
        <p:spPr>
          <a:xfrm>
            <a:off x="11734553" y="6381376"/>
            <a:ext cx="410119" cy="432000"/>
          </a:xfrm>
          <a:prstGeom prst="rect">
            <a:avLst/>
          </a:prstGeom>
        </p:spPr>
      </p:pic>
      <p:sp>
        <p:nvSpPr>
          <p:cNvPr id="13" name="Shape 77">
            <a:extLst>
              <a:ext uri="{FF2B5EF4-FFF2-40B4-BE49-F238E27FC236}">
                <a16:creationId xmlns:a16="http://schemas.microsoft.com/office/drawing/2014/main" id="{F5D9B525-BF5C-5CE0-F224-C145CA991069}"/>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14" name="Slide Number Placeholder 1">
            <a:extLst>
              <a:ext uri="{FF2B5EF4-FFF2-40B4-BE49-F238E27FC236}">
                <a16:creationId xmlns:a16="http://schemas.microsoft.com/office/drawing/2014/main" id="{172D5394-1629-61CC-E2DF-57B35E44242F}"/>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28</a:t>
            </a:fld>
            <a:endParaRPr lang="en-AU" dirty="0">
              <a:latin typeface="Calibri" panose="020F0502020204030204" pitchFamily="34" charset="0"/>
              <a:cs typeface="Calibri" panose="020F0502020204030204" pitchFamily="34" charset="0"/>
            </a:endParaRPr>
          </a:p>
        </p:txBody>
      </p:sp>
      <p:sp>
        <p:nvSpPr>
          <p:cNvPr id="2" name="Rectangle 25">
            <a:extLst>
              <a:ext uri="{FF2B5EF4-FFF2-40B4-BE49-F238E27FC236}">
                <a16:creationId xmlns:a16="http://schemas.microsoft.com/office/drawing/2014/main" id="{87504512-B93C-DC09-095D-E59EEAFA2F32}"/>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181653320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ChangeAspect="1"/>
          </p:cNvSpPr>
          <p:nvPr/>
        </p:nvSpPr>
        <p:spPr>
          <a:xfrm>
            <a:off x="335360" y="692696"/>
            <a:ext cx="11521280" cy="5924699"/>
          </a:xfrm>
          <a:prstGeom prst="rect">
            <a:avLst/>
          </a:prstGeom>
        </p:spPr>
        <p:txBody>
          <a:bodyPr wrap="square" bIns="91440" anchor="t" anchorCtr="0">
            <a:sp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85750" indent="-285750" algn="just">
              <a:spcBef>
                <a:spcPts val="0"/>
              </a:spcBef>
              <a:spcAft>
                <a:spcPts val="1200"/>
              </a:spcAft>
              <a:buFont typeface="Arial" panose="020B0604020202020204" pitchFamily="34" charset="0"/>
              <a:buChar char="•"/>
            </a:pPr>
            <a:r>
              <a:rPr lang="es-ES" sz="2800" b="1" dirty="0">
                <a:solidFill>
                  <a:srgbClr val="1F497D"/>
                </a:solidFill>
              </a:rPr>
              <a:t>Un planeta sostenible demanda minerales</a:t>
            </a:r>
            <a:r>
              <a:rPr lang="es-ES" sz="2800" dirty="0">
                <a:solidFill>
                  <a:srgbClr val="1F497D"/>
                </a:solidFill>
              </a:rPr>
              <a:t>: La transición energética está impulsando un significativo aumento en la demanda por minerales. </a:t>
            </a:r>
          </a:p>
          <a:p>
            <a:pPr marL="285750" indent="-285750" algn="just">
              <a:spcBef>
                <a:spcPts val="0"/>
              </a:spcBef>
              <a:spcAft>
                <a:spcPts val="1200"/>
              </a:spcAft>
              <a:buFont typeface="Arial" panose="020B0604020202020204" pitchFamily="34" charset="0"/>
              <a:buChar char="•"/>
            </a:pPr>
            <a:r>
              <a:rPr lang="es-ES" sz="2800" b="1" dirty="0">
                <a:solidFill>
                  <a:srgbClr val="1F497D"/>
                </a:solidFill>
              </a:rPr>
              <a:t>Pero exige que la minería sea sostenible y responsable:</a:t>
            </a:r>
            <a:r>
              <a:rPr lang="es-ES" sz="2800" dirty="0">
                <a:solidFill>
                  <a:srgbClr val="1F497D"/>
                </a:solidFill>
              </a:rPr>
              <a:t> Estos deben ser extraídos, procesados y comercializados de forma sostenible, responsable y coherente con los desafíos y oportunidades de cada contexto,  aprovechando la revolución tecnológica y acorde con la crisis socio-ecológica actualmente en curso, y de esta forma:</a:t>
            </a:r>
          </a:p>
          <a:p>
            <a:pPr marL="779463" indent="-514350" algn="just">
              <a:spcBef>
                <a:spcPts val="0"/>
              </a:spcBef>
              <a:spcAft>
                <a:spcPts val="1200"/>
              </a:spcAft>
              <a:buFont typeface="+mj-lt"/>
              <a:buAutoNum type="arabicPeriod"/>
            </a:pPr>
            <a:r>
              <a:rPr lang="es-ES" sz="2800" dirty="0">
                <a:solidFill>
                  <a:srgbClr val="1F497D"/>
                </a:solidFill>
              </a:rPr>
              <a:t>Impulsar el desarrollo industrial, productivo y tecnológico de Mendoza</a:t>
            </a:r>
          </a:p>
          <a:p>
            <a:pPr marL="779463" indent="-514350" algn="just">
              <a:spcBef>
                <a:spcPts val="0"/>
              </a:spcBef>
              <a:spcAft>
                <a:spcPts val="1200"/>
              </a:spcAft>
              <a:buFont typeface="+mj-lt"/>
              <a:buAutoNum type="arabicPeriod"/>
            </a:pPr>
            <a:r>
              <a:rPr lang="es-ES" sz="2800" dirty="0">
                <a:solidFill>
                  <a:srgbClr val="1F497D"/>
                </a:solidFill>
              </a:rPr>
              <a:t>Insertarse en los territorios promoviendo un desarrollo social y ambientalmente justo y ser un puente para insertarse a nivel global.</a:t>
            </a:r>
          </a:p>
          <a:p>
            <a:pPr marL="779463" indent="-514350" algn="just">
              <a:spcBef>
                <a:spcPts val="0"/>
              </a:spcBef>
              <a:spcAft>
                <a:spcPts val="1200"/>
              </a:spcAft>
              <a:buFont typeface="+mj-lt"/>
              <a:buAutoNum type="arabicPeriod"/>
            </a:pPr>
            <a:r>
              <a:rPr lang="es-ES" sz="2800" dirty="0">
                <a:solidFill>
                  <a:srgbClr val="1F497D"/>
                </a:solidFill>
              </a:rPr>
              <a:t>Cuidar y regenerar los ecosistemas y minimizando los impactos en el medioambiente, que deben ser mediados y compensados.</a:t>
            </a:r>
          </a:p>
        </p:txBody>
      </p:sp>
      <p:sp>
        <p:nvSpPr>
          <p:cNvPr id="9" name="Title 2">
            <a:extLst>
              <a:ext uri="{FF2B5EF4-FFF2-40B4-BE49-F238E27FC236}">
                <a16:creationId xmlns:a16="http://schemas.microsoft.com/office/drawing/2014/main" id="{EAAF3C41-3195-4CA8-9ADD-FD09F505A079}"/>
              </a:ext>
            </a:extLst>
          </p:cNvPr>
          <p:cNvSpPr txBox="1">
            <a:spLocks/>
          </p:cNvSpPr>
          <p:nvPr/>
        </p:nvSpPr>
        <p:spPr>
          <a:xfrm>
            <a:off x="335359" y="8680"/>
            <a:ext cx="11521279"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CL" sz="2400" b="1" dirty="0">
                <a:solidFill>
                  <a:prstClr val="black"/>
                </a:solidFill>
                <a:latin typeface="Calibri"/>
              </a:rPr>
              <a:t>Una oportunidad única y transitoria de desarrollo (1/2) </a:t>
            </a:r>
          </a:p>
        </p:txBody>
      </p:sp>
      <p:cxnSp>
        <p:nvCxnSpPr>
          <p:cNvPr id="10" name="Straight Connector 2">
            <a:extLst>
              <a:ext uri="{FF2B5EF4-FFF2-40B4-BE49-F238E27FC236}">
                <a16:creationId xmlns:a16="http://schemas.microsoft.com/office/drawing/2014/main" id="{977CFFB9-057D-487B-B28C-8715BCFFE23F}"/>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Slide Number Placeholder 1">
            <a:extLst>
              <a:ext uri="{FF2B5EF4-FFF2-40B4-BE49-F238E27FC236}">
                <a16:creationId xmlns:a16="http://schemas.microsoft.com/office/drawing/2014/main" id="{26C38350-08F6-245D-524F-318ABFE2A56E}"/>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3</a:t>
            </a:fld>
            <a:endParaRPr lang="en-AU" dirty="0">
              <a:latin typeface="Calibri" panose="020F0502020204030204" pitchFamily="34" charset="0"/>
              <a:cs typeface="Calibri" panose="020F0502020204030204" pitchFamily="34" charset="0"/>
            </a:endParaRPr>
          </a:p>
        </p:txBody>
      </p:sp>
      <p:pic>
        <p:nvPicPr>
          <p:cNvPr id="17" name="Imagen 16">
            <a:extLst>
              <a:ext uri="{FF2B5EF4-FFF2-40B4-BE49-F238E27FC236}">
                <a16:creationId xmlns:a16="http://schemas.microsoft.com/office/drawing/2014/main" id="{EDB158D9-6635-AD8F-200A-E2EC1473761D}"/>
              </a:ext>
            </a:extLst>
          </p:cNvPr>
          <p:cNvPicPr>
            <a:picLocks noChangeAspect="1"/>
          </p:cNvPicPr>
          <p:nvPr/>
        </p:nvPicPr>
        <p:blipFill>
          <a:blip r:embed="rId2"/>
          <a:stretch>
            <a:fillRect/>
          </a:stretch>
        </p:blipFill>
        <p:spPr>
          <a:xfrm>
            <a:off x="11734553" y="6381376"/>
            <a:ext cx="410119" cy="432000"/>
          </a:xfrm>
          <a:prstGeom prst="rect">
            <a:avLst/>
          </a:prstGeom>
        </p:spPr>
      </p:pic>
      <p:sp>
        <p:nvSpPr>
          <p:cNvPr id="18" name="Shape 77">
            <a:extLst>
              <a:ext uri="{FF2B5EF4-FFF2-40B4-BE49-F238E27FC236}">
                <a16:creationId xmlns:a16="http://schemas.microsoft.com/office/drawing/2014/main" id="{CDDB8B82-BDA0-A835-273D-228EEE1B5910}"/>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2" name="Rectangle 25">
            <a:extLst>
              <a:ext uri="{FF2B5EF4-FFF2-40B4-BE49-F238E27FC236}">
                <a16:creationId xmlns:a16="http://schemas.microsoft.com/office/drawing/2014/main" id="{0DA17F8D-1727-6ABC-AC5F-0738ABBB7891}"/>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285495700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ChangeAspect="1"/>
          </p:cNvSpPr>
          <p:nvPr/>
        </p:nvSpPr>
        <p:spPr>
          <a:xfrm>
            <a:off x="335360" y="548680"/>
            <a:ext cx="11664000" cy="6047809"/>
          </a:xfrm>
          <a:prstGeom prst="rect">
            <a:avLst/>
          </a:prstGeom>
        </p:spPr>
        <p:txBody>
          <a:bodyPr wrap="square" bIns="91440" anchor="t" anchorCtr="0">
            <a:sp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285750" indent="-285750" algn="just">
              <a:spcBef>
                <a:spcPts val="0"/>
              </a:spcBef>
              <a:spcAft>
                <a:spcPts val="1200"/>
              </a:spcAft>
              <a:buFont typeface="Arial" panose="020B0604020202020204" pitchFamily="34" charset="0"/>
              <a:buChar char="•"/>
            </a:pPr>
            <a:r>
              <a:rPr lang="es-ES" sz="2800" b="1" dirty="0">
                <a:solidFill>
                  <a:srgbClr val="1F497D"/>
                </a:solidFill>
              </a:rPr>
              <a:t>Mendoza tiene las condiciones:</a:t>
            </a:r>
            <a:r>
              <a:rPr lang="es-ES" sz="2800" dirty="0">
                <a:solidFill>
                  <a:srgbClr val="1F497D"/>
                </a:solidFill>
              </a:rPr>
              <a:t> Mendoza tiene una importante tradición industrial, tiene capacidades productivas,  tecnológicas y el capital humano de calidad para transformar su capital geográfico y geológico en capital social cuidando y regenerando su capital natural</a:t>
            </a:r>
          </a:p>
          <a:p>
            <a:pPr marL="285750" indent="-285750" algn="just">
              <a:spcBef>
                <a:spcPts val="0"/>
              </a:spcBef>
              <a:spcAft>
                <a:spcPts val="1200"/>
              </a:spcAft>
              <a:buFont typeface="Arial" panose="020B0604020202020204" pitchFamily="34" charset="0"/>
              <a:buChar char="•"/>
            </a:pPr>
            <a:r>
              <a:rPr lang="es-ES" sz="2800" b="1" dirty="0">
                <a:solidFill>
                  <a:srgbClr val="1F497D"/>
                </a:solidFill>
              </a:rPr>
              <a:t>La oportunidad es transitoria:</a:t>
            </a:r>
            <a:r>
              <a:rPr lang="es-ES" sz="2800" dirty="0">
                <a:solidFill>
                  <a:srgbClr val="1F497D"/>
                </a:solidFill>
              </a:rPr>
              <a:t> Esto abre una oportunidad única y transitoria para que la minería sea reconocida local, nacional y mundialmente como ejemplo de sostenibilidad, atrayendo inversión de calidad, que impulsa el crecimiento, prosperidad y transformación productiva, generando empleo de calidad y acorde con las urgencias social, climática y ecológica . </a:t>
            </a:r>
          </a:p>
          <a:p>
            <a:pPr marL="285750" indent="-285750" algn="just">
              <a:spcBef>
                <a:spcPts val="0"/>
              </a:spcBef>
              <a:spcAft>
                <a:spcPts val="1200"/>
              </a:spcAft>
              <a:buFont typeface="Arial" panose="020B0604020202020204" pitchFamily="34" charset="0"/>
              <a:buChar char="•"/>
            </a:pPr>
            <a:r>
              <a:rPr lang="es-ES" sz="2800" b="1" dirty="0">
                <a:solidFill>
                  <a:srgbClr val="1F497D"/>
                </a:solidFill>
              </a:rPr>
              <a:t>Se requiere una agenda colectiva como catalizador:</a:t>
            </a:r>
            <a:r>
              <a:rPr lang="es-ES" sz="2800" dirty="0">
                <a:solidFill>
                  <a:srgbClr val="1F497D"/>
                </a:solidFill>
              </a:rPr>
              <a:t> Construir confianza en torno a una visión y sentido común compartido de la minería que se quiere y un modelo de gobernanza colectiva (no fragmentada), técnicamente robusto y con capacidades de control y fiscalización exigentes</a:t>
            </a:r>
          </a:p>
        </p:txBody>
      </p:sp>
      <p:sp>
        <p:nvSpPr>
          <p:cNvPr id="9" name="Title 2">
            <a:extLst>
              <a:ext uri="{FF2B5EF4-FFF2-40B4-BE49-F238E27FC236}">
                <a16:creationId xmlns:a16="http://schemas.microsoft.com/office/drawing/2014/main" id="{EAAF3C41-3195-4CA8-9ADD-FD09F505A079}"/>
              </a:ext>
            </a:extLst>
          </p:cNvPr>
          <p:cNvSpPr txBox="1">
            <a:spLocks/>
          </p:cNvSpPr>
          <p:nvPr/>
        </p:nvSpPr>
        <p:spPr>
          <a:xfrm>
            <a:off x="335359" y="8680"/>
            <a:ext cx="11521279"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CL" sz="2400" b="1" dirty="0">
                <a:solidFill>
                  <a:prstClr val="black"/>
                </a:solidFill>
                <a:latin typeface="Calibri"/>
              </a:rPr>
              <a:t>Una oportunidad única y transitoria de desarrollo (2/2) </a:t>
            </a:r>
          </a:p>
        </p:txBody>
      </p:sp>
      <p:cxnSp>
        <p:nvCxnSpPr>
          <p:cNvPr id="10" name="Straight Connector 2">
            <a:extLst>
              <a:ext uri="{FF2B5EF4-FFF2-40B4-BE49-F238E27FC236}">
                <a16:creationId xmlns:a16="http://schemas.microsoft.com/office/drawing/2014/main" id="{977CFFB9-057D-487B-B28C-8715BCFFE23F}"/>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Slide Number Placeholder 1">
            <a:extLst>
              <a:ext uri="{FF2B5EF4-FFF2-40B4-BE49-F238E27FC236}">
                <a16:creationId xmlns:a16="http://schemas.microsoft.com/office/drawing/2014/main" id="{26C38350-08F6-245D-524F-318ABFE2A56E}"/>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4</a:t>
            </a:fld>
            <a:endParaRPr lang="en-AU" dirty="0">
              <a:latin typeface="Calibri" panose="020F0502020204030204" pitchFamily="34" charset="0"/>
              <a:cs typeface="Calibri" panose="020F0502020204030204" pitchFamily="34" charset="0"/>
            </a:endParaRPr>
          </a:p>
        </p:txBody>
      </p:sp>
      <p:pic>
        <p:nvPicPr>
          <p:cNvPr id="17" name="Imagen 16">
            <a:extLst>
              <a:ext uri="{FF2B5EF4-FFF2-40B4-BE49-F238E27FC236}">
                <a16:creationId xmlns:a16="http://schemas.microsoft.com/office/drawing/2014/main" id="{EDB158D9-6635-AD8F-200A-E2EC1473761D}"/>
              </a:ext>
            </a:extLst>
          </p:cNvPr>
          <p:cNvPicPr>
            <a:picLocks noChangeAspect="1"/>
          </p:cNvPicPr>
          <p:nvPr/>
        </p:nvPicPr>
        <p:blipFill>
          <a:blip r:embed="rId2"/>
          <a:stretch>
            <a:fillRect/>
          </a:stretch>
        </p:blipFill>
        <p:spPr>
          <a:xfrm>
            <a:off x="11734553" y="6381376"/>
            <a:ext cx="410119" cy="432000"/>
          </a:xfrm>
          <a:prstGeom prst="rect">
            <a:avLst/>
          </a:prstGeom>
        </p:spPr>
      </p:pic>
      <p:sp>
        <p:nvSpPr>
          <p:cNvPr id="18" name="Shape 77">
            <a:extLst>
              <a:ext uri="{FF2B5EF4-FFF2-40B4-BE49-F238E27FC236}">
                <a16:creationId xmlns:a16="http://schemas.microsoft.com/office/drawing/2014/main" id="{CDDB8B82-BDA0-A835-273D-228EEE1B5910}"/>
              </a:ext>
            </a:extLst>
          </p:cNvPr>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2" name="Rectangle 25">
            <a:extLst>
              <a:ext uri="{FF2B5EF4-FFF2-40B4-BE49-F238E27FC236}">
                <a16:creationId xmlns:a16="http://schemas.microsoft.com/office/drawing/2014/main" id="{55E9F77E-54F2-9A54-1890-D20D26AFA305}"/>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327104516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ChangeAspect="1"/>
          </p:cNvSpPr>
          <p:nvPr/>
        </p:nvSpPr>
        <p:spPr>
          <a:xfrm>
            <a:off x="1775520" y="275064"/>
            <a:ext cx="8640960" cy="1065705"/>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endParaRPr lang="es-CL" sz="1400" i="1" dirty="0">
              <a:solidFill>
                <a:srgbClr val="1F497D"/>
              </a:solidFill>
            </a:endParaRPr>
          </a:p>
        </p:txBody>
      </p:sp>
      <p:sp>
        <p:nvSpPr>
          <p:cNvPr id="7" name="Shape 77"/>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8" name="CuadroTexto 7">
            <a:extLst>
              <a:ext uri="{FF2B5EF4-FFF2-40B4-BE49-F238E27FC236}">
                <a16:creationId xmlns:a16="http://schemas.microsoft.com/office/drawing/2014/main" id="{D6FDEBB8-73A3-4FB1-8EBA-1C916BC48A27}"/>
              </a:ext>
            </a:extLst>
          </p:cNvPr>
          <p:cNvSpPr txBox="1"/>
          <p:nvPr/>
        </p:nvSpPr>
        <p:spPr>
          <a:xfrm>
            <a:off x="348060" y="902325"/>
            <a:ext cx="11521277" cy="3970318"/>
          </a:xfrm>
          <a:prstGeom prst="rect">
            <a:avLst/>
          </a:prstGeom>
          <a:noFill/>
        </p:spPr>
        <p:txBody>
          <a:bodyPr wrap="square">
            <a:spAutoFit/>
          </a:bodyPr>
          <a:lstStyle/>
          <a:p>
            <a:pPr marL="457200" indent="-457200" algn="just">
              <a:buFont typeface="+mj-lt"/>
              <a:buAutoNum type="arabicPeriod"/>
            </a:pPr>
            <a:r>
              <a:rPr lang="es-ES" sz="2800" dirty="0">
                <a:solidFill>
                  <a:srgbClr val="1F497D"/>
                </a:solidFill>
              </a:rPr>
              <a:t>Transición energética justa, oportunidades y desafíos para el desarrollo de una minería responsable y sostenible</a:t>
            </a:r>
          </a:p>
          <a:p>
            <a:pPr marL="457200" indent="-457200" algn="just">
              <a:buFont typeface="+mj-lt"/>
              <a:buAutoNum type="arabicPeriod"/>
            </a:pPr>
            <a:endParaRPr lang="es-ES" sz="2800" dirty="0">
              <a:solidFill>
                <a:srgbClr val="1F497D"/>
              </a:solidFill>
            </a:endParaRPr>
          </a:p>
          <a:p>
            <a:pPr marL="457200" indent="-457200" algn="just">
              <a:buFont typeface="+mj-lt"/>
              <a:buAutoNum type="arabicPeriod"/>
            </a:pPr>
            <a:r>
              <a:rPr lang="es-ES" sz="2800" dirty="0">
                <a:solidFill>
                  <a:srgbClr val="1F497D"/>
                </a:solidFill>
              </a:rPr>
              <a:t>La dinámica del desarrollo en torno a una minería responsable y sostenible</a:t>
            </a:r>
          </a:p>
          <a:p>
            <a:pPr marL="457200" indent="-457200" algn="just">
              <a:buFont typeface="+mj-lt"/>
              <a:buAutoNum type="arabicPeriod"/>
            </a:pPr>
            <a:endParaRPr lang="es-ES" sz="2800" dirty="0">
              <a:solidFill>
                <a:srgbClr val="1F497D"/>
              </a:solidFill>
            </a:endParaRPr>
          </a:p>
          <a:p>
            <a:pPr marL="457200" indent="-457200" algn="just">
              <a:buFont typeface="+mj-lt"/>
              <a:buAutoNum type="arabicPeriod"/>
            </a:pPr>
            <a:endParaRPr lang="es-ES" sz="2800" dirty="0">
              <a:solidFill>
                <a:srgbClr val="1F497D"/>
              </a:solidFill>
            </a:endParaRPr>
          </a:p>
          <a:p>
            <a:pPr marL="457200" indent="-457200" algn="just">
              <a:buFont typeface="+mj-lt"/>
              <a:buAutoNum type="arabicPeriod"/>
            </a:pPr>
            <a:r>
              <a:rPr lang="es-ES" sz="2800" dirty="0">
                <a:solidFill>
                  <a:srgbClr val="1F497D"/>
                </a:solidFill>
              </a:rPr>
              <a:t>Bases de una agenda colectiva para transitar hacia una minería responsable y sostenible</a:t>
            </a:r>
          </a:p>
          <a:p>
            <a:pPr marL="457200" indent="-457200" algn="just">
              <a:buFont typeface="+mj-lt"/>
              <a:buAutoNum type="arabicPeriod"/>
            </a:pPr>
            <a:endParaRPr lang="es-ES" sz="2800" dirty="0">
              <a:solidFill>
                <a:srgbClr val="1F497D"/>
              </a:solidFill>
            </a:endParaRPr>
          </a:p>
        </p:txBody>
      </p:sp>
      <p:sp>
        <p:nvSpPr>
          <p:cNvPr id="9" name="Title 2">
            <a:extLst>
              <a:ext uri="{FF2B5EF4-FFF2-40B4-BE49-F238E27FC236}">
                <a16:creationId xmlns:a16="http://schemas.microsoft.com/office/drawing/2014/main" id="{DE5497D4-64BE-B6F3-62F3-99B586EC9BD7}"/>
              </a:ext>
            </a:extLst>
          </p:cNvPr>
          <p:cNvSpPr txBox="1">
            <a:spLocks/>
          </p:cNvSpPr>
          <p:nvPr/>
        </p:nvSpPr>
        <p:spPr>
          <a:xfrm>
            <a:off x="335359" y="9899"/>
            <a:ext cx="11521277"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CL" sz="2400" b="1" dirty="0">
                <a:solidFill>
                  <a:prstClr val="black"/>
                </a:solidFill>
                <a:latin typeface="Calibri"/>
              </a:rPr>
              <a:t>Contenido</a:t>
            </a:r>
          </a:p>
        </p:txBody>
      </p:sp>
      <p:cxnSp>
        <p:nvCxnSpPr>
          <p:cNvPr id="10" name="Straight Connector 2">
            <a:extLst>
              <a:ext uri="{FF2B5EF4-FFF2-40B4-BE49-F238E27FC236}">
                <a16:creationId xmlns:a16="http://schemas.microsoft.com/office/drawing/2014/main" id="{00FB1A14-C650-93F5-0D8B-5E21A036E3EA}"/>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39B2DD6B-BC79-C3DE-0F81-26017B800083}"/>
              </a:ext>
            </a:extLst>
          </p:cNvPr>
          <p:cNvPicPr>
            <a:picLocks noChangeAspect="1"/>
          </p:cNvPicPr>
          <p:nvPr/>
        </p:nvPicPr>
        <p:blipFill>
          <a:blip r:embed="rId3"/>
          <a:stretch>
            <a:fillRect/>
          </a:stretch>
        </p:blipFill>
        <p:spPr>
          <a:xfrm>
            <a:off x="11734553" y="6381376"/>
            <a:ext cx="410119" cy="432000"/>
          </a:xfrm>
          <a:prstGeom prst="rect">
            <a:avLst/>
          </a:prstGeom>
        </p:spPr>
      </p:pic>
      <p:sp>
        <p:nvSpPr>
          <p:cNvPr id="17" name="Slide Number Placeholder 1">
            <a:extLst>
              <a:ext uri="{FF2B5EF4-FFF2-40B4-BE49-F238E27FC236}">
                <a16:creationId xmlns:a16="http://schemas.microsoft.com/office/drawing/2014/main" id="{DC77E741-DB42-608D-4491-6BFF5028CC3D}"/>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5</a:t>
            </a:fld>
            <a:endParaRPr lang="en-AU" dirty="0">
              <a:latin typeface="Calibri" panose="020F0502020204030204" pitchFamily="34" charset="0"/>
              <a:cs typeface="Calibri" panose="020F0502020204030204" pitchFamily="34" charset="0"/>
            </a:endParaRPr>
          </a:p>
        </p:txBody>
      </p:sp>
      <p:sp>
        <p:nvSpPr>
          <p:cNvPr id="2" name="Rectangle 25">
            <a:extLst>
              <a:ext uri="{FF2B5EF4-FFF2-40B4-BE49-F238E27FC236}">
                <a16:creationId xmlns:a16="http://schemas.microsoft.com/office/drawing/2014/main" id="{1801FDB2-E25D-29B2-5254-D8E1C941281A}"/>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67773639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noChangeAspect="1"/>
          </p:cNvSpPr>
          <p:nvPr/>
        </p:nvSpPr>
        <p:spPr>
          <a:xfrm>
            <a:off x="335359" y="649783"/>
            <a:ext cx="11540123" cy="1195041"/>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ES" sz="4400" b="1" dirty="0">
                <a:solidFill>
                  <a:srgbClr val="1F497D"/>
                </a:solidFill>
              </a:rPr>
              <a:t>1</a:t>
            </a:r>
          </a:p>
          <a:p>
            <a:pPr algn="just"/>
            <a:r>
              <a:rPr lang="es-ES" sz="4000" b="1" dirty="0">
                <a:solidFill>
                  <a:srgbClr val="1F497D"/>
                </a:solidFill>
              </a:rPr>
              <a:t>Transición energética justa, oportunidades y desafíos para el desarrollo de una minería responsable y sostenible</a:t>
            </a:r>
          </a:p>
          <a:p>
            <a:pPr algn="just"/>
            <a:endParaRPr lang="es-ES" sz="4000" b="1" dirty="0">
              <a:solidFill>
                <a:srgbClr val="1F497D"/>
              </a:solidFill>
            </a:endParaRPr>
          </a:p>
        </p:txBody>
      </p:sp>
      <p:sp>
        <p:nvSpPr>
          <p:cNvPr id="3" name="Title 3"/>
          <p:cNvSpPr txBox="1">
            <a:spLocks noChangeAspect="1"/>
          </p:cNvSpPr>
          <p:nvPr/>
        </p:nvSpPr>
        <p:spPr>
          <a:xfrm>
            <a:off x="1775520" y="275064"/>
            <a:ext cx="8640960" cy="1065705"/>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endParaRPr lang="es-CL" sz="1400" i="1" dirty="0">
              <a:solidFill>
                <a:srgbClr val="1F497D"/>
              </a:solidFill>
            </a:endParaRPr>
          </a:p>
        </p:txBody>
      </p:sp>
      <p:sp>
        <p:nvSpPr>
          <p:cNvPr id="7" name="Shape 77"/>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pic>
        <p:nvPicPr>
          <p:cNvPr id="12" name="Imagen 11">
            <a:extLst>
              <a:ext uri="{FF2B5EF4-FFF2-40B4-BE49-F238E27FC236}">
                <a16:creationId xmlns:a16="http://schemas.microsoft.com/office/drawing/2014/main" id="{061242EA-FFBD-0CC7-43D1-35DDC88069D7}"/>
              </a:ext>
            </a:extLst>
          </p:cNvPr>
          <p:cNvPicPr>
            <a:picLocks noChangeAspect="1"/>
          </p:cNvPicPr>
          <p:nvPr/>
        </p:nvPicPr>
        <p:blipFill>
          <a:blip r:embed="rId3"/>
          <a:stretch>
            <a:fillRect/>
          </a:stretch>
        </p:blipFill>
        <p:spPr>
          <a:xfrm>
            <a:off x="10641097" y="5229580"/>
            <a:ext cx="1503576" cy="1583796"/>
          </a:xfrm>
          <a:prstGeom prst="rect">
            <a:avLst/>
          </a:prstGeom>
        </p:spPr>
      </p:pic>
      <p:sp>
        <p:nvSpPr>
          <p:cNvPr id="13" name="Slide Number Placeholder 1">
            <a:extLst>
              <a:ext uri="{FF2B5EF4-FFF2-40B4-BE49-F238E27FC236}">
                <a16:creationId xmlns:a16="http://schemas.microsoft.com/office/drawing/2014/main" id="{F2EC94D7-43FD-1F0F-56F3-19FEB0D93BD0}"/>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6</a:t>
            </a:fld>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454370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ChangeAspect="1"/>
          </p:cNvSpPr>
          <p:nvPr/>
        </p:nvSpPr>
        <p:spPr>
          <a:xfrm>
            <a:off x="1775520" y="275064"/>
            <a:ext cx="8640960" cy="1065705"/>
          </a:xfrm>
          <a:prstGeom prst="rect">
            <a:avLst/>
          </a:prstGeom>
        </p:spPr>
        <p:txBody>
          <a:bodyPr bIns="91440" anchor="t"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endParaRPr lang="es-CL" sz="1400" i="1" dirty="0">
              <a:solidFill>
                <a:srgbClr val="1F497D"/>
              </a:solidFill>
            </a:endParaRPr>
          </a:p>
        </p:txBody>
      </p:sp>
      <p:sp>
        <p:nvSpPr>
          <p:cNvPr id="7" name="Shape 77"/>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9" name="Title 2">
            <a:extLst>
              <a:ext uri="{FF2B5EF4-FFF2-40B4-BE49-F238E27FC236}">
                <a16:creationId xmlns:a16="http://schemas.microsoft.com/office/drawing/2014/main" id="{DE5497D4-64BE-B6F3-62F3-99B586EC9BD7}"/>
              </a:ext>
            </a:extLst>
          </p:cNvPr>
          <p:cNvSpPr txBox="1">
            <a:spLocks/>
          </p:cNvSpPr>
          <p:nvPr/>
        </p:nvSpPr>
        <p:spPr>
          <a:xfrm>
            <a:off x="335359" y="9899"/>
            <a:ext cx="11521277"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solidFill>
                  <a:prstClr val="black"/>
                </a:solidFill>
                <a:latin typeface="Calibri"/>
              </a:rPr>
              <a:t>Minerales críticos para una transición energética justa</a:t>
            </a:r>
            <a:endParaRPr lang="es-CL" sz="2400" b="1" dirty="0">
              <a:solidFill>
                <a:prstClr val="black"/>
              </a:solidFill>
              <a:latin typeface="Calibri"/>
            </a:endParaRPr>
          </a:p>
        </p:txBody>
      </p:sp>
      <p:cxnSp>
        <p:nvCxnSpPr>
          <p:cNvPr id="10" name="Straight Connector 2">
            <a:extLst>
              <a:ext uri="{FF2B5EF4-FFF2-40B4-BE49-F238E27FC236}">
                <a16:creationId xmlns:a16="http://schemas.microsoft.com/office/drawing/2014/main" id="{00FB1A14-C650-93F5-0D8B-5E21A036E3EA}"/>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39B2DD6B-BC79-C3DE-0F81-26017B800083}"/>
              </a:ext>
            </a:extLst>
          </p:cNvPr>
          <p:cNvPicPr>
            <a:picLocks noChangeAspect="1"/>
          </p:cNvPicPr>
          <p:nvPr/>
        </p:nvPicPr>
        <p:blipFill>
          <a:blip r:embed="rId3"/>
          <a:stretch>
            <a:fillRect/>
          </a:stretch>
        </p:blipFill>
        <p:spPr>
          <a:xfrm>
            <a:off x="11734553" y="6381376"/>
            <a:ext cx="410119" cy="432000"/>
          </a:xfrm>
          <a:prstGeom prst="rect">
            <a:avLst/>
          </a:prstGeom>
        </p:spPr>
      </p:pic>
      <p:sp>
        <p:nvSpPr>
          <p:cNvPr id="17" name="Slide Number Placeholder 1">
            <a:extLst>
              <a:ext uri="{FF2B5EF4-FFF2-40B4-BE49-F238E27FC236}">
                <a16:creationId xmlns:a16="http://schemas.microsoft.com/office/drawing/2014/main" id="{DC77E741-DB42-608D-4491-6BFF5028CC3D}"/>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7</a:t>
            </a:fld>
            <a:endParaRPr lang="en-AU" dirty="0">
              <a:latin typeface="Calibri" panose="020F0502020204030204" pitchFamily="34" charset="0"/>
              <a:cs typeface="Calibri" panose="020F0502020204030204" pitchFamily="34" charset="0"/>
            </a:endParaRPr>
          </a:p>
        </p:txBody>
      </p:sp>
      <p:sp>
        <p:nvSpPr>
          <p:cNvPr id="11" name="Rectángulo 10">
            <a:extLst>
              <a:ext uri="{FF2B5EF4-FFF2-40B4-BE49-F238E27FC236}">
                <a16:creationId xmlns:a16="http://schemas.microsoft.com/office/drawing/2014/main" id="{9F6D7861-9E17-79ED-A954-7AF3C3F99DE4}"/>
              </a:ext>
            </a:extLst>
          </p:cNvPr>
          <p:cNvSpPr/>
          <p:nvPr/>
        </p:nvSpPr>
        <p:spPr>
          <a:xfrm>
            <a:off x="335360" y="908720"/>
            <a:ext cx="11521276" cy="1883664"/>
          </a:xfrm>
          <a:prstGeom prst="rect">
            <a:avLst/>
          </a:prstGeom>
          <a:solidFill>
            <a:srgbClr val="9D90A0">
              <a:lumMod val="20000"/>
              <a:lumOff val="80000"/>
            </a:srgbClr>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a:ln>
                <a:noFill/>
              </a:ln>
              <a:solidFill>
                <a:srgbClr val="9D90A0">
                  <a:lumMod val="20000"/>
                  <a:lumOff val="80000"/>
                </a:srgbClr>
              </a:solidFill>
              <a:effectLst/>
              <a:uLnTx/>
              <a:uFillTx/>
              <a:latin typeface="Calibri"/>
              <a:ea typeface="+mn-ea"/>
              <a:cs typeface="+mn-cs"/>
            </a:endParaRPr>
          </a:p>
        </p:txBody>
      </p:sp>
      <p:sp>
        <p:nvSpPr>
          <p:cNvPr id="12" name="CuadroTexto 11">
            <a:extLst>
              <a:ext uri="{FF2B5EF4-FFF2-40B4-BE49-F238E27FC236}">
                <a16:creationId xmlns:a16="http://schemas.microsoft.com/office/drawing/2014/main" id="{BB49A3AB-482B-E526-8F41-9130D1E1897B}"/>
              </a:ext>
            </a:extLst>
          </p:cNvPr>
          <p:cNvSpPr txBox="1"/>
          <p:nvPr/>
        </p:nvSpPr>
        <p:spPr>
          <a:xfrm>
            <a:off x="4151784" y="908720"/>
            <a:ext cx="7510760" cy="1938992"/>
          </a:xfrm>
          <a:prstGeom prst="rect">
            <a:avLst/>
          </a:prstGeom>
          <a:noFill/>
        </p:spPr>
        <p:txBody>
          <a:bodyPr wrap="square">
            <a:spAutoFit/>
          </a:bodyPr>
          <a:lstStyle/>
          <a:p>
            <a:pPr marL="285750" indent="-285750" algn="just" defTabSz="457200">
              <a:buFont typeface="Arial" panose="020B0604020202020204" pitchFamily="34" charset="0"/>
              <a:buChar char="•"/>
            </a:pPr>
            <a:r>
              <a:rPr lang="es-CL" sz="2400">
                <a:solidFill>
                  <a:prstClr val="black"/>
                </a:solidFill>
                <a:latin typeface="+mj-lt"/>
                <a:ea typeface="Open Sans" panose="020B0606030504020204" pitchFamily="34" charset="0"/>
                <a:cs typeface="Open Sans" panose="020B0606030504020204" pitchFamily="34" charset="0"/>
              </a:rPr>
              <a:t>Son fundamentales para la transición energética y otros desarrollos tecnológicos.</a:t>
            </a:r>
          </a:p>
          <a:p>
            <a:pPr marL="285750" indent="-285750" algn="just" defTabSz="457200">
              <a:buFont typeface="Arial" panose="020B0604020202020204" pitchFamily="34" charset="0"/>
              <a:buChar char="•"/>
            </a:pPr>
            <a:endParaRPr lang="es-CL" sz="2400">
              <a:solidFill>
                <a:prstClr val="black"/>
              </a:solidFill>
              <a:latin typeface="+mj-lt"/>
              <a:ea typeface="Open Sans" panose="020B0606030504020204" pitchFamily="34" charset="0"/>
              <a:cs typeface="Open Sans" panose="020B0606030504020204" pitchFamily="34" charset="0"/>
            </a:endParaRPr>
          </a:p>
          <a:p>
            <a:pPr marL="285750" indent="-285750" algn="just" defTabSz="457200">
              <a:buFont typeface="Arial" panose="020B0604020202020204" pitchFamily="34" charset="0"/>
              <a:buChar char="•"/>
            </a:pPr>
            <a:r>
              <a:rPr lang="es-CL" sz="2400">
                <a:solidFill>
                  <a:prstClr val="black"/>
                </a:solidFill>
                <a:latin typeface="+mj-lt"/>
                <a:ea typeface="Open Sans" panose="020B0606030504020204" pitchFamily="34" charset="0"/>
                <a:cs typeface="Open Sans" panose="020B0606030504020204" pitchFamily="34" charset="0"/>
              </a:rPr>
              <a:t>Alto riesgo de insuficiencia o de interrupción del suministro.</a:t>
            </a:r>
          </a:p>
        </p:txBody>
      </p:sp>
      <p:sp>
        <p:nvSpPr>
          <p:cNvPr id="13" name="CuadroTexto 12">
            <a:extLst>
              <a:ext uri="{FF2B5EF4-FFF2-40B4-BE49-F238E27FC236}">
                <a16:creationId xmlns:a16="http://schemas.microsoft.com/office/drawing/2014/main" id="{1D873E7C-00E1-D0BE-86D4-486FBB3EB6B6}"/>
              </a:ext>
            </a:extLst>
          </p:cNvPr>
          <p:cNvSpPr txBox="1"/>
          <p:nvPr/>
        </p:nvSpPr>
        <p:spPr>
          <a:xfrm>
            <a:off x="547112" y="1391570"/>
            <a:ext cx="3240360" cy="947375"/>
          </a:xfrm>
          <a:prstGeom prst="rect">
            <a:avLst/>
          </a:prstGeom>
          <a:noFill/>
        </p:spPr>
        <p:txBody>
          <a:bodyPr wrap="square" rtlCol="0">
            <a:spAutoFit/>
          </a:bodyPr>
          <a:lstStyle/>
          <a:p>
            <a:pPr algn="ctr" defTabSz="457200">
              <a:lnSpc>
                <a:spcPct val="120000"/>
              </a:lnSpc>
            </a:pPr>
            <a:r>
              <a:rPr lang="es-CL" sz="2400" b="1">
                <a:solidFill>
                  <a:srgbClr val="083266"/>
                </a:solidFill>
                <a:latin typeface="Open Sans" panose="020B0606030504020204" pitchFamily="34" charset="0"/>
                <a:ea typeface="Open Sans" panose="020B0606030504020204" pitchFamily="34" charset="0"/>
                <a:cs typeface="Open Sans" panose="020B0606030504020204" pitchFamily="34" charset="0"/>
              </a:rPr>
              <a:t>¿ Qué son los minerales críticos ?</a:t>
            </a:r>
          </a:p>
        </p:txBody>
      </p:sp>
      <p:pic>
        <p:nvPicPr>
          <p:cNvPr id="15" name="Imagen 14">
            <a:extLst>
              <a:ext uri="{FF2B5EF4-FFF2-40B4-BE49-F238E27FC236}">
                <a16:creationId xmlns:a16="http://schemas.microsoft.com/office/drawing/2014/main" id="{DACDF504-642A-3E33-5A84-8EE0D065D4EC}"/>
              </a:ext>
            </a:extLst>
          </p:cNvPr>
          <p:cNvPicPr>
            <a:picLocks noChangeAspect="1"/>
          </p:cNvPicPr>
          <p:nvPr/>
        </p:nvPicPr>
        <p:blipFill>
          <a:blip r:embed="rId4"/>
          <a:stretch>
            <a:fillRect/>
          </a:stretch>
        </p:blipFill>
        <p:spPr>
          <a:xfrm>
            <a:off x="407369" y="3002954"/>
            <a:ext cx="11327184" cy="3378374"/>
          </a:xfrm>
          <a:prstGeom prst="rect">
            <a:avLst/>
          </a:prstGeom>
        </p:spPr>
      </p:pic>
      <p:sp>
        <p:nvSpPr>
          <p:cNvPr id="2" name="Rectangle 25">
            <a:extLst>
              <a:ext uri="{FF2B5EF4-FFF2-40B4-BE49-F238E27FC236}">
                <a16:creationId xmlns:a16="http://schemas.microsoft.com/office/drawing/2014/main" id="{421CAA3B-6B86-90CA-C667-E262E488B66B}"/>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267843033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77"/>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9" name="Title 2">
            <a:extLst>
              <a:ext uri="{FF2B5EF4-FFF2-40B4-BE49-F238E27FC236}">
                <a16:creationId xmlns:a16="http://schemas.microsoft.com/office/drawing/2014/main" id="{DE5497D4-64BE-B6F3-62F3-99B586EC9BD7}"/>
              </a:ext>
            </a:extLst>
          </p:cNvPr>
          <p:cNvSpPr txBox="1">
            <a:spLocks/>
          </p:cNvSpPr>
          <p:nvPr/>
        </p:nvSpPr>
        <p:spPr>
          <a:xfrm>
            <a:off x="335359" y="9899"/>
            <a:ext cx="11521277"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solidFill>
                  <a:prstClr val="black"/>
                </a:solidFill>
                <a:latin typeface="Calibri"/>
              </a:rPr>
              <a:t>Minerales necesarios para transición energética</a:t>
            </a:r>
            <a:endParaRPr lang="es-CL" sz="2400" b="1" dirty="0">
              <a:solidFill>
                <a:prstClr val="black"/>
              </a:solidFill>
              <a:latin typeface="Calibri"/>
            </a:endParaRPr>
          </a:p>
        </p:txBody>
      </p:sp>
      <p:cxnSp>
        <p:nvCxnSpPr>
          <p:cNvPr id="10" name="Straight Connector 2">
            <a:extLst>
              <a:ext uri="{FF2B5EF4-FFF2-40B4-BE49-F238E27FC236}">
                <a16:creationId xmlns:a16="http://schemas.microsoft.com/office/drawing/2014/main" id="{00FB1A14-C650-93F5-0D8B-5E21A036E3EA}"/>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Slide Number Placeholder 1">
            <a:extLst>
              <a:ext uri="{FF2B5EF4-FFF2-40B4-BE49-F238E27FC236}">
                <a16:creationId xmlns:a16="http://schemas.microsoft.com/office/drawing/2014/main" id="{DC77E741-DB42-608D-4491-6BFF5028CC3D}"/>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8</a:t>
            </a:fld>
            <a:endParaRPr lang="en-AU" dirty="0">
              <a:latin typeface="Calibri" panose="020F0502020204030204" pitchFamily="34" charset="0"/>
              <a:cs typeface="Calibri" panose="020F0502020204030204" pitchFamily="34" charset="0"/>
            </a:endParaRPr>
          </a:p>
        </p:txBody>
      </p:sp>
      <p:sp>
        <p:nvSpPr>
          <p:cNvPr id="2" name="Rectangle 15">
            <a:extLst>
              <a:ext uri="{FF2B5EF4-FFF2-40B4-BE49-F238E27FC236}">
                <a16:creationId xmlns:a16="http://schemas.microsoft.com/office/drawing/2014/main" id="{5EF711B9-78B9-B82C-5EDA-0060D0AFEB27}"/>
              </a:ext>
            </a:extLst>
          </p:cNvPr>
          <p:cNvSpPr/>
          <p:nvPr/>
        </p:nvSpPr>
        <p:spPr>
          <a:xfrm>
            <a:off x="6672064" y="5637148"/>
            <a:ext cx="5184572" cy="938719"/>
          </a:xfrm>
          <a:prstGeom prst="rect">
            <a:avLst/>
          </a:prstGeom>
        </p:spPr>
        <p:txBody>
          <a:bodyPr wrap="square">
            <a:spAutoFit/>
          </a:bodyPr>
          <a:lstStyle/>
          <a:p>
            <a:pPr marL="444500" indent="-444500" algn="just"/>
            <a:r>
              <a:rPr lang="es-CL" sz="1100" i="1" u="sng" dirty="0">
                <a:solidFill>
                  <a:prstClr val="black">
                    <a:lumMod val="50000"/>
                    <a:lumOff val="50000"/>
                  </a:prstClr>
                </a:solidFill>
              </a:rPr>
              <a:t>Fuente</a:t>
            </a:r>
            <a:r>
              <a:rPr lang="es-CL" sz="1100" dirty="0">
                <a:solidFill>
                  <a:prstClr val="black">
                    <a:lumMod val="50000"/>
                    <a:lumOff val="50000"/>
                  </a:prstClr>
                </a:solidFill>
              </a:rPr>
              <a:t>: </a:t>
            </a:r>
            <a:r>
              <a:rPr lang="en-US" sz="1100" dirty="0">
                <a:solidFill>
                  <a:prstClr val="black">
                    <a:lumMod val="50000"/>
                    <a:lumOff val="50000"/>
                  </a:prstClr>
                </a:solidFill>
              </a:rPr>
              <a:t>Church C. y A Crawford  (2018) “Green Conflict Minerals: The fuels of conflict in the transition to a low-carbon economy” International Institute for Sustainable Development</a:t>
            </a:r>
          </a:p>
          <a:p>
            <a:pPr marL="444500" indent="-444500" algn="just"/>
            <a:r>
              <a:rPr lang="es-CL" sz="1100" dirty="0">
                <a:solidFill>
                  <a:prstClr val="black">
                    <a:lumMod val="50000"/>
                    <a:lumOff val="50000"/>
                  </a:prstClr>
                </a:solidFill>
              </a:rPr>
              <a:t>	</a:t>
            </a:r>
          </a:p>
          <a:p>
            <a:pPr marL="444500" indent="-444500" algn="just"/>
            <a:r>
              <a:rPr lang="es-CL" sz="1100" dirty="0">
                <a:solidFill>
                  <a:prstClr val="black">
                    <a:lumMod val="50000"/>
                    <a:lumOff val="50000"/>
                  </a:prstClr>
                </a:solidFill>
              </a:rPr>
              <a:t>	https://www.iisd.org/story/green-conflict-minerals/</a:t>
            </a:r>
          </a:p>
        </p:txBody>
      </p:sp>
      <p:pic>
        <p:nvPicPr>
          <p:cNvPr id="3" name="Imagen 2">
            <a:extLst>
              <a:ext uri="{FF2B5EF4-FFF2-40B4-BE49-F238E27FC236}">
                <a16:creationId xmlns:a16="http://schemas.microsoft.com/office/drawing/2014/main" id="{CC76F514-5187-91BE-423E-3DB7A04D90EE}"/>
              </a:ext>
            </a:extLst>
          </p:cNvPr>
          <p:cNvPicPr>
            <a:picLocks noChangeAspect="1"/>
          </p:cNvPicPr>
          <p:nvPr/>
        </p:nvPicPr>
        <p:blipFill>
          <a:blip r:embed="rId3"/>
          <a:stretch>
            <a:fillRect/>
          </a:stretch>
        </p:blipFill>
        <p:spPr>
          <a:xfrm>
            <a:off x="11734553" y="6381376"/>
            <a:ext cx="410119" cy="432000"/>
          </a:xfrm>
          <a:prstGeom prst="rect">
            <a:avLst/>
          </a:prstGeom>
        </p:spPr>
      </p:pic>
      <p:pic>
        <p:nvPicPr>
          <p:cNvPr id="1028" name="Picture 4">
            <a:extLst>
              <a:ext uri="{FF2B5EF4-FFF2-40B4-BE49-F238E27FC236}">
                <a16:creationId xmlns:a16="http://schemas.microsoft.com/office/drawing/2014/main" id="{760297A8-48BF-C4EA-EB0E-AEB9B66A29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36" y="1028699"/>
            <a:ext cx="6042396" cy="38910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nerals needed for green energy tech">
            <a:extLst>
              <a:ext uri="{FF2B5EF4-FFF2-40B4-BE49-F238E27FC236}">
                <a16:creationId xmlns:a16="http://schemas.microsoft.com/office/drawing/2014/main" id="{8E2EA64D-07F4-93C0-00E8-2E5746F3B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064" y="998729"/>
            <a:ext cx="5188123" cy="38910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5">
            <a:extLst>
              <a:ext uri="{FF2B5EF4-FFF2-40B4-BE49-F238E27FC236}">
                <a16:creationId xmlns:a16="http://schemas.microsoft.com/office/drawing/2014/main" id="{E2001102-E796-D8D5-89CA-8AAA97857703}"/>
              </a:ext>
            </a:extLst>
          </p:cNvPr>
          <p:cNvSpPr/>
          <p:nvPr/>
        </p:nvSpPr>
        <p:spPr>
          <a:xfrm>
            <a:off x="479376" y="5637395"/>
            <a:ext cx="5832648" cy="938719"/>
          </a:xfrm>
          <a:prstGeom prst="rect">
            <a:avLst/>
          </a:prstGeom>
        </p:spPr>
        <p:txBody>
          <a:bodyPr wrap="square">
            <a:spAutoFit/>
          </a:bodyPr>
          <a:lstStyle/>
          <a:p>
            <a:pPr marL="444500" indent="-444500" algn="just"/>
            <a:r>
              <a:rPr lang="es-CL" sz="1100" i="1" u="sng" dirty="0">
                <a:solidFill>
                  <a:prstClr val="black">
                    <a:lumMod val="50000"/>
                    <a:lumOff val="50000"/>
                  </a:prstClr>
                </a:solidFill>
              </a:rPr>
              <a:t>Fuente</a:t>
            </a:r>
            <a:r>
              <a:rPr lang="es-CL" sz="1100" dirty="0">
                <a:solidFill>
                  <a:prstClr val="black">
                    <a:lumMod val="50000"/>
                    <a:lumOff val="50000"/>
                  </a:prstClr>
                </a:solidFill>
              </a:rPr>
              <a:t>: </a:t>
            </a:r>
            <a:r>
              <a:rPr lang="en-US" sz="1100" dirty="0">
                <a:solidFill>
                  <a:prstClr val="black">
                    <a:lumMod val="50000"/>
                    <a:lumOff val="50000"/>
                  </a:prstClr>
                </a:solidFill>
              </a:rPr>
              <a:t>Wehrmann, B (2021) “Resources and recycling needs for Germany's wind turbines”, Journalism for the energy transition.</a:t>
            </a:r>
          </a:p>
          <a:p>
            <a:pPr marL="444500" indent="-444500" algn="just"/>
            <a:endParaRPr lang="en-US" sz="1100" dirty="0">
              <a:solidFill>
                <a:prstClr val="black">
                  <a:lumMod val="50000"/>
                  <a:lumOff val="50000"/>
                </a:prstClr>
              </a:solidFill>
            </a:endParaRPr>
          </a:p>
          <a:p>
            <a:pPr marL="444500" indent="-444500" algn="just"/>
            <a:r>
              <a:rPr lang="en-US" sz="1100" dirty="0">
                <a:solidFill>
                  <a:prstClr val="black">
                    <a:lumMod val="50000"/>
                    <a:lumOff val="50000"/>
                  </a:prstClr>
                </a:solidFill>
              </a:rPr>
              <a:t>	 https://www.cleanenergywire.org/factsheets/resources-and-recycling-needs-germanys-wind-turbines </a:t>
            </a:r>
            <a:endParaRPr lang="es-CL" sz="1100" dirty="0">
              <a:solidFill>
                <a:prstClr val="black">
                  <a:lumMod val="50000"/>
                  <a:lumOff val="50000"/>
                </a:prstClr>
              </a:solidFill>
            </a:endParaRPr>
          </a:p>
        </p:txBody>
      </p:sp>
      <p:sp>
        <p:nvSpPr>
          <p:cNvPr id="4" name="Rectangle 25">
            <a:extLst>
              <a:ext uri="{FF2B5EF4-FFF2-40B4-BE49-F238E27FC236}">
                <a16:creationId xmlns:a16="http://schemas.microsoft.com/office/drawing/2014/main" id="{640789A2-B701-BAA8-77DC-B5A6D535261A}"/>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284952747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77"/>
          <p:cNvSpPr txBox="1">
            <a:spLocks noGrp="1"/>
          </p:cNvSpPr>
          <p:nvPr/>
        </p:nvSpPr>
        <p:spPr>
          <a:xfrm>
            <a:off x="4648390" y="6584000"/>
            <a:ext cx="2895223" cy="273844"/>
          </a:xfrm>
          <a:prstGeom prst="rect">
            <a:avLst/>
          </a:prstGeom>
          <a:noFill/>
          <a:ln>
            <a:noFill/>
          </a:ln>
        </p:spPr>
        <p:txBody>
          <a:bodyPr wrap="square" lIns="34275" tIns="17125" rIns="34275" bIns="171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979695"/>
              </a:buClr>
              <a:buSzPts val="1400"/>
              <a:buFont typeface="Carme"/>
              <a:buNone/>
              <a:defRPr sz="500" b="0" i="0" u="none" strike="noStrike" cap="none">
                <a:solidFill>
                  <a:srgbClr val="979695"/>
                </a:solidFill>
                <a:latin typeface="Carme"/>
                <a:ea typeface="Carme"/>
                <a:cs typeface="Carme"/>
                <a:sym typeface="Carme"/>
              </a:defRPr>
            </a:lvl1pPr>
            <a:lvl2pPr marL="408081" marR="0" lvl="1"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2pPr>
            <a:lvl3pPr marL="816163" marR="0" lvl="2"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3pPr>
            <a:lvl4pPr marL="1224244" marR="0" lvl="3"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4pPr>
            <a:lvl5pPr marL="1632326" marR="0" lvl="4"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5pPr>
            <a:lvl6pPr marL="2040407" marR="0" lvl="5"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6pPr>
            <a:lvl7pPr marL="2448490" marR="0" lvl="6"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7pPr>
            <a:lvl8pPr marL="2856571" marR="0" lvl="7"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8pPr>
            <a:lvl9pPr marL="3264653" marR="0" lvl="8" indent="0" algn="l" rtl="0">
              <a:lnSpc>
                <a:spcPct val="100000"/>
              </a:lnSpc>
              <a:spcBef>
                <a:spcPts val="0"/>
              </a:spcBef>
              <a:spcAft>
                <a:spcPts val="0"/>
              </a:spcAft>
              <a:buClr>
                <a:schemeClr val="dk1"/>
              </a:buClr>
              <a:buSzPts val="1400"/>
              <a:buFont typeface="Carme"/>
              <a:buNone/>
              <a:defRPr sz="1600" b="0" i="0" u="none" strike="noStrike" cap="none">
                <a:solidFill>
                  <a:schemeClr val="dk1"/>
                </a:solidFill>
                <a:latin typeface="Carme"/>
                <a:ea typeface="Carme"/>
                <a:cs typeface="Carme"/>
                <a:sym typeface="Carme"/>
              </a:defRPr>
            </a:lvl9pPr>
          </a:lstStyle>
          <a:p>
            <a:r>
              <a:rPr lang="en-US" sz="1100" i="1" dirty="0">
                <a:solidFill>
                  <a:srgbClr val="FF0000"/>
                </a:solidFill>
              </a:rPr>
              <a:t>NO DISTRIBUIR SIN AUTORIZACION</a:t>
            </a:r>
          </a:p>
        </p:txBody>
      </p:sp>
      <p:sp>
        <p:nvSpPr>
          <p:cNvPr id="9" name="Title 2">
            <a:extLst>
              <a:ext uri="{FF2B5EF4-FFF2-40B4-BE49-F238E27FC236}">
                <a16:creationId xmlns:a16="http://schemas.microsoft.com/office/drawing/2014/main" id="{DE5497D4-64BE-B6F3-62F3-99B586EC9BD7}"/>
              </a:ext>
            </a:extLst>
          </p:cNvPr>
          <p:cNvSpPr txBox="1">
            <a:spLocks/>
          </p:cNvSpPr>
          <p:nvPr/>
        </p:nvSpPr>
        <p:spPr>
          <a:xfrm>
            <a:off x="335359" y="9899"/>
            <a:ext cx="11521277" cy="54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s-ES" sz="2400" b="1" dirty="0">
                <a:solidFill>
                  <a:prstClr val="black"/>
                </a:solidFill>
                <a:latin typeface="Calibri"/>
              </a:rPr>
              <a:t>La minería responsable y sostenible va más allá de sólo proveer minerales críticos</a:t>
            </a:r>
            <a:endParaRPr lang="es-CL" sz="2400" b="1" dirty="0">
              <a:solidFill>
                <a:prstClr val="black"/>
              </a:solidFill>
              <a:latin typeface="Calibri"/>
            </a:endParaRPr>
          </a:p>
        </p:txBody>
      </p:sp>
      <p:cxnSp>
        <p:nvCxnSpPr>
          <p:cNvPr id="10" name="Straight Connector 2">
            <a:extLst>
              <a:ext uri="{FF2B5EF4-FFF2-40B4-BE49-F238E27FC236}">
                <a16:creationId xmlns:a16="http://schemas.microsoft.com/office/drawing/2014/main" id="{00FB1A14-C650-93F5-0D8B-5E21A036E3EA}"/>
              </a:ext>
            </a:extLst>
          </p:cNvPr>
          <p:cNvCxnSpPr>
            <a:cxnSpLocks/>
          </p:cNvCxnSpPr>
          <p:nvPr/>
        </p:nvCxnSpPr>
        <p:spPr>
          <a:xfrm>
            <a:off x="335360" y="557069"/>
            <a:ext cx="1152128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Slide Number Placeholder 1">
            <a:extLst>
              <a:ext uri="{FF2B5EF4-FFF2-40B4-BE49-F238E27FC236}">
                <a16:creationId xmlns:a16="http://schemas.microsoft.com/office/drawing/2014/main" id="{DC77E741-DB42-608D-4491-6BFF5028CC3D}"/>
              </a:ext>
            </a:extLst>
          </p:cNvPr>
          <p:cNvSpPr txBox="1">
            <a:spLocks/>
          </p:cNvSpPr>
          <p:nvPr/>
        </p:nvSpPr>
        <p:spPr>
          <a:xfrm>
            <a:off x="8507496" y="6552001"/>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D5762-3BDC-484D-9503-7EA6D5A9A8CE}" type="slidenum">
              <a:rPr lang="en-AU">
                <a:latin typeface="Calibri" panose="020F0502020204030204" pitchFamily="34" charset="0"/>
                <a:cs typeface="Calibri" panose="020F0502020204030204" pitchFamily="34" charset="0"/>
              </a:rPr>
              <a:pPr/>
              <a:t>9</a:t>
            </a:fld>
            <a:endParaRPr lang="en-AU" dirty="0">
              <a:latin typeface="Calibri" panose="020F0502020204030204" pitchFamily="34" charset="0"/>
              <a:cs typeface="Calibri" panose="020F0502020204030204" pitchFamily="34" charset="0"/>
            </a:endParaRPr>
          </a:p>
        </p:txBody>
      </p:sp>
      <p:sp>
        <p:nvSpPr>
          <p:cNvPr id="4" name="Google Shape;100;p17">
            <a:extLst>
              <a:ext uri="{FF2B5EF4-FFF2-40B4-BE49-F238E27FC236}">
                <a16:creationId xmlns:a16="http://schemas.microsoft.com/office/drawing/2014/main" id="{3691F1D5-31C7-C462-085F-EF91B3F75B2B}"/>
              </a:ext>
            </a:extLst>
          </p:cNvPr>
          <p:cNvSpPr txBox="1"/>
          <p:nvPr/>
        </p:nvSpPr>
        <p:spPr>
          <a:xfrm>
            <a:off x="1055440" y="2322310"/>
            <a:ext cx="1980000" cy="809042"/>
          </a:xfrm>
          <a:prstGeom prst="rect">
            <a:avLst/>
          </a:prstGeom>
          <a:noFill/>
          <a:ln>
            <a:noFill/>
          </a:ln>
        </p:spPr>
        <p:txBody>
          <a:bodyPr spcFirstLastPara="1" wrap="square" lIns="71425" tIns="71425" rIns="71425" bIns="71425" anchor="ctr" anchorCtr="0">
            <a:spAutoFit/>
          </a:bodyPr>
          <a:lstStyle/>
          <a:p>
            <a:pPr marL="0" marR="0" lvl="0" indent="0" algn="ctr" rtl="0">
              <a:lnSpc>
                <a:spcPct val="120000"/>
              </a:lnSpc>
              <a:spcBef>
                <a:spcPts val="0"/>
              </a:spcBef>
              <a:spcAft>
                <a:spcPts val="0"/>
              </a:spcAft>
              <a:buClr>
                <a:srgbClr val="222A35"/>
              </a:buClr>
              <a:buSzPts val="2000"/>
              <a:buFont typeface="Helvetica Neue"/>
              <a:buNone/>
            </a:pPr>
            <a:r>
              <a:rPr lang="es-419" i="0" u="none" strike="noStrike" cap="none" dirty="0">
                <a:solidFill>
                  <a:srgbClr val="434343"/>
                </a:solidFill>
                <a:latin typeface="DM Sans"/>
                <a:ea typeface="DM Sans"/>
                <a:cs typeface="DM Sans"/>
                <a:sym typeface="DM Sans"/>
              </a:rPr>
              <a:t>Baja en emisiones</a:t>
            </a:r>
            <a:endParaRPr i="0" u="none" strike="noStrike" cap="none" dirty="0">
              <a:solidFill>
                <a:srgbClr val="434343"/>
              </a:solidFill>
              <a:latin typeface="DM Sans"/>
              <a:ea typeface="DM Sans"/>
              <a:cs typeface="DM Sans"/>
              <a:sym typeface="DM Sans"/>
            </a:endParaRPr>
          </a:p>
        </p:txBody>
      </p:sp>
      <p:sp>
        <p:nvSpPr>
          <p:cNvPr id="5" name="Google Shape;100;p17">
            <a:extLst>
              <a:ext uri="{FF2B5EF4-FFF2-40B4-BE49-F238E27FC236}">
                <a16:creationId xmlns:a16="http://schemas.microsoft.com/office/drawing/2014/main" id="{DBD39DDF-4B17-FA24-3A2C-E270BA47BD8B}"/>
              </a:ext>
            </a:extLst>
          </p:cNvPr>
          <p:cNvSpPr txBox="1"/>
          <p:nvPr/>
        </p:nvSpPr>
        <p:spPr>
          <a:xfrm>
            <a:off x="4151784" y="2313805"/>
            <a:ext cx="1547953" cy="809042"/>
          </a:xfrm>
          <a:prstGeom prst="rect">
            <a:avLst/>
          </a:prstGeom>
          <a:noFill/>
          <a:ln>
            <a:noFill/>
          </a:ln>
        </p:spPr>
        <p:txBody>
          <a:bodyPr spcFirstLastPara="1" wrap="square" lIns="71425" tIns="71425" rIns="71425" bIns="71425" anchor="ctr" anchorCtr="0">
            <a:spAutoFit/>
          </a:bodyPr>
          <a:lstStyle/>
          <a:p>
            <a:pPr marL="0" marR="0" lvl="0" indent="0" algn="ctr" rtl="0">
              <a:lnSpc>
                <a:spcPct val="120000"/>
              </a:lnSpc>
              <a:spcBef>
                <a:spcPts val="0"/>
              </a:spcBef>
              <a:spcAft>
                <a:spcPts val="0"/>
              </a:spcAft>
              <a:buClr>
                <a:srgbClr val="222A35"/>
              </a:buClr>
              <a:buSzPts val="2000"/>
              <a:buFont typeface="Helvetica Neue"/>
              <a:buNone/>
            </a:pPr>
            <a:r>
              <a:rPr lang="es-419" i="0" u="none" strike="noStrike" cap="none" dirty="0">
                <a:solidFill>
                  <a:srgbClr val="434343"/>
                </a:solidFill>
                <a:latin typeface="DM Sans"/>
                <a:ea typeface="DM Sans"/>
                <a:cs typeface="DM Sans"/>
                <a:sym typeface="DM Sans"/>
              </a:rPr>
              <a:t>Baja en residuos</a:t>
            </a:r>
            <a:endParaRPr i="0" u="none" strike="noStrike" cap="none" dirty="0">
              <a:solidFill>
                <a:srgbClr val="434343"/>
              </a:solidFill>
              <a:latin typeface="DM Sans"/>
              <a:ea typeface="DM Sans"/>
              <a:cs typeface="DM Sans"/>
              <a:sym typeface="DM Sans"/>
            </a:endParaRPr>
          </a:p>
        </p:txBody>
      </p:sp>
      <p:sp>
        <p:nvSpPr>
          <p:cNvPr id="6" name="Google Shape;100;p17">
            <a:extLst>
              <a:ext uri="{FF2B5EF4-FFF2-40B4-BE49-F238E27FC236}">
                <a16:creationId xmlns:a16="http://schemas.microsoft.com/office/drawing/2014/main" id="{2325B79C-86B7-2D0E-46BA-F90B2A790E9B}"/>
              </a:ext>
            </a:extLst>
          </p:cNvPr>
          <p:cNvSpPr txBox="1"/>
          <p:nvPr/>
        </p:nvSpPr>
        <p:spPr>
          <a:xfrm>
            <a:off x="9840416" y="2335829"/>
            <a:ext cx="2160240" cy="809042"/>
          </a:xfrm>
          <a:prstGeom prst="rect">
            <a:avLst/>
          </a:prstGeom>
          <a:noFill/>
          <a:ln>
            <a:noFill/>
          </a:ln>
        </p:spPr>
        <p:txBody>
          <a:bodyPr spcFirstLastPara="1" wrap="square" lIns="71425" tIns="71425" rIns="71425" bIns="71425" anchor="ctr" anchorCtr="0">
            <a:spAutoFit/>
          </a:bodyPr>
          <a:lstStyle/>
          <a:p>
            <a:pPr marL="0" marR="0" lvl="0" indent="0" algn="ctr" rtl="0">
              <a:lnSpc>
                <a:spcPct val="120000"/>
              </a:lnSpc>
              <a:spcBef>
                <a:spcPts val="0"/>
              </a:spcBef>
              <a:spcAft>
                <a:spcPts val="0"/>
              </a:spcAft>
              <a:buClr>
                <a:srgbClr val="222A35"/>
              </a:buClr>
              <a:buSzPts val="2000"/>
              <a:buFont typeface="Helvetica Neue"/>
              <a:buNone/>
            </a:pPr>
            <a:r>
              <a:rPr lang="es-419" i="0" u="none" strike="noStrike" cap="none" dirty="0">
                <a:solidFill>
                  <a:srgbClr val="434343"/>
                </a:solidFill>
                <a:latin typeface="DM Sans"/>
                <a:ea typeface="DM Sans"/>
                <a:cs typeface="DM Sans"/>
                <a:sym typeface="DM Sans"/>
              </a:rPr>
              <a:t>Protege y regenera la biodiversidad</a:t>
            </a:r>
            <a:endParaRPr i="0" u="none" strike="noStrike" cap="none" dirty="0">
              <a:solidFill>
                <a:srgbClr val="434343"/>
              </a:solidFill>
              <a:latin typeface="DM Sans"/>
              <a:ea typeface="DM Sans"/>
              <a:cs typeface="DM Sans"/>
              <a:sym typeface="DM Sans"/>
            </a:endParaRPr>
          </a:p>
        </p:txBody>
      </p:sp>
      <p:sp>
        <p:nvSpPr>
          <p:cNvPr id="11" name="Google Shape;100;p17">
            <a:extLst>
              <a:ext uri="{FF2B5EF4-FFF2-40B4-BE49-F238E27FC236}">
                <a16:creationId xmlns:a16="http://schemas.microsoft.com/office/drawing/2014/main" id="{17D40B11-B9CE-AE04-E263-9A47DF3A2FFD}"/>
              </a:ext>
            </a:extLst>
          </p:cNvPr>
          <p:cNvSpPr txBox="1"/>
          <p:nvPr/>
        </p:nvSpPr>
        <p:spPr>
          <a:xfrm>
            <a:off x="6744072" y="2259918"/>
            <a:ext cx="2520280" cy="809042"/>
          </a:xfrm>
          <a:prstGeom prst="rect">
            <a:avLst/>
          </a:prstGeom>
          <a:noFill/>
          <a:ln>
            <a:noFill/>
          </a:ln>
        </p:spPr>
        <p:txBody>
          <a:bodyPr spcFirstLastPara="1" wrap="square" lIns="71425" tIns="71425" rIns="71425" bIns="71425" anchor="ctr" anchorCtr="0">
            <a:spAutoFit/>
          </a:bodyPr>
          <a:lstStyle/>
          <a:p>
            <a:pPr marL="0" marR="0" lvl="0" indent="0" algn="ctr" rtl="0">
              <a:lnSpc>
                <a:spcPct val="120000"/>
              </a:lnSpc>
              <a:spcBef>
                <a:spcPts val="0"/>
              </a:spcBef>
              <a:spcAft>
                <a:spcPts val="0"/>
              </a:spcAft>
              <a:buClr>
                <a:srgbClr val="222A35"/>
              </a:buClr>
              <a:buSzPts val="2000"/>
              <a:buFont typeface="Helvetica Neue"/>
              <a:buNone/>
            </a:pPr>
            <a:r>
              <a:rPr lang="es-419" i="0" u="none" strike="noStrike" cap="none" dirty="0">
                <a:solidFill>
                  <a:srgbClr val="434343"/>
                </a:solidFill>
                <a:latin typeface="DM Sans"/>
                <a:ea typeface="DM Sans"/>
                <a:cs typeface="DM Sans"/>
                <a:sym typeface="DM Sans"/>
              </a:rPr>
              <a:t>Uso eficiente y responsable del agua</a:t>
            </a:r>
            <a:endParaRPr i="0" u="none" strike="noStrike" cap="none" dirty="0">
              <a:solidFill>
                <a:srgbClr val="434343"/>
              </a:solidFill>
              <a:latin typeface="DM Sans"/>
              <a:ea typeface="DM Sans"/>
              <a:cs typeface="DM Sans"/>
              <a:sym typeface="DM Sans"/>
            </a:endParaRPr>
          </a:p>
        </p:txBody>
      </p:sp>
      <p:sp>
        <p:nvSpPr>
          <p:cNvPr id="14" name="Google Shape;100;p17">
            <a:extLst>
              <a:ext uri="{FF2B5EF4-FFF2-40B4-BE49-F238E27FC236}">
                <a16:creationId xmlns:a16="http://schemas.microsoft.com/office/drawing/2014/main" id="{F37F50BE-9785-A6DD-60B2-25375B70D845}"/>
              </a:ext>
            </a:extLst>
          </p:cNvPr>
          <p:cNvSpPr txBox="1"/>
          <p:nvPr/>
        </p:nvSpPr>
        <p:spPr>
          <a:xfrm>
            <a:off x="1703512" y="4653136"/>
            <a:ext cx="2592288" cy="1141441"/>
          </a:xfrm>
          <a:prstGeom prst="rect">
            <a:avLst/>
          </a:prstGeom>
          <a:noFill/>
          <a:ln>
            <a:noFill/>
          </a:ln>
        </p:spPr>
        <p:txBody>
          <a:bodyPr spcFirstLastPara="1" wrap="square" lIns="71425" tIns="71425" rIns="71425" bIns="71425" anchor="ctr" anchorCtr="0">
            <a:spAutoFit/>
          </a:bodyPr>
          <a:lstStyle/>
          <a:p>
            <a:pPr marL="0" marR="0" lvl="0" indent="0" algn="ctr" rtl="0">
              <a:lnSpc>
                <a:spcPct val="120000"/>
              </a:lnSpc>
              <a:spcBef>
                <a:spcPts val="0"/>
              </a:spcBef>
              <a:spcAft>
                <a:spcPts val="0"/>
              </a:spcAft>
              <a:buClr>
                <a:srgbClr val="222A35"/>
              </a:buClr>
              <a:buSzPts val="2000"/>
              <a:buFont typeface="Helvetica Neue"/>
              <a:buNone/>
            </a:pPr>
            <a:r>
              <a:rPr lang="es-ES" i="0" u="none" strike="noStrike" cap="none" dirty="0">
                <a:solidFill>
                  <a:srgbClr val="434343"/>
                </a:solidFill>
                <a:latin typeface="DM Sans"/>
                <a:ea typeface="DM Sans"/>
                <a:cs typeface="DM Sans"/>
                <a:sym typeface="DM Sans"/>
              </a:rPr>
              <a:t>Usa energías renovables y promueve la eficiencia</a:t>
            </a:r>
          </a:p>
        </p:txBody>
      </p:sp>
      <p:sp>
        <p:nvSpPr>
          <p:cNvPr id="18" name="Google Shape;100;p17">
            <a:extLst>
              <a:ext uri="{FF2B5EF4-FFF2-40B4-BE49-F238E27FC236}">
                <a16:creationId xmlns:a16="http://schemas.microsoft.com/office/drawing/2014/main" id="{49FAC2F3-5437-F690-28D5-C89D1969F089}"/>
              </a:ext>
            </a:extLst>
          </p:cNvPr>
          <p:cNvSpPr txBox="1"/>
          <p:nvPr/>
        </p:nvSpPr>
        <p:spPr>
          <a:xfrm>
            <a:off x="8400256" y="4653136"/>
            <a:ext cx="2844216" cy="1141441"/>
          </a:xfrm>
          <a:prstGeom prst="rect">
            <a:avLst/>
          </a:prstGeom>
          <a:noFill/>
          <a:ln>
            <a:noFill/>
          </a:ln>
        </p:spPr>
        <p:txBody>
          <a:bodyPr spcFirstLastPara="1" wrap="square" lIns="71425" tIns="71425" rIns="71425" bIns="71425" anchor="ctr" anchorCtr="0">
            <a:spAutoFit/>
          </a:bodyPr>
          <a:lstStyle/>
          <a:p>
            <a:pPr marL="0" marR="0" lvl="0" indent="0" algn="ctr" rtl="0">
              <a:lnSpc>
                <a:spcPct val="120000"/>
              </a:lnSpc>
              <a:spcBef>
                <a:spcPts val="0"/>
              </a:spcBef>
              <a:spcAft>
                <a:spcPts val="0"/>
              </a:spcAft>
              <a:buClr>
                <a:srgbClr val="222A35"/>
              </a:buClr>
              <a:buSzPts val="2000"/>
              <a:buFont typeface="Helvetica Neue"/>
              <a:buNone/>
            </a:pPr>
            <a:r>
              <a:rPr lang="es-419" dirty="0">
                <a:solidFill>
                  <a:srgbClr val="434343"/>
                </a:solidFill>
                <a:latin typeface="DM Sans"/>
                <a:ea typeface="DM Sans"/>
                <a:cs typeface="DM Sans"/>
                <a:sym typeface="DM Sans"/>
              </a:rPr>
              <a:t>Se i</a:t>
            </a:r>
            <a:r>
              <a:rPr lang="es-419" i="0" u="none" strike="noStrike" cap="none" dirty="0">
                <a:solidFill>
                  <a:srgbClr val="434343"/>
                </a:solidFill>
                <a:latin typeface="DM Sans"/>
                <a:ea typeface="DM Sans"/>
                <a:cs typeface="DM Sans"/>
                <a:sym typeface="DM Sans"/>
              </a:rPr>
              <a:t>nserta en los territorios promoviendo su desarrollo</a:t>
            </a:r>
            <a:endParaRPr i="0" u="none" strike="noStrike" cap="none" dirty="0">
              <a:solidFill>
                <a:srgbClr val="434343"/>
              </a:solidFill>
              <a:latin typeface="DM Sans"/>
              <a:ea typeface="DM Sans"/>
              <a:cs typeface="DM Sans"/>
              <a:sym typeface="DM Sans"/>
            </a:endParaRPr>
          </a:p>
        </p:txBody>
      </p:sp>
      <p:grpSp>
        <p:nvGrpSpPr>
          <p:cNvPr id="19" name="Group 24">
            <a:extLst>
              <a:ext uri="{FF2B5EF4-FFF2-40B4-BE49-F238E27FC236}">
                <a16:creationId xmlns:a16="http://schemas.microsoft.com/office/drawing/2014/main" id="{5E4C9B22-2A89-7EC9-CD02-4704491D07D0}"/>
              </a:ext>
            </a:extLst>
          </p:cNvPr>
          <p:cNvGrpSpPr>
            <a:grpSpLocks noChangeAspect="1"/>
          </p:cNvGrpSpPr>
          <p:nvPr/>
        </p:nvGrpSpPr>
        <p:grpSpPr>
          <a:xfrm>
            <a:off x="10416480" y="1268760"/>
            <a:ext cx="900000" cy="900000"/>
            <a:chOff x="1072251" y="3234219"/>
            <a:chExt cx="576000" cy="576000"/>
          </a:xfrm>
          <a:solidFill>
            <a:srgbClr val="00B050"/>
          </a:solidFill>
        </p:grpSpPr>
        <p:sp>
          <p:nvSpPr>
            <p:cNvPr id="20" name="Oval 10">
              <a:extLst>
                <a:ext uri="{FF2B5EF4-FFF2-40B4-BE49-F238E27FC236}">
                  <a16:creationId xmlns:a16="http://schemas.microsoft.com/office/drawing/2014/main" id="{835DD808-A6FC-62E0-4BF0-CDC9ED31DA2D}"/>
                </a:ext>
              </a:extLst>
            </p:cNvPr>
            <p:cNvSpPr/>
            <p:nvPr/>
          </p:nvSpPr>
          <p:spPr>
            <a:xfrm>
              <a:off x="1072251" y="323421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1" name="Graphic 6" descr="Deciduous tree with solid fill">
              <a:extLst>
                <a:ext uri="{FF2B5EF4-FFF2-40B4-BE49-F238E27FC236}">
                  <a16:creationId xmlns:a16="http://schemas.microsoft.com/office/drawing/2014/main" id="{4C377BDE-844F-6EBC-B01F-A579F8487F45}"/>
                </a:ext>
              </a:extLst>
            </p:cNvPr>
            <p:cNvPicPr>
              <a:picLocks noChangeAspect="1"/>
            </p:cNvPicPr>
            <p:nvPr/>
          </p:nvPicPr>
          <p:blipFill>
            <a:blip r:embed="rId3">
              <a:biLevel thresh="25000"/>
              <a:extLst>
                <a:ext uri="{96DAC541-7B7A-43D3-8B79-37D633B846F1}">
                  <asvg:svgBlip xmlns:asvg="http://schemas.microsoft.com/office/drawing/2016/SVG/main" r:embed="rId4"/>
                </a:ext>
              </a:extLst>
            </a:blip>
            <a:stretch>
              <a:fillRect/>
            </a:stretch>
          </p:blipFill>
          <p:spPr>
            <a:xfrm>
              <a:off x="1180251" y="3345749"/>
              <a:ext cx="360000" cy="360000"/>
            </a:xfrm>
            <a:prstGeom prst="rect">
              <a:avLst/>
            </a:prstGeom>
          </p:spPr>
        </p:pic>
      </p:grpSp>
      <p:grpSp>
        <p:nvGrpSpPr>
          <p:cNvPr id="22" name="Group 5">
            <a:extLst>
              <a:ext uri="{FF2B5EF4-FFF2-40B4-BE49-F238E27FC236}">
                <a16:creationId xmlns:a16="http://schemas.microsoft.com/office/drawing/2014/main" id="{44753206-CF30-CB43-D4B1-CD7FABE893A5}"/>
              </a:ext>
            </a:extLst>
          </p:cNvPr>
          <p:cNvGrpSpPr>
            <a:grpSpLocks noChangeAspect="1"/>
          </p:cNvGrpSpPr>
          <p:nvPr/>
        </p:nvGrpSpPr>
        <p:grpSpPr>
          <a:xfrm>
            <a:off x="1572196" y="1268760"/>
            <a:ext cx="900000" cy="900000"/>
            <a:chOff x="1072250" y="1710078"/>
            <a:chExt cx="576000" cy="576000"/>
          </a:xfrm>
          <a:solidFill>
            <a:srgbClr val="00B050"/>
          </a:solidFill>
        </p:grpSpPr>
        <p:sp>
          <p:nvSpPr>
            <p:cNvPr id="23" name="Oval 2">
              <a:extLst>
                <a:ext uri="{FF2B5EF4-FFF2-40B4-BE49-F238E27FC236}">
                  <a16:creationId xmlns:a16="http://schemas.microsoft.com/office/drawing/2014/main" id="{B11F3088-31C4-F6B4-A286-4E8776133C3D}"/>
                </a:ext>
              </a:extLst>
            </p:cNvPr>
            <p:cNvSpPr/>
            <p:nvPr/>
          </p:nvSpPr>
          <p:spPr>
            <a:xfrm>
              <a:off x="1072250" y="1710078"/>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4" name="Graphic 19" descr="Production with solid fill">
              <a:extLst>
                <a:ext uri="{FF2B5EF4-FFF2-40B4-BE49-F238E27FC236}">
                  <a16:creationId xmlns:a16="http://schemas.microsoft.com/office/drawing/2014/main" id="{CF0ED0B0-90E2-D69E-6C45-90F0B45C84F1}"/>
                </a:ext>
              </a:extLst>
            </p:cNvPr>
            <p:cNvPicPr>
              <a:picLocks noChangeAspect="1"/>
            </p:cNvPicPr>
            <p:nvPr/>
          </p:nvPicPr>
          <p:blipFill>
            <a:blip r:embed="rId5">
              <a:biLevel thresh="25000"/>
              <a:extLst>
                <a:ext uri="{96DAC541-7B7A-43D3-8B79-37D633B846F1}">
                  <asvg:svgBlip xmlns:asvg="http://schemas.microsoft.com/office/drawing/2016/SVG/main" r:embed="rId6"/>
                </a:ext>
              </a:extLst>
            </a:blip>
            <a:stretch>
              <a:fillRect/>
            </a:stretch>
          </p:blipFill>
          <p:spPr>
            <a:xfrm>
              <a:off x="1180250" y="1797871"/>
              <a:ext cx="360000" cy="360000"/>
            </a:xfrm>
            <a:prstGeom prst="rect">
              <a:avLst/>
            </a:prstGeom>
          </p:spPr>
        </p:pic>
      </p:grpSp>
      <p:grpSp>
        <p:nvGrpSpPr>
          <p:cNvPr id="25" name="Group 8">
            <a:extLst>
              <a:ext uri="{FF2B5EF4-FFF2-40B4-BE49-F238E27FC236}">
                <a16:creationId xmlns:a16="http://schemas.microsoft.com/office/drawing/2014/main" id="{57A76244-45F5-E92A-FD06-D7F56A70DBC1}"/>
              </a:ext>
            </a:extLst>
          </p:cNvPr>
          <p:cNvGrpSpPr>
            <a:grpSpLocks noChangeAspect="1"/>
          </p:cNvGrpSpPr>
          <p:nvPr/>
        </p:nvGrpSpPr>
        <p:grpSpPr>
          <a:xfrm>
            <a:off x="4475920" y="1268760"/>
            <a:ext cx="900000" cy="900000"/>
            <a:chOff x="2678949" y="1711969"/>
            <a:chExt cx="576000" cy="576000"/>
          </a:xfrm>
          <a:solidFill>
            <a:srgbClr val="00B050"/>
          </a:solidFill>
        </p:grpSpPr>
        <p:sp>
          <p:nvSpPr>
            <p:cNvPr id="26" name="Oval 9">
              <a:extLst>
                <a:ext uri="{FF2B5EF4-FFF2-40B4-BE49-F238E27FC236}">
                  <a16:creationId xmlns:a16="http://schemas.microsoft.com/office/drawing/2014/main" id="{C3152164-D8B5-4D7E-F018-CA68BB47C87E}"/>
                </a:ext>
              </a:extLst>
            </p:cNvPr>
            <p:cNvSpPr/>
            <p:nvPr/>
          </p:nvSpPr>
          <p:spPr>
            <a:xfrm>
              <a:off x="2678949" y="171196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Graphic 21" descr="Garbage with solid fill">
              <a:extLst>
                <a:ext uri="{FF2B5EF4-FFF2-40B4-BE49-F238E27FC236}">
                  <a16:creationId xmlns:a16="http://schemas.microsoft.com/office/drawing/2014/main" id="{F85569FA-DE9F-CB25-AE1E-1BEF2FE203F1}"/>
                </a:ext>
              </a:extLst>
            </p:cNvPr>
            <p:cNvPicPr>
              <a:picLocks noChangeAspect="1"/>
            </p:cNvPicPr>
            <p:nvPr/>
          </p:nvPicPr>
          <p:blipFill>
            <a:blip r:embed="rId7">
              <a:biLevel thresh="25000"/>
              <a:extLst>
                <a:ext uri="{96DAC541-7B7A-43D3-8B79-37D633B846F1}">
                  <asvg:svgBlip xmlns:asvg="http://schemas.microsoft.com/office/drawing/2016/SVG/main" r:embed="rId8"/>
                </a:ext>
              </a:extLst>
            </a:blip>
            <a:stretch>
              <a:fillRect/>
            </a:stretch>
          </p:blipFill>
          <p:spPr>
            <a:xfrm>
              <a:off x="2786949" y="1836986"/>
              <a:ext cx="360000" cy="360000"/>
            </a:xfrm>
            <a:prstGeom prst="rect">
              <a:avLst/>
            </a:prstGeom>
          </p:spPr>
        </p:pic>
      </p:grpSp>
      <p:grpSp>
        <p:nvGrpSpPr>
          <p:cNvPr id="28" name="Group 20">
            <a:extLst>
              <a:ext uri="{FF2B5EF4-FFF2-40B4-BE49-F238E27FC236}">
                <a16:creationId xmlns:a16="http://schemas.microsoft.com/office/drawing/2014/main" id="{264A554E-518E-9E58-1972-77F6789C230C}"/>
              </a:ext>
            </a:extLst>
          </p:cNvPr>
          <p:cNvGrpSpPr>
            <a:grpSpLocks noChangeAspect="1"/>
          </p:cNvGrpSpPr>
          <p:nvPr/>
        </p:nvGrpSpPr>
        <p:grpSpPr>
          <a:xfrm>
            <a:off x="7536160" y="1268760"/>
            <a:ext cx="900000" cy="900000"/>
            <a:chOff x="4549739" y="1710078"/>
            <a:chExt cx="576000" cy="576000"/>
          </a:xfrm>
          <a:solidFill>
            <a:srgbClr val="00B050"/>
          </a:solidFill>
        </p:grpSpPr>
        <p:sp>
          <p:nvSpPr>
            <p:cNvPr id="29" name="Oval 11">
              <a:extLst>
                <a:ext uri="{FF2B5EF4-FFF2-40B4-BE49-F238E27FC236}">
                  <a16:creationId xmlns:a16="http://schemas.microsoft.com/office/drawing/2014/main" id="{BAB45329-4A81-FB8E-2D16-8795C04A8313}"/>
                </a:ext>
              </a:extLst>
            </p:cNvPr>
            <p:cNvSpPr/>
            <p:nvPr/>
          </p:nvSpPr>
          <p:spPr>
            <a:xfrm>
              <a:off x="4549739" y="1710078"/>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0" name="Graphic 23" descr="Water with solid fill">
              <a:extLst>
                <a:ext uri="{FF2B5EF4-FFF2-40B4-BE49-F238E27FC236}">
                  <a16:creationId xmlns:a16="http://schemas.microsoft.com/office/drawing/2014/main" id="{7A62FC29-921E-C83B-9BE8-7172C23B250C}"/>
                </a:ext>
              </a:extLst>
            </p:cNvPr>
            <p:cNvPicPr>
              <a:picLocks noChangeAspect="1"/>
            </p:cNvPicPr>
            <p:nvPr/>
          </p:nvPicPr>
          <p:blipFill>
            <a:blip r:embed="rId9">
              <a:biLevel thresh="25000"/>
              <a:extLst>
                <a:ext uri="{96DAC541-7B7A-43D3-8B79-37D633B846F1}">
                  <asvg:svgBlip xmlns:asvg="http://schemas.microsoft.com/office/drawing/2016/SVG/main" r:embed="rId10"/>
                </a:ext>
              </a:extLst>
            </a:blip>
            <a:stretch>
              <a:fillRect/>
            </a:stretch>
          </p:blipFill>
          <p:spPr>
            <a:xfrm>
              <a:off x="4657739" y="1805329"/>
              <a:ext cx="360000" cy="360000"/>
            </a:xfrm>
            <a:prstGeom prst="rect">
              <a:avLst/>
            </a:prstGeom>
          </p:spPr>
        </p:pic>
      </p:grpSp>
      <p:grpSp>
        <p:nvGrpSpPr>
          <p:cNvPr id="31" name="Group 22">
            <a:extLst>
              <a:ext uri="{FF2B5EF4-FFF2-40B4-BE49-F238E27FC236}">
                <a16:creationId xmlns:a16="http://schemas.microsoft.com/office/drawing/2014/main" id="{9F34DF1A-D99F-3CBF-7462-E413746AFFE1}"/>
              </a:ext>
            </a:extLst>
          </p:cNvPr>
          <p:cNvGrpSpPr>
            <a:grpSpLocks noChangeAspect="1"/>
          </p:cNvGrpSpPr>
          <p:nvPr/>
        </p:nvGrpSpPr>
        <p:grpSpPr>
          <a:xfrm>
            <a:off x="2567608" y="3712701"/>
            <a:ext cx="900000" cy="900000"/>
            <a:chOff x="6488798" y="1745612"/>
            <a:chExt cx="576000" cy="576000"/>
          </a:xfrm>
        </p:grpSpPr>
        <p:sp>
          <p:nvSpPr>
            <p:cNvPr id="32" name="Oval 12">
              <a:extLst>
                <a:ext uri="{FF2B5EF4-FFF2-40B4-BE49-F238E27FC236}">
                  <a16:creationId xmlns:a16="http://schemas.microsoft.com/office/drawing/2014/main" id="{2343E92A-6CCC-5036-5ABF-3A3828E0887E}"/>
                </a:ext>
              </a:extLst>
            </p:cNvPr>
            <p:cNvSpPr/>
            <p:nvPr/>
          </p:nvSpPr>
          <p:spPr>
            <a:xfrm>
              <a:off x="6488798" y="1745612"/>
              <a:ext cx="576000" cy="576000"/>
            </a:xfrm>
            <a:prstGeom prst="ellipse">
              <a:avLst/>
            </a:prstGeom>
            <a:solidFill>
              <a:srgbClr val="0B3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3" name="Graphic 25" descr="High voltage with solid fill">
              <a:extLst>
                <a:ext uri="{FF2B5EF4-FFF2-40B4-BE49-F238E27FC236}">
                  <a16:creationId xmlns:a16="http://schemas.microsoft.com/office/drawing/2014/main" id="{AF1F9C04-58B3-854C-D113-E4526F5B8BC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96798" y="1830788"/>
              <a:ext cx="360000" cy="360000"/>
            </a:xfrm>
            <a:prstGeom prst="rect">
              <a:avLst/>
            </a:prstGeom>
          </p:spPr>
        </p:pic>
      </p:grpSp>
      <p:grpSp>
        <p:nvGrpSpPr>
          <p:cNvPr id="34" name="Group 28">
            <a:extLst>
              <a:ext uri="{FF2B5EF4-FFF2-40B4-BE49-F238E27FC236}">
                <a16:creationId xmlns:a16="http://schemas.microsoft.com/office/drawing/2014/main" id="{2977E775-30A3-CC49-D0D5-FC2278F2C08A}"/>
              </a:ext>
            </a:extLst>
          </p:cNvPr>
          <p:cNvGrpSpPr>
            <a:grpSpLocks noChangeAspect="1"/>
          </p:cNvGrpSpPr>
          <p:nvPr/>
        </p:nvGrpSpPr>
        <p:grpSpPr>
          <a:xfrm>
            <a:off x="9372464" y="3712701"/>
            <a:ext cx="900000" cy="900000"/>
            <a:chOff x="6256213" y="3251705"/>
            <a:chExt cx="576000" cy="576000"/>
          </a:xfrm>
        </p:grpSpPr>
        <p:sp>
          <p:nvSpPr>
            <p:cNvPr id="35" name="Oval 13">
              <a:extLst>
                <a:ext uri="{FF2B5EF4-FFF2-40B4-BE49-F238E27FC236}">
                  <a16:creationId xmlns:a16="http://schemas.microsoft.com/office/drawing/2014/main" id="{C8F6C5E9-A7EF-E0F7-8096-C7164E185399}"/>
                </a:ext>
              </a:extLst>
            </p:cNvPr>
            <p:cNvSpPr/>
            <p:nvPr/>
          </p:nvSpPr>
          <p:spPr>
            <a:xfrm>
              <a:off x="6256213" y="3251705"/>
              <a:ext cx="576000" cy="576000"/>
            </a:xfrm>
            <a:prstGeom prst="ellipse">
              <a:avLst/>
            </a:prstGeom>
            <a:solidFill>
              <a:srgbClr val="0B3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6" name="Graphic 27" descr="Group success with solid fill">
              <a:extLst>
                <a:ext uri="{FF2B5EF4-FFF2-40B4-BE49-F238E27FC236}">
                  <a16:creationId xmlns:a16="http://schemas.microsoft.com/office/drawing/2014/main" id="{E692FD8A-89AF-AA6C-E4A2-A9BB5E627BA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64213" y="3379217"/>
              <a:ext cx="360000" cy="360000"/>
            </a:xfrm>
            <a:prstGeom prst="rect">
              <a:avLst/>
            </a:prstGeom>
          </p:spPr>
        </p:pic>
      </p:grpSp>
      <p:sp>
        <p:nvSpPr>
          <p:cNvPr id="37" name="Google Shape;100;p17">
            <a:extLst>
              <a:ext uri="{FF2B5EF4-FFF2-40B4-BE49-F238E27FC236}">
                <a16:creationId xmlns:a16="http://schemas.microsoft.com/office/drawing/2014/main" id="{783D6CAC-9B78-9AF0-F682-C9A594CD2A75}"/>
              </a:ext>
            </a:extLst>
          </p:cNvPr>
          <p:cNvSpPr txBox="1"/>
          <p:nvPr/>
        </p:nvSpPr>
        <p:spPr>
          <a:xfrm>
            <a:off x="5015880" y="4748560"/>
            <a:ext cx="2963498" cy="1141441"/>
          </a:xfrm>
          <a:prstGeom prst="rect">
            <a:avLst/>
          </a:prstGeom>
          <a:noFill/>
          <a:ln>
            <a:noFill/>
          </a:ln>
        </p:spPr>
        <p:txBody>
          <a:bodyPr spcFirstLastPara="1" wrap="square" lIns="71425" tIns="71425" rIns="71425" bIns="71425" anchor="ctr" anchorCtr="0">
            <a:spAutoFit/>
          </a:bodyPr>
          <a:lstStyle/>
          <a:p>
            <a:pPr lvl="0" algn="ctr">
              <a:lnSpc>
                <a:spcPct val="120000"/>
              </a:lnSpc>
              <a:buClr>
                <a:srgbClr val="222A35"/>
              </a:buClr>
              <a:buSzPts val="2000"/>
            </a:pPr>
            <a:r>
              <a:rPr lang="es-419" dirty="0">
                <a:solidFill>
                  <a:srgbClr val="434343"/>
                </a:solidFill>
                <a:latin typeface="DM Sans"/>
                <a:ea typeface="DM Sans"/>
                <a:cs typeface="DM Sans"/>
                <a:sym typeface="DM Sans"/>
              </a:rPr>
              <a:t>Impulsa encadenamientos, industrialización y es intensiva en conocimiento</a:t>
            </a:r>
            <a:endParaRPr i="0" u="none" strike="noStrike" cap="none" dirty="0">
              <a:solidFill>
                <a:srgbClr val="434343"/>
              </a:solidFill>
              <a:latin typeface="DM Sans"/>
              <a:ea typeface="DM Sans"/>
              <a:cs typeface="DM Sans"/>
              <a:sym typeface="DM Sans"/>
            </a:endParaRPr>
          </a:p>
        </p:txBody>
      </p:sp>
      <p:grpSp>
        <p:nvGrpSpPr>
          <p:cNvPr id="38" name="Group 26">
            <a:extLst>
              <a:ext uri="{FF2B5EF4-FFF2-40B4-BE49-F238E27FC236}">
                <a16:creationId xmlns:a16="http://schemas.microsoft.com/office/drawing/2014/main" id="{69AA7A53-C3F6-3C46-25F2-33778840654E}"/>
              </a:ext>
            </a:extLst>
          </p:cNvPr>
          <p:cNvGrpSpPr>
            <a:grpSpLocks noChangeAspect="1"/>
          </p:cNvGrpSpPr>
          <p:nvPr/>
        </p:nvGrpSpPr>
        <p:grpSpPr>
          <a:xfrm>
            <a:off x="6023992" y="3712701"/>
            <a:ext cx="900000" cy="900000"/>
            <a:chOff x="3598470" y="3325217"/>
            <a:chExt cx="576000" cy="576000"/>
          </a:xfrm>
        </p:grpSpPr>
        <p:sp>
          <p:nvSpPr>
            <p:cNvPr id="39" name="Oval 4">
              <a:extLst>
                <a:ext uri="{FF2B5EF4-FFF2-40B4-BE49-F238E27FC236}">
                  <a16:creationId xmlns:a16="http://schemas.microsoft.com/office/drawing/2014/main" id="{C568AF74-B4F8-E494-1531-0ABB7A9DC538}"/>
                </a:ext>
              </a:extLst>
            </p:cNvPr>
            <p:cNvSpPr/>
            <p:nvPr/>
          </p:nvSpPr>
          <p:spPr>
            <a:xfrm>
              <a:off x="3598470" y="3325217"/>
              <a:ext cx="576000" cy="576000"/>
            </a:xfrm>
            <a:prstGeom prst="ellipse">
              <a:avLst/>
            </a:prstGeom>
            <a:solidFill>
              <a:srgbClr val="0B3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Graphic 7" descr="Circles with arrows with solid fill">
              <a:extLst>
                <a:ext uri="{FF2B5EF4-FFF2-40B4-BE49-F238E27FC236}">
                  <a16:creationId xmlns:a16="http://schemas.microsoft.com/office/drawing/2014/main" id="{80A767F5-DCF3-BF46-D2E6-5A76317C1C2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652470" y="3379217"/>
              <a:ext cx="468000" cy="468000"/>
            </a:xfrm>
            <a:prstGeom prst="rect">
              <a:avLst/>
            </a:prstGeom>
          </p:spPr>
        </p:pic>
      </p:grpSp>
      <p:sp>
        <p:nvSpPr>
          <p:cNvPr id="2" name="Rectangle 15">
            <a:extLst>
              <a:ext uri="{FF2B5EF4-FFF2-40B4-BE49-F238E27FC236}">
                <a16:creationId xmlns:a16="http://schemas.microsoft.com/office/drawing/2014/main" id="{5EF711B9-78B9-B82C-5EDA-0060D0AFEB27}"/>
              </a:ext>
            </a:extLst>
          </p:cNvPr>
          <p:cNvSpPr/>
          <p:nvPr/>
        </p:nvSpPr>
        <p:spPr>
          <a:xfrm>
            <a:off x="335360" y="6197203"/>
            <a:ext cx="11665296" cy="261610"/>
          </a:xfrm>
          <a:prstGeom prst="rect">
            <a:avLst/>
          </a:prstGeom>
        </p:spPr>
        <p:txBody>
          <a:bodyPr wrap="square">
            <a:spAutoFit/>
          </a:bodyPr>
          <a:lstStyle/>
          <a:p>
            <a:r>
              <a:rPr lang="es-CL" sz="1100" i="1" u="sng" dirty="0">
                <a:solidFill>
                  <a:prstClr val="black">
                    <a:lumMod val="50000"/>
                    <a:lumOff val="50000"/>
                  </a:prstClr>
                </a:solidFill>
              </a:rPr>
              <a:t>Fuente</a:t>
            </a:r>
            <a:r>
              <a:rPr lang="es-CL" sz="1100" dirty="0">
                <a:solidFill>
                  <a:prstClr val="black">
                    <a:lumMod val="50000"/>
                    <a:lumOff val="50000"/>
                  </a:prstClr>
                </a:solidFill>
              </a:rPr>
              <a:t>: “Minería Verde para enfrentar la emergencia climática y social” - </a:t>
            </a:r>
            <a:r>
              <a:rPr lang="es-ES" sz="1100" dirty="0">
                <a:solidFill>
                  <a:prstClr val="black">
                    <a:lumMod val="50000"/>
                    <a:lumOff val="50000"/>
                  </a:prstClr>
                </a:solidFill>
              </a:rPr>
              <a:t>Comisión desafío de futuro, ciencia, tecnología e innovación, Senado de Chile, 2022</a:t>
            </a:r>
            <a:r>
              <a:rPr lang="es-CL" sz="1100" dirty="0">
                <a:solidFill>
                  <a:prstClr val="black">
                    <a:lumMod val="50000"/>
                    <a:lumOff val="50000"/>
                  </a:prstClr>
                </a:solidFill>
              </a:rPr>
              <a:t> </a:t>
            </a:r>
          </a:p>
        </p:txBody>
      </p:sp>
      <p:pic>
        <p:nvPicPr>
          <p:cNvPr id="3" name="Imagen 2">
            <a:extLst>
              <a:ext uri="{FF2B5EF4-FFF2-40B4-BE49-F238E27FC236}">
                <a16:creationId xmlns:a16="http://schemas.microsoft.com/office/drawing/2014/main" id="{CC76F514-5187-91BE-423E-3DB7A04D90EE}"/>
              </a:ext>
            </a:extLst>
          </p:cNvPr>
          <p:cNvPicPr>
            <a:picLocks noChangeAspect="1"/>
          </p:cNvPicPr>
          <p:nvPr/>
        </p:nvPicPr>
        <p:blipFill>
          <a:blip r:embed="rId17"/>
          <a:stretch>
            <a:fillRect/>
          </a:stretch>
        </p:blipFill>
        <p:spPr>
          <a:xfrm>
            <a:off x="11734553" y="6381376"/>
            <a:ext cx="410119" cy="432000"/>
          </a:xfrm>
          <a:prstGeom prst="rect">
            <a:avLst/>
          </a:prstGeom>
        </p:spPr>
      </p:pic>
      <p:sp>
        <p:nvSpPr>
          <p:cNvPr id="8" name="Rectangle 25">
            <a:extLst>
              <a:ext uri="{FF2B5EF4-FFF2-40B4-BE49-F238E27FC236}">
                <a16:creationId xmlns:a16="http://schemas.microsoft.com/office/drawing/2014/main" id="{F6516941-1F15-301F-0A68-96D688764334}"/>
              </a:ext>
            </a:extLst>
          </p:cNvPr>
          <p:cNvSpPr/>
          <p:nvPr/>
        </p:nvSpPr>
        <p:spPr>
          <a:xfrm>
            <a:off x="10965" y="6624000"/>
            <a:ext cx="2759905" cy="2265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s-ES" sz="1000" i="1" dirty="0">
                <a:solidFill>
                  <a:schemeClr val="bg1">
                    <a:lumMod val="65000"/>
                  </a:schemeClr>
                </a:solidFill>
              </a:rPr>
              <a:t>Valor sostenible en torno a los recursos naturales</a:t>
            </a:r>
          </a:p>
        </p:txBody>
      </p:sp>
    </p:spTree>
    <p:extLst>
      <p:ext uri="{BB962C8B-B14F-4D97-AF65-F5344CB8AC3E}">
        <p14:creationId xmlns:p14="http://schemas.microsoft.com/office/powerpoint/2010/main" val="894760092"/>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prstTxWarp prst="textArchUp">
          <a:avLst>
            <a:gd name="adj" fmla="val 8643317"/>
          </a:avLst>
        </a:prstTxWarp>
        <a:spAutoFit/>
      </a:bodyPr>
      <a:lstStyle>
        <a:defPPr algn="ctr">
          <a:defRPr b="1" dirty="0" smtClean="0">
            <a:solidFill>
              <a:schemeClr val="bg1"/>
            </a:solidFill>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228995</TotalTime>
  <Words>3065</Words>
  <Application>Microsoft Office PowerPoint</Application>
  <PresentationFormat>Panorámica</PresentationFormat>
  <Paragraphs>507</Paragraphs>
  <Slides>28</Slides>
  <Notes>16</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9" baseType="lpstr">
      <vt:lpstr>Arial</vt:lpstr>
      <vt:lpstr>Arial Narrow</vt:lpstr>
      <vt:lpstr>Calibri</vt:lpstr>
      <vt:lpstr>Carme</vt:lpstr>
      <vt:lpstr>DM Sans</vt:lpstr>
      <vt:lpstr>Helvetica</vt:lpstr>
      <vt:lpstr>Helvetica Neue</vt:lpstr>
      <vt:lpstr>Open Sans</vt:lpstr>
      <vt:lpstr>Verdana</vt:lpstr>
      <vt:lpstr>Office Theme</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BHP Billiton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Urzua, Osvaldo</dc:creator>
  <cp:lastModifiedBy>Osvaldo Urzua</cp:lastModifiedBy>
  <cp:revision>898</cp:revision>
  <dcterms:created xsi:type="dcterms:W3CDTF">2019-05-27T13:55:23Z</dcterms:created>
  <dcterms:modified xsi:type="dcterms:W3CDTF">2023-05-16T21:51:51Z</dcterms:modified>
</cp:coreProperties>
</file>