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3" r:id="rId5"/>
    <p:sldMasterId id="2147483658" r:id="rId6"/>
    <p:sldMasterId id="2147483696" r:id="rId7"/>
    <p:sldMasterId id="2147483710"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Lst>
  <p:sldSz cy="6858000" cx="12193575"/>
  <p:notesSz cx="6858000" cy="9144000"/>
  <p:embeddedFontLst>
    <p:embeddedFont>
      <p:font typeface="Assistant ExtraLight"/>
      <p:regular r:id="rId73"/>
      <p:bold r:id="rId74"/>
    </p:embeddedFont>
    <p:embeddedFont>
      <p:font typeface="Encode Sans"/>
      <p:regular r:id="rId75"/>
      <p:bold r:id="rId76"/>
    </p:embeddedFont>
    <p:embeddedFont>
      <p:font typeface="Assistant Light"/>
      <p:regular r:id="rId77"/>
      <p:bold r:id="rId78"/>
    </p:embeddedFont>
    <p:embeddedFont>
      <p:font typeface="Raleway Black"/>
      <p:bold r:id="rId79"/>
      <p:boldItalic r:id="rId80"/>
    </p:embeddedFont>
    <p:embeddedFont>
      <p:font typeface="Encode Sans ExtraBold"/>
      <p:bold r:id="rId81"/>
    </p:embeddedFont>
    <p:embeddedFont>
      <p:font typeface="Assistant ExtraBold"/>
      <p:bold r:id="rId82"/>
    </p:embeddedFont>
    <p:embeddedFont>
      <p:font typeface="Encode Sans Semi Expanded"/>
      <p:regular r:id="rId83"/>
      <p:bold r:id="rId84"/>
    </p:embeddedFont>
    <p:embeddedFont>
      <p:font typeface="Encode Sans Light"/>
      <p:regular r:id="rId85"/>
      <p:bold r:id="rId86"/>
    </p:embeddedFont>
    <p:embeddedFont>
      <p:font typeface="Encode Sans Medium"/>
      <p:regular r:id="rId87"/>
      <p:bold r:id="rId88"/>
    </p:embeddedFont>
    <p:embeddedFont>
      <p:font typeface="Roboto"/>
      <p:regular r:id="rId89"/>
      <p:bold r:id="rId90"/>
      <p:italic r:id="rId91"/>
      <p:boldItalic r:id="rId92"/>
    </p:embeddedFont>
    <p:embeddedFont>
      <p:font typeface="Assistant"/>
      <p:regular r:id="rId93"/>
      <p:bold r:id="rId94"/>
    </p:embeddedFont>
    <p:embeddedFont>
      <p:font typeface="Source Sans Pro"/>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99" roundtripDataSignature="AMtx7miwn2AQyOfo2yg46NefbYIM74NT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95" Type="http://schemas.openxmlformats.org/officeDocument/2006/relationships/font" Target="fonts/SourceSansPro-regular.fntdata"/><Relationship Id="rId94" Type="http://schemas.openxmlformats.org/officeDocument/2006/relationships/font" Target="fonts/Assistant-bold.fntdata"/><Relationship Id="rId97" Type="http://schemas.openxmlformats.org/officeDocument/2006/relationships/font" Target="fonts/SourceSansPro-italic.fntdata"/><Relationship Id="rId96" Type="http://schemas.openxmlformats.org/officeDocument/2006/relationships/font" Target="fonts/SourceSansPro-bold.fntdata"/><Relationship Id="rId11" Type="http://schemas.openxmlformats.org/officeDocument/2006/relationships/slide" Target="slides/slide2.xml"/><Relationship Id="rId99" Type="http://customschemas.google.com/relationships/presentationmetadata" Target="metadata"/><Relationship Id="rId10" Type="http://schemas.openxmlformats.org/officeDocument/2006/relationships/slide" Target="slides/slide1.xml"/><Relationship Id="rId98" Type="http://schemas.openxmlformats.org/officeDocument/2006/relationships/font" Target="fonts/SourceSansPro-boldItalic.fntdata"/><Relationship Id="rId13" Type="http://schemas.openxmlformats.org/officeDocument/2006/relationships/slide" Target="slides/slide4.xml"/><Relationship Id="rId12" Type="http://schemas.openxmlformats.org/officeDocument/2006/relationships/slide" Target="slides/slide3.xml"/><Relationship Id="rId91" Type="http://schemas.openxmlformats.org/officeDocument/2006/relationships/font" Target="fonts/Roboto-italic.fntdata"/><Relationship Id="rId90" Type="http://schemas.openxmlformats.org/officeDocument/2006/relationships/font" Target="fonts/Roboto-bold.fntdata"/><Relationship Id="rId93" Type="http://schemas.openxmlformats.org/officeDocument/2006/relationships/font" Target="fonts/Assistant-regular.fntdata"/><Relationship Id="rId92" Type="http://schemas.openxmlformats.org/officeDocument/2006/relationships/font" Target="fonts/Roboto-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 Id="rId84" Type="http://schemas.openxmlformats.org/officeDocument/2006/relationships/font" Target="fonts/EncodeSansSemiExpanded-bold.fntdata"/><Relationship Id="rId83" Type="http://schemas.openxmlformats.org/officeDocument/2006/relationships/font" Target="fonts/EncodeSansSemiExpanded-regular.fntdata"/><Relationship Id="rId86" Type="http://schemas.openxmlformats.org/officeDocument/2006/relationships/font" Target="fonts/EncodeSansLight-bold.fntdata"/><Relationship Id="rId85" Type="http://schemas.openxmlformats.org/officeDocument/2006/relationships/font" Target="fonts/EncodeSansLight-regular.fntdata"/><Relationship Id="rId88" Type="http://schemas.openxmlformats.org/officeDocument/2006/relationships/font" Target="fonts/EncodeSansMedium-bold.fntdata"/><Relationship Id="rId87" Type="http://schemas.openxmlformats.org/officeDocument/2006/relationships/font" Target="fonts/EncodeSansMedium-regular.fntdata"/><Relationship Id="rId89" Type="http://schemas.openxmlformats.org/officeDocument/2006/relationships/font" Target="fonts/Roboto-regular.fntdata"/><Relationship Id="rId80" Type="http://schemas.openxmlformats.org/officeDocument/2006/relationships/font" Target="fonts/RalewayBlack-boldItalic.fntdata"/><Relationship Id="rId82" Type="http://schemas.openxmlformats.org/officeDocument/2006/relationships/font" Target="fonts/AssistantExtraBold-bold.fntdata"/><Relationship Id="rId81" Type="http://schemas.openxmlformats.org/officeDocument/2006/relationships/font" Target="fonts/EncodeSansExtraBold-bold.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AssistantExtraLight-regular.fntdata"/><Relationship Id="rId72" Type="http://schemas.openxmlformats.org/officeDocument/2006/relationships/slide" Target="slides/slide63.xml"/><Relationship Id="rId75" Type="http://schemas.openxmlformats.org/officeDocument/2006/relationships/font" Target="fonts/EncodeSans-regular.fntdata"/><Relationship Id="rId74" Type="http://schemas.openxmlformats.org/officeDocument/2006/relationships/font" Target="fonts/AssistantExtraLight-bold.fntdata"/><Relationship Id="rId77" Type="http://schemas.openxmlformats.org/officeDocument/2006/relationships/font" Target="fonts/AssistantLight-regular.fntdata"/><Relationship Id="rId76" Type="http://schemas.openxmlformats.org/officeDocument/2006/relationships/font" Target="fonts/EncodeSans-bold.fntdata"/><Relationship Id="rId79" Type="http://schemas.openxmlformats.org/officeDocument/2006/relationships/font" Target="fonts/RalewayBlack-bold.fntdata"/><Relationship Id="rId78" Type="http://schemas.openxmlformats.org/officeDocument/2006/relationships/font" Target="fonts/AssistantLight-bold.fntdata"/><Relationship Id="rId71" Type="http://schemas.openxmlformats.org/officeDocument/2006/relationships/slide" Target="slides/slide62.xml"/><Relationship Id="rId70" Type="http://schemas.openxmlformats.org/officeDocument/2006/relationships/slide" Target="slides/slide61.xml"/><Relationship Id="rId62" Type="http://schemas.openxmlformats.org/officeDocument/2006/relationships/slide" Target="slides/slide53.xml"/><Relationship Id="rId61" Type="http://schemas.openxmlformats.org/officeDocument/2006/relationships/slide" Target="slides/slide52.xml"/><Relationship Id="rId64" Type="http://schemas.openxmlformats.org/officeDocument/2006/relationships/slide" Target="slides/slide55.xml"/><Relationship Id="rId63" Type="http://schemas.openxmlformats.org/officeDocument/2006/relationships/slide" Target="slides/slide54.xml"/><Relationship Id="rId66" Type="http://schemas.openxmlformats.org/officeDocument/2006/relationships/slide" Target="slides/slide57.xml"/><Relationship Id="rId65" Type="http://schemas.openxmlformats.org/officeDocument/2006/relationships/slide" Target="slides/slide56.xml"/><Relationship Id="rId68" Type="http://schemas.openxmlformats.org/officeDocument/2006/relationships/slide" Target="slides/slide59.xml"/><Relationship Id="rId67" Type="http://schemas.openxmlformats.org/officeDocument/2006/relationships/slide" Target="slides/slide58.xml"/><Relationship Id="rId60" Type="http://schemas.openxmlformats.org/officeDocument/2006/relationships/slide" Target="slides/slide51.xml"/><Relationship Id="rId69" Type="http://schemas.openxmlformats.org/officeDocument/2006/relationships/slide" Target="slides/slide6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55" Type="http://schemas.openxmlformats.org/officeDocument/2006/relationships/slide" Target="slides/slide46.xml"/><Relationship Id="rId54" Type="http://schemas.openxmlformats.org/officeDocument/2006/relationships/slide" Target="slides/slide45.xml"/><Relationship Id="rId57" Type="http://schemas.openxmlformats.org/officeDocument/2006/relationships/slide" Target="slides/slide48.xml"/><Relationship Id="rId56" Type="http://schemas.openxmlformats.org/officeDocument/2006/relationships/slide" Target="slides/slide47.xml"/><Relationship Id="rId59" Type="http://schemas.openxmlformats.org/officeDocument/2006/relationships/slide" Target="slides/slide50.xml"/><Relationship Id="rId58"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3"/>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3"/>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864"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799"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A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e338b55bec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1e338b55bec_0_15:notes"/>
          <p:cNvSpPr txBox="1"/>
          <p:nvPr>
            <p:ph idx="1" type="body"/>
          </p:nvPr>
        </p:nvSpPr>
        <p:spPr>
          <a:xfrm>
            <a:off x="685800" y="4400549"/>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1e338b55bec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A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1e338b55bec_1_6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3" name="Google Shape;633;g1e338b55bec_1_671: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1e338b55bec_1_680: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g1e338b55bec_1_6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1e338b55bec_1_6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1e338b55bec_1_687: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1e338b55bec_1_6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g1e338b55bec_1_696: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1e338b55bec_1_7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9" name="Google Shape;669;g1e338b55bec_1_703: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e338b55bec_1_7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1e338b55bec_1_731: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e338b55bec_1_7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1e338b55bec_1_738: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1e338b55bec_1_7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1e338b55bec_1_746: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1e338b55bec_1_7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5" name="Google Shape;725;g1e338b55bec_1_755: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e338b55bec_1_7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8" name="Google Shape;738;g1e338b55bec_1_767: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1e338b55bec_1_7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6" name="Google Shape;756;g1e338b55bec_1_784: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e338b55bec_1_8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g1e338b55bec_1_813: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e338b55bec_1_8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5" name="Google Shape;805;g1e338b55bec_1_831: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e338b55bec_1_8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g1e338b55bec_1_849: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e338b55bec_1_8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0" name="Google Shape;830;g1e338b55bec_1_854: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1e338b55bec_1_8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g1e338b55bec_1_859: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1e338b55bec_1_8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6" name="Google Shape;846;g1e338b55bec_1_868: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1e338b55bec_1_8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g1e338b55bec_1_876: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1e338b55bec_1_880: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0" name="Google Shape;860;g1e338b55bec_1_8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1e338b55bec_1_896: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1e338b55bec_1_8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e338b55bec_1_9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6" name="Google Shape;886;g1e338b55bec_1_904: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1e338b55bec_1_918: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g1e338b55bec_1_9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1e338b55bec_1_1746: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0" name="Google Shape;920;g1e338b55bec_1_1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e338b55bec_1_1755: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0" name="Google Shape;930;g1e338b55bec_1_17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1e338b55bec_1_17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g1e338b55bec_1_1763: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1e338b55bec_1_17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9" name="Google Shape;959;g1e338b55bec_1_1782: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1e338b55bec_1_1831: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9" name="Google Shape;1009;g1e338b55bec_1_18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1e338b55bec_1_18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6" name="Google Shape;1016;g1e338b55bec_1_1837:notes"/>
          <p:cNvSpPr/>
          <p:nvPr>
            <p:ph idx="2" type="sldImg"/>
          </p:nvPr>
        </p:nvSpPr>
        <p:spPr>
          <a:xfrm>
            <a:off x="380906" y="685800"/>
            <a:ext cx="60969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g1e338b55bec_1_1848: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8" name="Google Shape;1028;g1e338b55bec_1_18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1e338b55bec_1_1854: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5" name="Google Shape;1035;g1e338b55bec_1_18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2250" lvl="0" marL="457200" rtl="0" algn="just">
              <a:lnSpc>
                <a:spcPct val="115000"/>
              </a:lnSpc>
              <a:spcBef>
                <a:spcPts val="0"/>
              </a:spcBef>
              <a:spcAft>
                <a:spcPts val="0"/>
              </a:spcAft>
              <a:buSzPts val="1200"/>
              <a:buNone/>
            </a:pPr>
            <a:r>
              <a:rPr b="1" lang="es-AR" sz="1100">
                <a:solidFill>
                  <a:srgbClr val="666666"/>
                </a:solidFill>
                <a:latin typeface="Encode Sans"/>
                <a:ea typeface="Encode Sans"/>
                <a:cs typeface="Encode Sans"/>
                <a:sym typeface="Encode Sans"/>
              </a:rPr>
              <a:t>La clasificación de los insumos se divide en: </a:t>
            </a:r>
            <a:endParaRPr/>
          </a:p>
          <a:p>
            <a:pPr indent="-228600" lvl="0" marL="228600" rtl="0" algn="l">
              <a:lnSpc>
                <a:spcPct val="115000"/>
              </a:lnSpc>
              <a:spcBef>
                <a:spcPts val="0"/>
              </a:spcBef>
              <a:spcAft>
                <a:spcPts val="0"/>
              </a:spcAft>
              <a:buClr>
                <a:schemeClr val="dk2"/>
              </a:buClr>
              <a:buSzPts val="990"/>
              <a:buFont typeface="Arial"/>
              <a:buAutoNum type="arabicPeriod"/>
            </a:pPr>
            <a:r>
              <a:rPr b="1" lang="es-AR" sz="1100">
                <a:solidFill>
                  <a:srgbClr val="666666"/>
                </a:solidFill>
                <a:latin typeface="Encode Sans"/>
                <a:ea typeface="Encode Sans"/>
                <a:cs typeface="Encode Sans"/>
                <a:sym typeface="Encode Sans"/>
              </a:rPr>
              <a:t>Esenciales-críticos: </a:t>
            </a:r>
            <a:r>
              <a:rPr lang="es-AR" sz="1100">
                <a:solidFill>
                  <a:srgbClr val="666666"/>
                </a:solidFill>
                <a:latin typeface="Encode Sans"/>
                <a:ea typeface="Encode Sans"/>
                <a:cs typeface="Encode Sans"/>
                <a:sym typeface="Encode Sans"/>
              </a:rPr>
              <a:t>sin producción nacional. O difícil desarrollo al mediano corto plazo. </a:t>
            </a:r>
            <a:endParaRPr/>
          </a:p>
          <a:p>
            <a:pPr indent="-228600" lvl="0" marL="228600" rtl="0" algn="l">
              <a:lnSpc>
                <a:spcPct val="115000"/>
              </a:lnSpc>
              <a:spcBef>
                <a:spcPts val="0"/>
              </a:spcBef>
              <a:spcAft>
                <a:spcPts val="0"/>
              </a:spcAft>
              <a:buClr>
                <a:schemeClr val="dk2"/>
              </a:buClr>
              <a:buSzPts val="990"/>
              <a:buFont typeface="Arial"/>
              <a:buAutoNum type="arabicPeriod"/>
            </a:pPr>
            <a:r>
              <a:rPr b="1" lang="es-AR" sz="1100">
                <a:solidFill>
                  <a:srgbClr val="666666"/>
                </a:solidFill>
                <a:latin typeface="Encode Sans"/>
                <a:ea typeface="Encode Sans"/>
                <a:cs typeface="Encode Sans"/>
                <a:sym typeface="Encode Sans"/>
              </a:rPr>
              <a:t>Esenciales-semicriticos: </a:t>
            </a:r>
            <a:r>
              <a:rPr lang="es-AR" sz="1100">
                <a:solidFill>
                  <a:srgbClr val="666666"/>
                </a:solidFill>
                <a:latin typeface="Encode Sans"/>
                <a:ea typeface="Encode Sans"/>
                <a:cs typeface="Encode Sans"/>
                <a:sym typeface="Encode Sans"/>
              </a:rPr>
              <a:t>con posible producción nacional a desarrollar .</a:t>
            </a:r>
            <a:endParaRPr/>
          </a:p>
          <a:p>
            <a:pPr indent="-228600" lvl="0" marL="228600" rtl="0" algn="l">
              <a:lnSpc>
                <a:spcPct val="115000"/>
              </a:lnSpc>
              <a:spcBef>
                <a:spcPts val="0"/>
              </a:spcBef>
              <a:spcAft>
                <a:spcPts val="0"/>
              </a:spcAft>
              <a:buClr>
                <a:schemeClr val="dk2"/>
              </a:buClr>
              <a:buSzPts val="990"/>
              <a:buFont typeface="Arial"/>
              <a:buAutoNum type="arabicPeriod"/>
            </a:pPr>
            <a:r>
              <a:rPr b="1" lang="es-AR" sz="1100">
                <a:solidFill>
                  <a:srgbClr val="666666"/>
                </a:solidFill>
                <a:latin typeface="Encode Sans"/>
                <a:ea typeface="Encode Sans"/>
                <a:cs typeface="Encode Sans"/>
                <a:sym typeface="Encode Sans"/>
              </a:rPr>
              <a:t>Esenciales- no críticos: </a:t>
            </a:r>
            <a:r>
              <a:rPr lang="es-AR" sz="1100">
                <a:solidFill>
                  <a:srgbClr val="666666"/>
                </a:solidFill>
                <a:latin typeface="Encode Sans"/>
                <a:ea typeface="Encode Sans"/>
                <a:cs typeface="Encode Sans"/>
                <a:sym typeface="Encode Sans"/>
              </a:rPr>
              <a:t>con producción nacional (verificando calidad, capacidad y competitividad)</a:t>
            </a:r>
            <a:endParaRPr/>
          </a:p>
          <a:p>
            <a:pPr indent="-228600" lvl="0" marL="228600" rtl="0" algn="l">
              <a:lnSpc>
                <a:spcPct val="115000"/>
              </a:lnSpc>
              <a:spcBef>
                <a:spcPts val="0"/>
              </a:spcBef>
              <a:spcAft>
                <a:spcPts val="0"/>
              </a:spcAft>
              <a:buClr>
                <a:schemeClr val="dk2"/>
              </a:buClr>
              <a:buSzPts val="990"/>
              <a:buFont typeface="Arial"/>
              <a:buAutoNum type="arabicPeriod"/>
            </a:pPr>
            <a:r>
              <a:rPr b="1" lang="es-AR" sz="1100">
                <a:solidFill>
                  <a:srgbClr val="666666"/>
                </a:solidFill>
                <a:latin typeface="Encode Sans"/>
                <a:ea typeface="Encode Sans"/>
                <a:cs typeface="Encode Sans"/>
                <a:sym typeface="Encode Sans"/>
              </a:rPr>
              <a:t>No esenciales-no críticos: </a:t>
            </a:r>
            <a:r>
              <a:rPr lang="es-AR" sz="1100">
                <a:solidFill>
                  <a:srgbClr val="666666"/>
                </a:solidFill>
                <a:latin typeface="Encode Sans"/>
                <a:ea typeface="Encode Sans"/>
                <a:cs typeface="Encode Sans"/>
                <a:sym typeface="Encode Sans"/>
              </a:rPr>
              <a:t>elementos de uso no minero.</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3: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1e338b55bec_1_1865: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g1e338b55bec_1_18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1e338b55bec_1_1887: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0" name="Google Shape;1070;g1e338b55bec_1_18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1e338b55bec_1_18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79" name="Google Shape;1079;g1e338b55bec_1_1895: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1e338b55bec_1_19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89" name="Google Shape;1089;g1e338b55bec_1_1904: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1e338b55bec_1_1913: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9" name="Google Shape;1099;g1e338b55bec_1_19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1e338b55bec_1_1921: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8" name="Google Shape;1108;g1e338b55bec_1_19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1e338b55bec_1_1927: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5" name="Google Shape;1115;g1e338b55bec_1_19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1e338b55bec_1_1934: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3" name="Google Shape;1123;g1e338b55bec_1_19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e338b55bec_1_1945: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5" name="Google Shape;1135;g1e338b55bec_1_19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1e338b55bec_1_1953: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4" name="Google Shape;1144;g1e338b55bec_1_19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4: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g1e338b55bec_1_1964: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6" name="Google Shape;1156;g1e338b55bec_1_19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e338b55bec_1_1970: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3" name="Google Shape;1163;g1e338b55bec_1_19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3" name="Shape 1173"/>
        <p:cNvGrpSpPr/>
        <p:nvPr/>
      </p:nvGrpSpPr>
      <p:grpSpPr>
        <a:xfrm>
          <a:off x="0" y="0"/>
          <a:ext cx="0" cy="0"/>
          <a:chOff x="0" y="0"/>
          <a:chExt cx="0" cy="0"/>
        </a:xfrm>
      </p:grpSpPr>
      <p:sp>
        <p:nvSpPr>
          <p:cNvPr id="1174" name="Google Shape;1174;g1e338b55bec_1_1981: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5" name="Google Shape;1175;g1e338b55bec_1_19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1e338b55bec_1_1994: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9" name="Google Shape;1189;g1e338b55bec_1_1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1e338b55bec_1_2003: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g1e338b55bec_1_20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7" name="Shape 1207"/>
        <p:cNvGrpSpPr/>
        <p:nvPr/>
      </p:nvGrpSpPr>
      <p:grpSpPr>
        <a:xfrm>
          <a:off x="0" y="0"/>
          <a:ext cx="0" cy="0"/>
          <a:chOff x="0" y="0"/>
          <a:chExt cx="0" cy="0"/>
        </a:xfrm>
      </p:grpSpPr>
      <p:sp>
        <p:nvSpPr>
          <p:cNvPr id="1208" name="Google Shape;1208;g1e338b55bec_1_2012: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9" name="Google Shape;1209;g1e338b55bec_1_20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1e338b55bec_1_2020: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8" name="Google Shape;1218;g1e338b55bec_1_20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1e338b55bec_1_2030: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9" name="Google Shape;1229;g1e338b55bec_1_20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6" name="Shape 1236"/>
        <p:cNvGrpSpPr/>
        <p:nvPr/>
      </p:nvGrpSpPr>
      <p:grpSpPr>
        <a:xfrm>
          <a:off x="0" y="0"/>
          <a:ext cx="0" cy="0"/>
          <a:chOff x="0" y="0"/>
          <a:chExt cx="0" cy="0"/>
        </a:xfrm>
      </p:grpSpPr>
      <p:sp>
        <p:nvSpPr>
          <p:cNvPr id="1237" name="Google Shape;1237;g1e338b55bec_1_2038: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8" name="Google Shape;1238;g1e338b55bec_1_20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1e338b55bec_1_2051: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2" name="Google Shape;1252;g1e338b55bec_1_20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5: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1e338b55bec_1_2058: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0" name="Google Shape;1260;g1e338b55bec_1_20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g1e338b55bec_1_2070: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3" name="Google Shape;1273;g1e338b55bec_1_20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g1e338b55bec_1_2080:notes"/>
          <p:cNvSpPr/>
          <p:nvPr>
            <p:ph idx="2" type="sldImg"/>
          </p:nvPr>
        </p:nvSpPr>
        <p:spPr>
          <a:xfrm>
            <a:off x="380606" y="685800"/>
            <a:ext cx="6096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4" name="Google Shape;1284;g1e338b55bec_1_20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1e338b55bec_1_1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4" name="Google Shape;1294;g1e338b55bec_1_1308:notes"/>
          <p:cNvSpPr txBox="1"/>
          <p:nvPr>
            <p:ph idx="1" type="body"/>
          </p:nvPr>
        </p:nvSpPr>
        <p:spPr>
          <a:xfrm>
            <a:off x="685800" y="4400549"/>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5" name="Google Shape;1295;g1e338b55bec_1_130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s-A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6: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7: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8:notes"/>
          <p:cNvSpPr txBox="1"/>
          <p:nvPr>
            <p:ph idx="1" type="body"/>
          </p:nvPr>
        </p:nvSpPr>
        <p:spPr>
          <a:xfrm>
            <a:off x="685800" y="4400549"/>
            <a:ext cx="5486400" cy="3600451"/>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17.jp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11.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6.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3.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84.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34.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3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3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4.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1.jp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37.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14.png"/><Relationship Id="rId4" Type="http://schemas.openxmlformats.org/officeDocument/2006/relationships/image" Target="../media/image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29.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5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16.pn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Add1">
  <p:cSld name="SlideAdd1">
    <p:spTree>
      <p:nvGrpSpPr>
        <p:cNvPr id="10" name="Shape 10"/>
        <p:cNvGrpSpPr/>
        <p:nvPr/>
      </p:nvGrpSpPr>
      <p:grpSpPr>
        <a:xfrm>
          <a:off x="0" y="0"/>
          <a:ext cx="0" cy="0"/>
          <a:chOff x="0" y="0"/>
          <a:chExt cx="0" cy="0"/>
        </a:xfrm>
      </p:grpSpPr>
      <p:pic>
        <p:nvPicPr>
          <p:cNvPr id="11" name="Google Shape;11;p10"/>
          <p:cNvPicPr preferRelativeResize="0"/>
          <p:nvPr>
            <p:ph idx="2" type="pic"/>
          </p:nvPr>
        </p:nvPicPr>
        <p:blipFill/>
        <p:spPr>
          <a:xfrm>
            <a:off x="0" y="0"/>
            <a:ext cx="12193588" cy="6858000"/>
          </a:xfrm>
          <a:prstGeom prst="rect">
            <a:avLst/>
          </a:prstGeom>
          <a:blipFill rotWithShape="1">
            <a:blip r:embed="rId2">
              <a:alphaModFix/>
            </a:blip>
            <a:tile algn="tl" flip="none" tx="0" sx="100000" ty="0" sy="100000"/>
          </a:blip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6" name="Shape 36"/>
        <p:cNvGrpSpPr/>
        <p:nvPr/>
      </p:nvGrpSpPr>
      <p:grpSpPr>
        <a:xfrm>
          <a:off x="0" y="0"/>
          <a:ext cx="0" cy="0"/>
          <a:chOff x="0" y="0"/>
          <a:chExt cx="0" cy="0"/>
        </a:xfrm>
      </p:grpSpPr>
      <p:pic>
        <p:nvPicPr>
          <p:cNvPr id="37" name="Google Shape;37;g1e338b55bec_1_942"/>
          <p:cNvPicPr preferRelativeResize="0"/>
          <p:nvPr/>
        </p:nvPicPr>
        <p:blipFill rotWithShape="1">
          <a:blip r:embed="rId2">
            <a:alphaModFix/>
          </a:blip>
          <a:srcRect b="0" l="0" r="0" t="0"/>
          <a:stretch/>
        </p:blipFill>
        <p:spPr>
          <a:xfrm rot="5400000">
            <a:off x="-2520431" y="2507849"/>
            <a:ext cx="6883167" cy="1842305"/>
          </a:xfrm>
          <a:prstGeom prst="rect">
            <a:avLst/>
          </a:prstGeom>
          <a:noFill/>
          <a:ln>
            <a:noFill/>
          </a:ln>
        </p:spPr>
      </p:pic>
      <p:pic>
        <p:nvPicPr>
          <p:cNvPr id="38" name="Google Shape;38;g1e338b55bec_1_942"/>
          <p:cNvPicPr preferRelativeResize="0"/>
          <p:nvPr/>
        </p:nvPicPr>
        <p:blipFill rotWithShape="1">
          <a:blip r:embed="rId2">
            <a:alphaModFix/>
          </a:blip>
          <a:srcRect b="0" l="0" r="0" t="0"/>
          <a:stretch/>
        </p:blipFill>
        <p:spPr>
          <a:xfrm rot="5400000">
            <a:off x="8614691" y="3291682"/>
            <a:ext cx="6883134" cy="274635"/>
          </a:xfrm>
          <a:prstGeom prst="rect">
            <a:avLst/>
          </a:prstGeom>
          <a:noFill/>
          <a:ln>
            <a:noFill/>
          </a:ln>
        </p:spPr>
      </p:pic>
    </p:spTree>
  </p:cSld>
  <p:clrMapOvr>
    <a:masterClrMapping/>
  </p:clrMapOvr>
  <p:extLst>
    <p:ext uri="{DCECCB84-F9BA-43D5-87BE-67443E8EF086}">
      <p15:sldGuideLst>
        <p15:guide id="1" pos="1344">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Estudios Económicos">
  <p:cSld name="SECTION_HEADER_1_1_1_1">
    <p:spTree>
      <p:nvGrpSpPr>
        <p:cNvPr id="39" name="Shape 39"/>
        <p:cNvGrpSpPr/>
        <p:nvPr/>
      </p:nvGrpSpPr>
      <p:grpSpPr>
        <a:xfrm>
          <a:off x="0" y="0"/>
          <a:ext cx="0" cy="0"/>
          <a:chOff x="0" y="0"/>
          <a:chExt cx="0" cy="0"/>
        </a:xfrm>
      </p:grpSpPr>
      <p:pic>
        <p:nvPicPr>
          <p:cNvPr id="40" name="Google Shape;40;g1e338b55bec_1_945"/>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41" name="Google Shape;41;g1e338b55bec_1_945"/>
          <p:cNvSpPr txBox="1"/>
          <p:nvPr/>
        </p:nvSpPr>
        <p:spPr>
          <a:xfrm>
            <a:off x="0" y="1341120"/>
            <a:ext cx="12193500" cy="52800"/>
          </a:xfrm>
          <a:prstGeom prst="rect">
            <a:avLst/>
          </a:prstGeom>
          <a:solidFill>
            <a:srgbClr val="B93D3E"/>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42" name="Google Shape;42;g1e338b55bec_1_945"/>
          <p:cNvSpPr txBox="1"/>
          <p:nvPr/>
        </p:nvSpPr>
        <p:spPr>
          <a:xfrm>
            <a:off x="0" y="6817067"/>
            <a:ext cx="12193500" cy="52800"/>
          </a:xfrm>
          <a:prstGeom prst="rect">
            <a:avLst/>
          </a:prstGeom>
          <a:solidFill>
            <a:srgbClr val="B93D3E"/>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43" name="Google Shape;43;g1e338b55bec_1_945"/>
          <p:cNvPicPr preferRelativeResize="0"/>
          <p:nvPr/>
        </p:nvPicPr>
        <p:blipFill rotWithShape="1">
          <a:blip r:embed="rId3">
            <a:alphaModFix/>
          </a:blip>
          <a:srcRect b="0" l="0" r="0" t="0"/>
          <a:stretch/>
        </p:blipFill>
        <p:spPr>
          <a:xfrm>
            <a:off x="11174178" y="310200"/>
            <a:ext cx="731600" cy="731600"/>
          </a:xfrm>
          <a:prstGeom prst="rect">
            <a:avLst/>
          </a:prstGeom>
          <a:noFill/>
          <a:ln>
            <a:noFill/>
          </a:ln>
        </p:spPr>
      </p:pic>
      <p:sp>
        <p:nvSpPr>
          <p:cNvPr id="44" name="Google Shape;44;g1e338b55bec_1_945"/>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pic>
        <p:nvPicPr>
          <p:cNvPr id="45" name="Google Shape;45;g1e338b55bec_1_945"/>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46" name="Google Shape;46;g1e338b55bec_1_945"/>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47" name="Google Shape;47;g1e338b55bec_1_945"/>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1e338b55bec_1_954"/>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pic>
        <p:nvPicPr>
          <p:cNvPr id="51" name="Google Shape;51;g1e338b55bec_1_956"/>
          <p:cNvPicPr preferRelativeResize="0"/>
          <p:nvPr/>
        </p:nvPicPr>
        <p:blipFill rotWithShape="1">
          <a:blip r:embed="rId2">
            <a:alphaModFix/>
          </a:blip>
          <a:srcRect b="0" l="0" r="0" t="0"/>
          <a:stretch/>
        </p:blipFill>
        <p:spPr>
          <a:xfrm>
            <a:off x="0" y="0"/>
            <a:ext cx="12193573" cy="685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Negociaciones Internacionales">
  <p:cSld name="TITLE_1_1">
    <p:spTree>
      <p:nvGrpSpPr>
        <p:cNvPr id="52" name="Shape 52"/>
        <p:cNvGrpSpPr/>
        <p:nvPr/>
      </p:nvGrpSpPr>
      <p:grpSpPr>
        <a:xfrm>
          <a:off x="0" y="0"/>
          <a:ext cx="0" cy="0"/>
          <a:chOff x="0" y="0"/>
          <a:chExt cx="0" cy="0"/>
        </a:xfrm>
      </p:grpSpPr>
      <p:pic>
        <p:nvPicPr>
          <p:cNvPr id="53" name="Google Shape;53;g1e338b55bec_1_958"/>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54" name="Google Shape;54;g1e338b55bec_1_958"/>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55" name="Google Shape;55;g1e338b55bec_1_95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56" name="Google Shape;56;g1e338b55bec_1_958"/>
          <p:cNvSpPr/>
          <p:nvPr/>
        </p:nvSpPr>
        <p:spPr>
          <a:xfrm>
            <a:off x="3626135" y="1866333"/>
            <a:ext cx="583200" cy="178500"/>
          </a:xfrm>
          <a:prstGeom prst="rect">
            <a:avLst/>
          </a:prstGeom>
          <a:solidFill>
            <a:srgbClr val="A9451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2284">
          <p15:clr>
            <a:srgbClr val="FA7B17"/>
          </p15:clr>
        </p15:guide>
        <p15:guide id="2" pos="2880">
          <p15:clr>
            <a:srgbClr val="FA7B17"/>
          </p15:clr>
        </p15:guide>
        <p15:guide id="3" orient="horz" pos="1056">
          <p15:clr>
            <a:srgbClr val="FA7B17"/>
          </p15:clr>
        </p15:guide>
        <p15:guide id="4" orient="horz" pos="448">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eguridad, Amb y Salud Oc">
  <p:cSld name="TITLE_1_1_1">
    <p:spTree>
      <p:nvGrpSpPr>
        <p:cNvPr id="57" name="Shape 57"/>
        <p:cNvGrpSpPr/>
        <p:nvPr/>
      </p:nvGrpSpPr>
      <p:grpSpPr>
        <a:xfrm>
          <a:off x="0" y="0"/>
          <a:ext cx="0" cy="0"/>
          <a:chOff x="0" y="0"/>
          <a:chExt cx="0" cy="0"/>
        </a:xfrm>
      </p:grpSpPr>
      <p:pic>
        <p:nvPicPr>
          <p:cNvPr id="58" name="Google Shape;58;g1e338b55bec_1_963"/>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59" name="Google Shape;59;g1e338b55bec_1_963"/>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60" name="Google Shape;60;g1e338b55bec_1_963"/>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1" name="Google Shape;61;g1e338b55bec_1_963"/>
          <p:cNvSpPr/>
          <p:nvPr/>
        </p:nvSpPr>
        <p:spPr>
          <a:xfrm>
            <a:off x="3626135" y="1866333"/>
            <a:ext cx="583200" cy="178500"/>
          </a:xfrm>
          <a:prstGeom prst="rect">
            <a:avLst/>
          </a:prstGeom>
          <a:solidFill>
            <a:srgbClr val="61865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esarrollo Fed y Ven">
  <p:cSld name="TITLE_1_1_1_1_1">
    <p:spTree>
      <p:nvGrpSpPr>
        <p:cNvPr id="62" name="Shape 62"/>
        <p:cNvGrpSpPr/>
        <p:nvPr/>
      </p:nvGrpSpPr>
      <p:grpSpPr>
        <a:xfrm>
          <a:off x="0" y="0"/>
          <a:ext cx="0" cy="0"/>
          <a:chOff x="0" y="0"/>
          <a:chExt cx="0" cy="0"/>
        </a:xfrm>
      </p:grpSpPr>
      <p:pic>
        <p:nvPicPr>
          <p:cNvPr id="63" name="Google Shape;63;g1e338b55bec_1_968"/>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64" name="Google Shape;64;g1e338b55bec_1_968"/>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65" name="Google Shape;65;g1e338b55bec_1_96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66" name="Google Shape;66;g1e338b55bec_1_968"/>
          <p:cNvSpPr/>
          <p:nvPr/>
        </p:nvSpPr>
        <p:spPr>
          <a:xfrm>
            <a:off x="3626135" y="1866333"/>
            <a:ext cx="583200" cy="178500"/>
          </a:xfrm>
          <a:prstGeom prst="rect">
            <a:avLst/>
          </a:prstGeom>
          <a:solidFill>
            <a:srgbClr val="135DA9"/>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suntos Institucionales">
  <p:cSld name="TITLE_1_1_1_1_1_1">
    <p:spTree>
      <p:nvGrpSpPr>
        <p:cNvPr id="67" name="Shape 67"/>
        <p:cNvGrpSpPr/>
        <p:nvPr/>
      </p:nvGrpSpPr>
      <p:grpSpPr>
        <a:xfrm>
          <a:off x="0" y="0"/>
          <a:ext cx="0" cy="0"/>
          <a:chOff x="0" y="0"/>
          <a:chExt cx="0" cy="0"/>
        </a:xfrm>
      </p:grpSpPr>
      <p:pic>
        <p:nvPicPr>
          <p:cNvPr id="68" name="Google Shape;68;g1e338b55bec_1_973"/>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69" name="Google Shape;69;g1e338b55bec_1_973"/>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70" name="Google Shape;70;g1e338b55bec_1_973"/>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1" name="Google Shape;71;g1e338b55bec_1_973"/>
          <p:cNvSpPr/>
          <p:nvPr/>
        </p:nvSpPr>
        <p:spPr>
          <a:xfrm>
            <a:off x="3626135" y="1866333"/>
            <a:ext cx="583200" cy="178500"/>
          </a:xfrm>
          <a:prstGeom prst="rect">
            <a:avLst/>
          </a:prstGeom>
          <a:solidFill>
            <a:srgbClr val="18294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estión de la calidad">
  <p:cSld name="TITLE_1_1_1_1_1_1_1">
    <p:spTree>
      <p:nvGrpSpPr>
        <p:cNvPr id="72" name="Shape 72"/>
        <p:cNvGrpSpPr/>
        <p:nvPr/>
      </p:nvGrpSpPr>
      <p:grpSpPr>
        <a:xfrm>
          <a:off x="0" y="0"/>
          <a:ext cx="0" cy="0"/>
          <a:chOff x="0" y="0"/>
          <a:chExt cx="0" cy="0"/>
        </a:xfrm>
      </p:grpSpPr>
      <p:pic>
        <p:nvPicPr>
          <p:cNvPr id="73" name="Google Shape;73;g1e338b55bec_1_978"/>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74" name="Google Shape;74;g1e338b55bec_1_978"/>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75" name="Google Shape;75;g1e338b55bec_1_97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76" name="Google Shape;76;g1e338b55bec_1_978"/>
          <p:cNvSpPr/>
          <p:nvPr/>
        </p:nvSpPr>
        <p:spPr>
          <a:xfrm>
            <a:off x="3626135" y="1866333"/>
            <a:ext cx="583200" cy="178500"/>
          </a:xfrm>
          <a:prstGeom prst="rect">
            <a:avLst/>
          </a:prstGeom>
          <a:solidFill>
            <a:srgbClr val="C0910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DIMRA incuba">
  <p:cSld name="TITLE_1_1_1_1_1_1_1_1">
    <p:spTree>
      <p:nvGrpSpPr>
        <p:cNvPr id="77" name="Shape 77"/>
        <p:cNvGrpSpPr/>
        <p:nvPr/>
      </p:nvGrpSpPr>
      <p:grpSpPr>
        <a:xfrm>
          <a:off x="0" y="0"/>
          <a:ext cx="0" cy="0"/>
          <a:chOff x="0" y="0"/>
          <a:chExt cx="0" cy="0"/>
        </a:xfrm>
      </p:grpSpPr>
      <p:pic>
        <p:nvPicPr>
          <p:cNvPr id="78" name="Google Shape;78;g1e338b55bec_1_983"/>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79" name="Google Shape;79;g1e338b55bec_1_983"/>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80" name="Google Shape;80;g1e338b55bec_1_983"/>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81" name="Google Shape;81;g1e338b55bec_1_983"/>
          <p:cNvSpPr/>
          <p:nvPr/>
        </p:nvSpPr>
        <p:spPr>
          <a:xfrm>
            <a:off x="3626135" y="1866333"/>
            <a:ext cx="583200" cy="178500"/>
          </a:xfrm>
          <a:prstGeom prst="rect">
            <a:avLst/>
          </a:prstGeom>
          <a:solidFill>
            <a:srgbClr val="2397C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Add8">
  <p:cSld name="SlideAdd8">
    <p:spTree>
      <p:nvGrpSpPr>
        <p:cNvPr id="12" name="Shape 12"/>
        <p:cNvGrpSpPr/>
        <p:nvPr/>
      </p:nvGrpSpPr>
      <p:grpSpPr>
        <a:xfrm>
          <a:off x="0" y="0"/>
          <a:ext cx="0" cy="0"/>
          <a:chOff x="0" y="0"/>
          <a:chExt cx="0" cy="0"/>
        </a:xfrm>
      </p:grpSpPr>
      <p:pic>
        <p:nvPicPr>
          <p:cNvPr id="13" name="Google Shape;13;p11"/>
          <p:cNvPicPr preferRelativeResize="0"/>
          <p:nvPr>
            <p:ph idx="2" type="pic"/>
          </p:nvPr>
        </p:nvPicPr>
        <p:blipFill/>
        <p:spPr>
          <a:xfrm>
            <a:off x="7468390" y="0"/>
            <a:ext cx="4725198" cy="6858000"/>
          </a:xfrm>
          <a:prstGeom prst="rect">
            <a:avLst/>
          </a:prstGeom>
          <a:blipFill rotWithShape="1">
            <a:blip r:embed="rId2">
              <a:alphaModFix/>
            </a:blip>
            <a:tile algn="tl" flip="none" tx="0" sx="100000" ty="0" sy="100000"/>
          </a:blip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UVT">
  <p:cSld name="TITLE_1_1_1_1_1_1_1_1_1">
    <p:spTree>
      <p:nvGrpSpPr>
        <p:cNvPr id="82" name="Shape 82"/>
        <p:cNvGrpSpPr/>
        <p:nvPr/>
      </p:nvGrpSpPr>
      <p:grpSpPr>
        <a:xfrm>
          <a:off x="0" y="0"/>
          <a:ext cx="0" cy="0"/>
          <a:chOff x="0" y="0"/>
          <a:chExt cx="0" cy="0"/>
        </a:xfrm>
      </p:grpSpPr>
      <p:pic>
        <p:nvPicPr>
          <p:cNvPr id="83" name="Google Shape;83;g1e338b55bec_1_988"/>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84" name="Google Shape;84;g1e338b55bec_1_988"/>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85" name="Google Shape;85;g1e338b55bec_1_98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86" name="Google Shape;86;g1e338b55bec_1_988"/>
          <p:cNvSpPr/>
          <p:nvPr/>
        </p:nvSpPr>
        <p:spPr>
          <a:xfrm>
            <a:off x="3626135" y="1866333"/>
            <a:ext cx="583200" cy="178500"/>
          </a:xfrm>
          <a:prstGeom prst="rect">
            <a:avLst/>
          </a:prstGeom>
          <a:solidFill>
            <a:srgbClr val="2397C3"/>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AEA">
  <p:cSld name="TITLE_1_1_1_1_1_1_1_1_1_1">
    <p:spTree>
      <p:nvGrpSpPr>
        <p:cNvPr id="87" name="Shape 87"/>
        <p:cNvGrpSpPr/>
        <p:nvPr/>
      </p:nvGrpSpPr>
      <p:grpSpPr>
        <a:xfrm>
          <a:off x="0" y="0"/>
          <a:ext cx="0" cy="0"/>
          <a:chOff x="0" y="0"/>
          <a:chExt cx="0" cy="0"/>
        </a:xfrm>
      </p:grpSpPr>
      <p:pic>
        <p:nvPicPr>
          <p:cNvPr id="88" name="Google Shape;88;g1e338b55bec_1_993"/>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89" name="Google Shape;89;g1e338b55bec_1_993"/>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90" name="Google Shape;90;g1e338b55bec_1_993"/>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91" name="Google Shape;91;g1e338b55bec_1_993"/>
          <p:cNvSpPr/>
          <p:nvPr/>
        </p:nvSpPr>
        <p:spPr>
          <a:xfrm>
            <a:off x="3626135" y="1866333"/>
            <a:ext cx="583200" cy="178500"/>
          </a:xfrm>
          <a:prstGeom prst="rect">
            <a:avLst/>
          </a:prstGeom>
          <a:solidFill>
            <a:srgbClr val="36636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CSI">
  <p:cSld name="TITLE_1_1_1_1_1_1_1_1_1_1_1">
    <p:spTree>
      <p:nvGrpSpPr>
        <p:cNvPr id="92" name="Shape 92"/>
        <p:cNvGrpSpPr/>
        <p:nvPr/>
      </p:nvGrpSpPr>
      <p:grpSpPr>
        <a:xfrm>
          <a:off x="0" y="0"/>
          <a:ext cx="0" cy="0"/>
          <a:chOff x="0" y="0"/>
          <a:chExt cx="0" cy="0"/>
        </a:xfrm>
      </p:grpSpPr>
      <p:pic>
        <p:nvPicPr>
          <p:cNvPr id="93" name="Google Shape;93;g1e338b55bec_1_998"/>
          <p:cNvPicPr preferRelativeResize="0"/>
          <p:nvPr/>
        </p:nvPicPr>
        <p:blipFill rotWithShape="1">
          <a:blip r:embed="rId2">
            <a:alphaModFix/>
          </a:blip>
          <a:srcRect b="22280" l="15786" r="18272" t="20969"/>
          <a:stretch/>
        </p:blipFill>
        <p:spPr>
          <a:xfrm>
            <a:off x="2355438" y="0"/>
            <a:ext cx="9838136" cy="6858003"/>
          </a:xfrm>
          <a:prstGeom prst="rect">
            <a:avLst/>
          </a:prstGeom>
          <a:noFill/>
          <a:ln>
            <a:noFill/>
          </a:ln>
        </p:spPr>
      </p:pic>
      <p:sp>
        <p:nvSpPr>
          <p:cNvPr id="94" name="Google Shape;94;g1e338b55bec_1_99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95" name="Google Shape;95;g1e338b55bec_1_998"/>
          <p:cNvSpPr/>
          <p:nvPr/>
        </p:nvSpPr>
        <p:spPr>
          <a:xfrm>
            <a:off x="3626135" y="1866333"/>
            <a:ext cx="583200" cy="178500"/>
          </a:xfrm>
          <a:prstGeom prst="rect">
            <a:avLst/>
          </a:prstGeom>
          <a:solidFill>
            <a:srgbClr val="F3922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96" name="Google Shape;96;g1e338b55bec_1_998"/>
          <p:cNvPicPr preferRelativeResize="0"/>
          <p:nvPr/>
        </p:nvPicPr>
        <p:blipFill rotWithShape="1">
          <a:blip r:embed="rId3">
            <a:alphaModFix/>
          </a:blip>
          <a:srcRect b="0" l="0" r="0" t="0"/>
          <a:stretch/>
        </p:blipFill>
        <p:spPr>
          <a:xfrm>
            <a:off x="256833" y="311551"/>
            <a:ext cx="1738696" cy="696133"/>
          </a:xfrm>
          <a:prstGeom prst="rect">
            <a:avLst/>
          </a:prstGeom>
          <a:noFill/>
          <a:ln>
            <a:noFill/>
          </a:ln>
        </p:spPr>
      </p:pic>
      <p:pic>
        <p:nvPicPr>
          <p:cNvPr id="97" name="Google Shape;97;g1e338b55bec_1_998"/>
          <p:cNvPicPr preferRelativeResize="0"/>
          <p:nvPr/>
        </p:nvPicPr>
        <p:blipFill rotWithShape="1">
          <a:blip r:embed="rId4">
            <a:alphaModFix/>
          </a:blip>
          <a:srcRect b="0" l="0" r="0" t="0"/>
          <a:stretch/>
        </p:blipFill>
        <p:spPr>
          <a:xfrm>
            <a:off x="489730" y="2547448"/>
            <a:ext cx="1272967" cy="100696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Filial Prov de BsAs">
  <p:cSld name="TITLE_1_1_1_1_1_1_1_1_1_1_1_1">
    <p:spTree>
      <p:nvGrpSpPr>
        <p:cNvPr id="98" name="Shape 98"/>
        <p:cNvGrpSpPr/>
        <p:nvPr/>
      </p:nvGrpSpPr>
      <p:grpSpPr>
        <a:xfrm>
          <a:off x="0" y="0"/>
          <a:ext cx="0" cy="0"/>
          <a:chOff x="0" y="0"/>
          <a:chExt cx="0" cy="0"/>
        </a:xfrm>
      </p:grpSpPr>
      <p:pic>
        <p:nvPicPr>
          <p:cNvPr id="99" name="Google Shape;99;g1e338b55bec_1_1004"/>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100" name="Google Shape;100;g1e338b55bec_1_1004"/>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1" name="Google Shape;101;g1e338b55bec_1_1004"/>
          <p:cNvSpPr/>
          <p:nvPr/>
        </p:nvSpPr>
        <p:spPr>
          <a:xfrm>
            <a:off x="3626135" y="1866333"/>
            <a:ext cx="583200" cy="178500"/>
          </a:xfrm>
          <a:prstGeom prst="rect">
            <a:avLst/>
          </a:prstGeom>
          <a:solidFill>
            <a:srgbClr val="00A18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utomotriz">
  <p:cSld name="TITLE_1_1_1_1_1_1_1_1_1_1_1_1_1">
    <p:spTree>
      <p:nvGrpSpPr>
        <p:cNvPr id="102" name="Shape 102"/>
        <p:cNvGrpSpPr/>
        <p:nvPr/>
      </p:nvGrpSpPr>
      <p:grpSpPr>
        <a:xfrm>
          <a:off x="0" y="0"/>
          <a:ext cx="0" cy="0"/>
          <a:chOff x="0" y="0"/>
          <a:chExt cx="0" cy="0"/>
        </a:xfrm>
      </p:grpSpPr>
      <p:pic>
        <p:nvPicPr>
          <p:cNvPr id="103" name="Google Shape;103;g1e338b55bec_1_1008"/>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104" name="Google Shape;104;g1e338b55bec_1_100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05" name="Google Shape;105;g1e338b55bec_1_1008"/>
          <p:cNvSpPr/>
          <p:nvPr/>
        </p:nvSpPr>
        <p:spPr>
          <a:xfrm>
            <a:off x="3626135" y="1866333"/>
            <a:ext cx="583200" cy="178500"/>
          </a:xfrm>
          <a:prstGeom prst="rect">
            <a:avLst/>
          </a:prstGeom>
          <a:solidFill>
            <a:srgbClr val="66A59D"/>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ADIMRA joven 1">
  <p:cSld name="TITLE_1_1_1_1_1_1_1_1_1_1_1_1_1_4">
    <p:spTree>
      <p:nvGrpSpPr>
        <p:cNvPr id="106" name="Shape 106"/>
        <p:cNvGrpSpPr/>
        <p:nvPr/>
      </p:nvGrpSpPr>
      <p:grpSpPr>
        <a:xfrm>
          <a:off x="0" y="0"/>
          <a:ext cx="0" cy="0"/>
          <a:chOff x="0" y="0"/>
          <a:chExt cx="0" cy="0"/>
        </a:xfrm>
      </p:grpSpPr>
      <p:pic>
        <p:nvPicPr>
          <p:cNvPr id="107" name="Google Shape;107;g1e338b55bec_1_1012"/>
          <p:cNvPicPr preferRelativeResize="0"/>
          <p:nvPr/>
        </p:nvPicPr>
        <p:blipFill rotWithShape="1">
          <a:blip r:embed="rId2">
            <a:alphaModFix/>
          </a:blip>
          <a:srcRect b="22280" l="15786" r="18272" t="20969"/>
          <a:stretch/>
        </p:blipFill>
        <p:spPr>
          <a:xfrm>
            <a:off x="2355438" y="0"/>
            <a:ext cx="9838136" cy="6858003"/>
          </a:xfrm>
          <a:prstGeom prst="rect">
            <a:avLst/>
          </a:prstGeom>
          <a:noFill/>
          <a:ln>
            <a:noFill/>
          </a:ln>
        </p:spPr>
      </p:pic>
      <p:pic>
        <p:nvPicPr>
          <p:cNvPr id="108" name="Google Shape;108;g1e338b55bec_1_1012"/>
          <p:cNvPicPr preferRelativeResize="0"/>
          <p:nvPr/>
        </p:nvPicPr>
        <p:blipFill rotWithShape="1">
          <a:blip r:embed="rId3">
            <a:alphaModFix/>
          </a:blip>
          <a:srcRect b="0" l="0" r="0" t="0"/>
          <a:stretch/>
        </p:blipFill>
        <p:spPr>
          <a:xfrm>
            <a:off x="489730" y="2547448"/>
            <a:ext cx="1272967" cy="1006967"/>
          </a:xfrm>
          <a:prstGeom prst="rect">
            <a:avLst/>
          </a:prstGeom>
          <a:noFill/>
          <a:ln>
            <a:noFill/>
          </a:ln>
        </p:spPr>
      </p:pic>
      <p:sp>
        <p:nvSpPr>
          <p:cNvPr id="109" name="Google Shape;109;g1e338b55bec_1_1012"/>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10" name="Google Shape;110;g1e338b55bec_1_1012"/>
          <p:cNvSpPr/>
          <p:nvPr/>
        </p:nvSpPr>
        <p:spPr>
          <a:xfrm>
            <a:off x="3626135" y="1866333"/>
            <a:ext cx="583200" cy="178500"/>
          </a:xfrm>
          <a:prstGeom prst="rect">
            <a:avLst/>
          </a:prstGeom>
          <a:solidFill>
            <a:srgbClr val="BB271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11" name="Google Shape;111;g1e338b55bec_1_1012"/>
          <p:cNvPicPr preferRelativeResize="0"/>
          <p:nvPr/>
        </p:nvPicPr>
        <p:blipFill rotWithShape="1">
          <a:blip r:embed="rId4">
            <a:alphaModFix/>
          </a:blip>
          <a:srcRect b="0" l="0" r="0" t="0"/>
          <a:stretch/>
        </p:blipFill>
        <p:spPr>
          <a:xfrm>
            <a:off x="326744" y="499033"/>
            <a:ext cx="1738701" cy="77148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Desarrollo de proveedores 1">
  <p:cSld name="TITLE_1_1_1_1_1_1_1_1_1_1_1_1_1_3">
    <p:spTree>
      <p:nvGrpSpPr>
        <p:cNvPr id="112" name="Shape 112"/>
        <p:cNvGrpSpPr/>
        <p:nvPr/>
      </p:nvGrpSpPr>
      <p:grpSpPr>
        <a:xfrm>
          <a:off x="0" y="0"/>
          <a:ext cx="0" cy="0"/>
          <a:chOff x="0" y="0"/>
          <a:chExt cx="0" cy="0"/>
        </a:xfrm>
      </p:grpSpPr>
      <p:pic>
        <p:nvPicPr>
          <p:cNvPr id="113" name="Google Shape;113;g1e338b55bec_1_1018"/>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114" name="Google Shape;114;g1e338b55bec_1_101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15" name="Google Shape;115;g1e338b55bec_1_1018"/>
          <p:cNvSpPr/>
          <p:nvPr/>
        </p:nvSpPr>
        <p:spPr>
          <a:xfrm>
            <a:off x="3626135" y="1866333"/>
            <a:ext cx="583200" cy="178500"/>
          </a:xfrm>
          <a:prstGeom prst="rect">
            <a:avLst/>
          </a:prstGeom>
          <a:solidFill>
            <a:srgbClr val="52314C"/>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nergía">
  <p:cSld name="TITLE_1_1_1_1_1_1_1_1_1_1_1_1_1_2">
    <p:spTree>
      <p:nvGrpSpPr>
        <p:cNvPr id="116" name="Shape 116"/>
        <p:cNvGrpSpPr/>
        <p:nvPr/>
      </p:nvGrpSpPr>
      <p:grpSpPr>
        <a:xfrm>
          <a:off x="0" y="0"/>
          <a:ext cx="0" cy="0"/>
          <a:chOff x="0" y="0"/>
          <a:chExt cx="0" cy="0"/>
        </a:xfrm>
      </p:grpSpPr>
      <p:pic>
        <p:nvPicPr>
          <p:cNvPr id="117" name="Google Shape;117;g1e338b55bec_1_1022"/>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118" name="Google Shape;118;g1e338b55bec_1_1022"/>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19" name="Google Shape;119;g1e338b55bec_1_1022"/>
          <p:cNvSpPr/>
          <p:nvPr/>
        </p:nvSpPr>
        <p:spPr>
          <a:xfrm>
            <a:off x="3626135" y="1866333"/>
            <a:ext cx="583200" cy="178500"/>
          </a:xfrm>
          <a:prstGeom prst="rect">
            <a:avLst/>
          </a:prstGeom>
          <a:solidFill>
            <a:srgbClr val="7D1B37"/>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quidad">
  <p:cSld name="TITLE_1_1_1_1_1_1_1_1_1_1_1_1_1_1">
    <p:spTree>
      <p:nvGrpSpPr>
        <p:cNvPr id="120" name="Shape 120"/>
        <p:cNvGrpSpPr/>
        <p:nvPr/>
      </p:nvGrpSpPr>
      <p:grpSpPr>
        <a:xfrm>
          <a:off x="0" y="0"/>
          <a:ext cx="0" cy="0"/>
          <a:chOff x="0" y="0"/>
          <a:chExt cx="0" cy="0"/>
        </a:xfrm>
      </p:grpSpPr>
      <p:pic>
        <p:nvPicPr>
          <p:cNvPr id="121" name="Google Shape;121;g1e338b55bec_1_1026"/>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122" name="Google Shape;122;g1e338b55bec_1_1026"/>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23" name="Google Shape;123;g1e338b55bec_1_1026"/>
          <p:cNvSpPr/>
          <p:nvPr/>
        </p:nvSpPr>
        <p:spPr>
          <a:xfrm>
            <a:off x="3626135" y="1866333"/>
            <a:ext cx="583200" cy="178500"/>
          </a:xfrm>
          <a:prstGeom prst="rect">
            <a:avLst/>
          </a:prstGeom>
          <a:solidFill>
            <a:srgbClr val="7E2C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Comercio exterior">
  <p:cSld name="SECTION_HEADER_1">
    <p:spTree>
      <p:nvGrpSpPr>
        <p:cNvPr id="124" name="Shape 124"/>
        <p:cNvGrpSpPr/>
        <p:nvPr/>
      </p:nvGrpSpPr>
      <p:grpSpPr>
        <a:xfrm>
          <a:off x="0" y="0"/>
          <a:ext cx="0" cy="0"/>
          <a:chOff x="0" y="0"/>
          <a:chExt cx="0" cy="0"/>
        </a:xfrm>
      </p:grpSpPr>
      <p:pic>
        <p:nvPicPr>
          <p:cNvPr id="125" name="Google Shape;125;g1e338b55bec_1_103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26" name="Google Shape;126;g1e338b55bec_1_1030"/>
          <p:cNvSpPr txBox="1"/>
          <p:nvPr/>
        </p:nvSpPr>
        <p:spPr>
          <a:xfrm>
            <a:off x="0" y="1341667"/>
            <a:ext cx="12193500" cy="52800"/>
          </a:xfrm>
          <a:prstGeom prst="rect">
            <a:avLst/>
          </a:prstGeom>
          <a:solidFill>
            <a:srgbClr val="A9451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127" name="Google Shape;127;g1e338b55bec_1_103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 name="Google Shape;128;g1e338b55bec_1_1030"/>
          <p:cNvSpPr txBox="1"/>
          <p:nvPr/>
        </p:nvSpPr>
        <p:spPr>
          <a:xfrm>
            <a:off x="0" y="6817067"/>
            <a:ext cx="12193500" cy="52800"/>
          </a:xfrm>
          <a:prstGeom prst="rect">
            <a:avLst/>
          </a:prstGeom>
          <a:solidFill>
            <a:srgbClr val="A9451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29" name="Google Shape;129;g1e338b55bec_1_1030"/>
          <p:cNvPicPr preferRelativeResize="0"/>
          <p:nvPr/>
        </p:nvPicPr>
        <p:blipFill rotWithShape="1">
          <a:blip r:embed="rId3">
            <a:alphaModFix/>
          </a:blip>
          <a:srcRect b="0" l="0" r="0" t="0"/>
          <a:stretch/>
        </p:blipFill>
        <p:spPr>
          <a:xfrm>
            <a:off x="11187812" y="310200"/>
            <a:ext cx="717967" cy="717967"/>
          </a:xfrm>
          <a:prstGeom prst="rect">
            <a:avLst/>
          </a:prstGeom>
          <a:noFill/>
          <a:ln>
            <a:noFill/>
          </a:ln>
        </p:spPr>
      </p:pic>
      <p:sp>
        <p:nvSpPr>
          <p:cNvPr id="130" name="Google Shape;130;g1e338b55bec_1_103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31" name="Google Shape;131;g1e338b55bec_1_103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32" name="Google Shape;132;g1e338b55bec_1_1030"/>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133" name="Google Shape;133;g1e338b55bec_1_103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134" name="Google Shape;134;g1e338b55bec_1_103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4" name="Shape 14"/>
        <p:cNvGrpSpPr/>
        <p:nvPr/>
      </p:nvGrpSpPr>
      <p:grpSpPr>
        <a:xfrm>
          <a:off x="0" y="0"/>
          <a:ext cx="0" cy="0"/>
          <a:chOff x="0" y="0"/>
          <a:chExt cx="0" cy="0"/>
        </a:xfrm>
      </p:grpSpPr>
      <p:sp>
        <p:nvSpPr>
          <p:cNvPr id="15" name="Google Shape;15;p12"/>
          <p:cNvSpPr txBox="1"/>
          <p:nvPr>
            <p:ph type="ctrTitle"/>
          </p:nvPr>
        </p:nvSpPr>
        <p:spPr>
          <a:xfrm>
            <a:off x="914519" y="1122363"/>
            <a:ext cx="1036455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Raleway Black"/>
              <a:buNone/>
              <a:defRPr b="0" i="0" sz="6000" u="none" cap="none" strike="noStrike">
                <a:solidFill>
                  <a:schemeClr val="dk1"/>
                </a:solidFill>
                <a:latin typeface="Raleway Black"/>
                <a:ea typeface="Raleway Black"/>
                <a:cs typeface="Raleway Black"/>
                <a:sym typeface="Raleway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12"/>
          <p:cNvSpPr txBox="1"/>
          <p:nvPr>
            <p:ph idx="1" type="subTitle"/>
          </p:nvPr>
        </p:nvSpPr>
        <p:spPr>
          <a:xfrm>
            <a:off x="1524199" y="3602038"/>
            <a:ext cx="9145191"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Roboto"/>
                <a:ea typeface="Roboto"/>
                <a:cs typeface="Roboto"/>
                <a:sym typeface="Roboto"/>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Roboto"/>
                <a:ea typeface="Roboto"/>
                <a:cs typeface="Roboto"/>
                <a:sym typeface="Roboto"/>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Roboto"/>
                <a:ea typeface="Roboto"/>
                <a:cs typeface="Roboto"/>
                <a:sym typeface="Roboto"/>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Roboto"/>
                <a:ea typeface="Roboto"/>
                <a:cs typeface="Roboto"/>
                <a:sym typeface="Roboto"/>
              </a:defRPr>
            </a:lvl9pPr>
          </a:lstStyle>
          <a:p/>
        </p:txBody>
      </p:sp>
      <p:sp>
        <p:nvSpPr>
          <p:cNvPr id="17" name="Google Shape;17;p12"/>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799">
                <a:solidFill>
                  <a:schemeClr val="dk1"/>
                </a:solidFill>
                <a:latin typeface="Roboto"/>
                <a:ea typeface="Roboto"/>
                <a:cs typeface="Roboto"/>
                <a:sym typeface="Roboto"/>
              </a:defRPr>
            </a:lvl1pPr>
            <a:lvl2pPr lvl="1"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2pPr>
            <a:lvl3pPr lvl="2"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3pPr>
            <a:lvl4pPr lvl="3"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4pPr>
            <a:lvl5pPr lvl="4"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5pPr>
            <a:lvl6pPr lvl="5"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6pPr>
            <a:lvl7pPr lvl="6"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7pPr>
            <a:lvl8pPr lvl="7"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8pPr>
            <a:lvl9pPr lvl="8"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9pPr>
          </a:lstStyle>
          <a:p/>
        </p:txBody>
      </p:sp>
      <p:sp>
        <p:nvSpPr>
          <p:cNvPr id="18" name="Google Shape;18;p12"/>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799">
                <a:solidFill>
                  <a:schemeClr val="dk1"/>
                </a:solidFill>
                <a:latin typeface="Roboto"/>
                <a:ea typeface="Roboto"/>
                <a:cs typeface="Roboto"/>
                <a:sym typeface="Roboto"/>
              </a:defRPr>
            </a:lvl1pPr>
            <a:lvl2pPr lvl="1"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2pPr>
            <a:lvl3pPr lvl="2"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3pPr>
            <a:lvl4pPr lvl="3"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4pPr>
            <a:lvl5pPr lvl="4"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5pPr>
            <a:lvl6pPr lvl="5"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6pPr>
            <a:lvl7pPr lvl="6"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7pPr>
            <a:lvl8pPr lvl="7"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8pPr>
            <a:lvl9pPr lvl="8" marR="0" rtl="0" algn="l">
              <a:spcBef>
                <a:spcPts val="0"/>
              </a:spcBef>
              <a:spcAft>
                <a:spcPts val="0"/>
              </a:spcAft>
              <a:buSzPts val="1400"/>
              <a:buNone/>
              <a:defRPr b="0" i="0" sz="1799" u="none" cap="none" strike="noStrike">
                <a:solidFill>
                  <a:schemeClr val="dk1"/>
                </a:solidFill>
                <a:latin typeface="Roboto"/>
                <a:ea typeface="Roboto"/>
                <a:cs typeface="Roboto"/>
                <a:sym typeface="Roboto"/>
              </a:defRPr>
            </a:lvl9pPr>
          </a:lstStyle>
          <a:p/>
        </p:txBody>
      </p:sp>
      <p:sp>
        <p:nvSpPr>
          <p:cNvPr id="19" name="Google Shape;19;p12"/>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799">
                <a:solidFill>
                  <a:schemeClr val="dk1"/>
                </a:solidFill>
                <a:latin typeface="Roboto"/>
                <a:ea typeface="Roboto"/>
                <a:cs typeface="Roboto"/>
                <a:sym typeface="Roboto"/>
              </a:defRPr>
            </a:lvl1pPr>
            <a:lvl2pPr indent="0" lvl="1" marL="0" marR="0" rtl="0" algn="l">
              <a:spcBef>
                <a:spcPts val="0"/>
              </a:spcBef>
              <a:buNone/>
              <a:defRPr sz="1799">
                <a:solidFill>
                  <a:schemeClr val="dk1"/>
                </a:solidFill>
                <a:latin typeface="Roboto"/>
                <a:ea typeface="Roboto"/>
                <a:cs typeface="Roboto"/>
                <a:sym typeface="Roboto"/>
              </a:defRPr>
            </a:lvl2pPr>
            <a:lvl3pPr indent="0" lvl="2" marL="0" marR="0" rtl="0" algn="l">
              <a:spcBef>
                <a:spcPts val="0"/>
              </a:spcBef>
              <a:buNone/>
              <a:defRPr sz="1799">
                <a:solidFill>
                  <a:schemeClr val="dk1"/>
                </a:solidFill>
                <a:latin typeface="Roboto"/>
                <a:ea typeface="Roboto"/>
                <a:cs typeface="Roboto"/>
                <a:sym typeface="Roboto"/>
              </a:defRPr>
            </a:lvl3pPr>
            <a:lvl4pPr indent="0" lvl="3" marL="0" marR="0" rtl="0" algn="l">
              <a:spcBef>
                <a:spcPts val="0"/>
              </a:spcBef>
              <a:buNone/>
              <a:defRPr sz="1799">
                <a:solidFill>
                  <a:schemeClr val="dk1"/>
                </a:solidFill>
                <a:latin typeface="Roboto"/>
                <a:ea typeface="Roboto"/>
                <a:cs typeface="Roboto"/>
                <a:sym typeface="Roboto"/>
              </a:defRPr>
            </a:lvl4pPr>
            <a:lvl5pPr indent="0" lvl="4" marL="0" marR="0" rtl="0" algn="l">
              <a:spcBef>
                <a:spcPts val="0"/>
              </a:spcBef>
              <a:buNone/>
              <a:defRPr sz="1799">
                <a:solidFill>
                  <a:schemeClr val="dk1"/>
                </a:solidFill>
                <a:latin typeface="Roboto"/>
                <a:ea typeface="Roboto"/>
                <a:cs typeface="Roboto"/>
                <a:sym typeface="Roboto"/>
              </a:defRPr>
            </a:lvl5pPr>
            <a:lvl6pPr indent="0" lvl="5" marL="0" marR="0" rtl="0" algn="l">
              <a:spcBef>
                <a:spcPts val="0"/>
              </a:spcBef>
              <a:buNone/>
              <a:defRPr sz="1799">
                <a:solidFill>
                  <a:schemeClr val="dk1"/>
                </a:solidFill>
                <a:latin typeface="Roboto"/>
                <a:ea typeface="Roboto"/>
                <a:cs typeface="Roboto"/>
                <a:sym typeface="Roboto"/>
              </a:defRPr>
            </a:lvl6pPr>
            <a:lvl7pPr indent="0" lvl="6" marL="0" marR="0" rtl="0" algn="l">
              <a:spcBef>
                <a:spcPts val="0"/>
              </a:spcBef>
              <a:buNone/>
              <a:defRPr sz="1799">
                <a:solidFill>
                  <a:schemeClr val="dk1"/>
                </a:solidFill>
                <a:latin typeface="Roboto"/>
                <a:ea typeface="Roboto"/>
                <a:cs typeface="Roboto"/>
                <a:sym typeface="Roboto"/>
              </a:defRPr>
            </a:lvl7pPr>
            <a:lvl8pPr indent="0" lvl="7" marL="0" marR="0" rtl="0" algn="l">
              <a:spcBef>
                <a:spcPts val="0"/>
              </a:spcBef>
              <a:buNone/>
              <a:defRPr sz="1799">
                <a:solidFill>
                  <a:schemeClr val="dk1"/>
                </a:solidFill>
                <a:latin typeface="Roboto"/>
                <a:ea typeface="Roboto"/>
                <a:cs typeface="Roboto"/>
                <a:sym typeface="Roboto"/>
              </a:defRPr>
            </a:lvl8pPr>
            <a:lvl9pPr indent="0" lvl="8" marL="0" marR="0" rtl="0" algn="l">
              <a:spcBef>
                <a:spcPts val="0"/>
              </a:spcBef>
              <a:buNone/>
              <a:defRPr sz="1799">
                <a:solidFill>
                  <a:schemeClr val="dk1"/>
                </a:solidFill>
                <a:latin typeface="Roboto"/>
                <a:ea typeface="Roboto"/>
                <a:cs typeface="Roboto"/>
                <a:sym typeface="Roboto"/>
              </a:defRPr>
            </a:lvl9pPr>
          </a:lstStyle>
          <a:p>
            <a:pPr indent="0" lvl="0" marL="0" rtl="0" algn="l">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Negociaciones Internacionales">
  <p:cSld name="SECTION_HEADER_1_1">
    <p:spTree>
      <p:nvGrpSpPr>
        <p:cNvPr id="135" name="Shape 135"/>
        <p:cNvGrpSpPr/>
        <p:nvPr/>
      </p:nvGrpSpPr>
      <p:grpSpPr>
        <a:xfrm>
          <a:off x="0" y="0"/>
          <a:ext cx="0" cy="0"/>
          <a:chOff x="0" y="0"/>
          <a:chExt cx="0" cy="0"/>
        </a:xfrm>
      </p:grpSpPr>
      <p:sp>
        <p:nvSpPr>
          <p:cNvPr id="136" name="Google Shape;136;g1e338b55bec_1_1041"/>
          <p:cNvSpPr txBox="1"/>
          <p:nvPr/>
        </p:nvSpPr>
        <p:spPr>
          <a:xfrm>
            <a:off x="0" y="1341667"/>
            <a:ext cx="12193500" cy="52800"/>
          </a:xfrm>
          <a:prstGeom prst="rect">
            <a:avLst/>
          </a:prstGeom>
          <a:solidFill>
            <a:srgbClr val="A9451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137" name="Google Shape;137;g1e338b55bec_1_1041"/>
          <p:cNvSpPr txBox="1"/>
          <p:nvPr/>
        </p:nvSpPr>
        <p:spPr>
          <a:xfrm>
            <a:off x="0" y="6817067"/>
            <a:ext cx="12193500" cy="52800"/>
          </a:xfrm>
          <a:prstGeom prst="rect">
            <a:avLst/>
          </a:prstGeom>
          <a:solidFill>
            <a:srgbClr val="A9451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38" name="Google Shape;138;g1e338b55bec_1_104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39" name="Google Shape;139;g1e338b55bec_1_104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40" name="Google Shape;140;g1e338b55bec_1_104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41" name="Google Shape;141;g1e338b55bec_1_1041"/>
          <p:cNvPicPr preferRelativeResize="0"/>
          <p:nvPr/>
        </p:nvPicPr>
        <p:blipFill rotWithShape="1">
          <a:blip r:embed="rId3">
            <a:alphaModFix/>
          </a:blip>
          <a:srcRect b="0" l="0" r="0" t="0"/>
          <a:stretch/>
        </p:blipFill>
        <p:spPr>
          <a:xfrm>
            <a:off x="409953" y="6163705"/>
            <a:ext cx="731600" cy="578728"/>
          </a:xfrm>
          <a:prstGeom prst="rect">
            <a:avLst/>
          </a:prstGeom>
          <a:noFill/>
          <a:ln>
            <a:noFill/>
          </a:ln>
        </p:spPr>
      </p:pic>
      <p:sp>
        <p:nvSpPr>
          <p:cNvPr id="142" name="Google Shape;142;g1e338b55bec_1_104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143" name="Google Shape;143;g1e338b55bec_1_104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pic>
        <p:nvPicPr>
          <p:cNvPr id="144" name="Google Shape;144;g1e338b55bec_1_1041"/>
          <p:cNvPicPr preferRelativeResize="0"/>
          <p:nvPr/>
        </p:nvPicPr>
        <p:blipFill rotWithShape="1">
          <a:blip r:embed="rId4">
            <a:alphaModFix/>
          </a:blip>
          <a:srcRect b="0" l="0" r="0" t="0"/>
          <a:stretch/>
        </p:blipFill>
        <p:spPr>
          <a:xfrm>
            <a:off x="11187812" y="310200"/>
            <a:ext cx="717967" cy="717967"/>
          </a:xfrm>
          <a:prstGeom prst="rect">
            <a:avLst/>
          </a:prstGeom>
          <a:noFill/>
          <a:ln>
            <a:noFill/>
          </a:ln>
        </p:spPr>
      </p:pic>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Seguridad, Ambiente y Salud Ocupacional">
  <p:cSld name="SECTION_HEADER_1_1_1">
    <p:spTree>
      <p:nvGrpSpPr>
        <p:cNvPr id="145" name="Shape 145"/>
        <p:cNvGrpSpPr/>
        <p:nvPr/>
      </p:nvGrpSpPr>
      <p:grpSpPr>
        <a:xfrm>
          <a:off x="0" y="0"/>
          <a:ext cx="0" cy="0"/>
          <a:chOff x="0" y="0"/>
          <a:chExt cx="0" cy="0"/>
        </a:xfrm>
      </p:grpSpPr>
      <p:sp>
        <p:nvSpPr>
          <p:cNvPr id="146" name="Google Shape;146;g1e338b55bec_1_1051"/>
          <p:cNvSpPr txBox="1"/>
          <p:nvPr/>
        </p:nvSpPr>
        <p:spPr>
          <a:xfrm>
            <a:off x="0" y="1341667"/>
            <a:ext cx="12193500" cy="52800"/>
          </a:xfrm>
          <a:prstGeom prst="rect">
            <a:avLst/>
          </a:prstGeom>
          <a:solidFill>
            <a:srgbClr val="618656"/>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47" name="Google Shape;147;g1e338b55bec_1_105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48" name="Google Shape;148;g1e338b55bec_1_105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49" name="Google Shape;149;g1e338b55bec_1_105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50" name="Google Shape;150;g1e338b55bec_1_1051"/>
          <p:cNvPicPr preferRelativeResize="0"/>
          <p:nvPr/>
        </p:nvPicPr>
        <p:blipFill rotWithShape="1">
          <a:blip r:embed="rId3">
            <a:alphaModFix/>
          </a:blip>
          <a:srcRect b="0" l="0" r="0" t="0"/>
          <a:stretch/>
        </p:blipFill>
        <p:spPr>
          <a:xfrm>
            <a:off x="409953" y="6163705"/>
            <a:ext cx="731600" cy="578728"/>
          </a:xfrm>
          <a:prstGeom prst="rect">
            <a:avLst/>
          </a:prstGeom>
          <a:noFill/>
          <a:ln>
            <a:noFill/>
          </a:ln>
        </p:spPr>
      </p:pic>
      <p:sp>
        <p:nvSpPr>
          <p:cNvPr id="151" name="Google Shape;151;g1e338b55bec_1_105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152" name="Google Shape;152;g1e338b55bec_1_105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53" name="Google Shape;153;g1e338b55bec_1_1051"/>
          <p:cNvSpPr txBox="1"/>
          <p:nvPr/>
        </p:nvSpPr>
        <p:spPr>
          <a:xfrm>
            <a:off x="0" y="6817067"/>
            <a:ext cx="12193500" cy="52800"/>
          </a:xfrm>
          <a:prstGeom prst="rect">
            <a:avLst/>
          </a:prstGeom>
          <a:solidFill>
            <a:srgbClr val="618656"/>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54" name="Google Shape;154;g1e338b55bec_1_1051"/>
          <p:cNvPicPr preferRelativeResize="0"/>
          <p:nvPr/>
        </p:nvPicPr>
        <p:blipFill rotWithShape="1">
          <a:blip r:embed="rId4">
            <a:alphaModFix/>
          </a:blip>
          <a:srcRect b="0" l="0" r="0" t="0"/>
          <a:stretch/>
        </p:blipFill>
        <p:spPr>
          <a:xfrm>
            <a:off x="11187980" y="310201"/>
            <a:ext cx="717800" cy="717779"/>
          </a:xfrm>
          <a:prstGeom prst="rect">
            <a:avLst/>
          </a:prstGeom>
          <a:noFill/>
          <a:ln>
            <a:noFill/>
          </a:ln>
        </p:spPr>
      </p:pic>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esarrollo Fed y Ven">
  <p:cSld name="SECTION_HEADER_1_1_1_1_1">
    <p:spTree>
      <p:nvGrpSpPr>
        <p:cNvPr id="155" name="Shape 155"/>
        <p:cNvGrpSpPr/>
        <p:nvPr/>
      </p:nvGrpSpPr>
      <p:grpSpPr>
        <a:xfrm>
          <a:off x="0" y="0"/>
          <a:ext cx="0" cy="0"/>
          <a:chOff x="0" y="0"/>
          <a:chExt cx="0" cy="0"/>
        </a:xfrm>
      </p:grpSpPr>
      <p:pic>
        <p:nvPicPr>
          <p:cNvPr id="156" name="Google Shape;156;g1e338b55bec_1_106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57" name="Google Shape;157;g1e338b55bec_1_1061"/>
          <p:cNvSpPr txBox="1"/>
          <p:nvPr/>
        </p:nvSpPr>
        <p:spPr>
          <a:xfrm>
            <a:off x="0" y="1341667"/>
            <a:ext cx="12193500" cy="52800"/>
          </a:xfrm>
          <a:prstGeom prst="rect">
            <a:avLst/>
          </a:prstGeom>
          <a:solidFill>
            <a:srgbClr val="135DA9"/>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158" name="Google Shape;158;g1e338b55bec_1_1061"/>
          <p:cNvSpPr txBox="1"/>
          <p:nvPr/>
        </p:nvSpPr>
        <p:spPr>
          <a:xfrm>
            <a:off x="0" y="6817067"/>
            <a:ext cx="12193500" cy="52800"/>
          </a:xfrm>
          <a:prstGeom prst="rect">
            <a:avLst/>
          </a:prstGeom>
          <a:solidFill>
            <a:srgbClr val="135DA9"/>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59" name="Google Shape;159;g1e338b55bec_1_1061"/>
          <p:cNvPicPr preferRelativeResize="0"/>
          <p:nvPr/>
        </p:nvPicPr>
        <p:blipFill rotWithShape="1">
          <a:blip r:embed="rId3">
            <a:alphaModFix/>
          </a:blip>
          <a:srcRect b="0" l="0" r="0" t="0"/>
          <a:stretch/>
        </p:blipFill>
        <p:spPr>
          <a:xfrm>
            <a:off x="11174177" y="310197"/>
            <a:ext cx="731600" cy="731600"/>
          </a:xfrm>
          <a:prstGeom prst="rect">
            <a:avLst/>
          </a:prstGeom>
          <a:noFill/>
          <a:ln>
            <a:noFill/>
          </a:ln>
        </p:spPr>
      </p:pic>
      <p:sp>
        <p:nvSpPr>
          <p:cNvPr id="160" name="Google Shape;160;g1e338b55bec_1_106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61" name="Google Shape;161;g1e338b55bec_1_106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62" name="Google Shape;162;g1e338b55bec_1_1061"/>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163" name="Google Shape;163;g1e338b55bec_1_106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164" name="Google Shape;164;g1e338b55bec_1_106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Asuntos Institucionales">
  <p:cSld name="SECTION_HEADER_1_1_1_1_1_1">
    <p:spTree>
      <p:nvGrpSpPr>
        <p:cNvPr id="165" name="Shape 165"/>
        <p:cNvGrpSpPr/>
        <p:nvPr/>
      </p:nvGrpSpPr>
      <p:grpSpPr>
        <a:xfrm>
          <a:off x="0" y="0"/>
          <a:ext cx="0" cy="0"/>
          <a:chOff x="0" y="0"/>
          <a:chExt cx="0" cy="0"/>
        </a:xfrm>
      </p:grpSpPr>
      <p:pic>
        <p:nvPicPr>
          <p:cNvPr id="166" name="Google Shape;166;g1e338b55bec_1_107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67" name="Google Shape;167;g1e338b55bec_1_1071"/>
          <p:cNvSpPr txBox="1"/>
          <p:nvPr/>
        </p:nvSpPr>
        <p:spPr>
          <a:xfrm>
            <a:off x="0" y="1341667"/>
            <a:ext cx="12193500" cy="52800"/>
          </a:xfrm>
          <a:prstGeom prst="rect">
            <a:avLst/>
          </a:prstGeom>
          <a:solidFill>
            <a:srgbClr val="182946"/>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168" name="Google Shape;168;g1e338b55bec_1_1071"/>
          <p:cNvSpPr txBox="1"/>
          <p:nvPr/>
        </p:nvSpPr>
        <p:spPr>
          <a:xfrm>
            <a:off x="0" y="6817067"/>
            <a:ext cx="12193500" cy="52800"/>
          </a:xfrm>
          <a:prstGeom prst="rect">
            <a:avLst/>
          </a:prstGeom>
          <a:solidFill>
            <a:srgbClr val="182946"/>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69" name="Google Shape;169;g1e338b55bec_1_1071"/>
          <p:cNvPicPr preferRelativeResize="0"/>
          <p:nvPr/>
        </p:nvPicPr>
        <p:blipFill rotWithShape="1">
          <a:blip r:embed="rId3">
            <a:alphaModFix/>
          </a:blip>
          <a:srcRect b="0" l="0" r="0" t="0"/>
          <a:stretch/>
        </p:blipFill>
        <p:spPr>
          <a:xfrm>
            <a:off x="11174178" y="310197"/>
            <a:ext cx="731600" cy="731600"/>
          </a:xfrm>
          <a:prstGeom prst="rect">
            <a:avLst/>
          </a:prstGeom>
          <a:noFill/>
          <a:ln>
            <a:noFill/>
          </a:ln>
        </p:spPr>
      </p:pic>
      <p:sp>
        <p:nvSpPr>
          <p:cNvPr id="170" name="Google Shape;170;g1e338b55bec_1_107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71" name="Google Shape;171;g1e338b55bec_1_107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72" name="Google Shape;172;g1e338b55bec_1_1071"/>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173" name="Google Shape;173;g1e338b55bec_1_107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174" name="Google Shape;174;g1e338b55bec_1_107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Gestión de la Calidad">
  <p:cSld name="SECTION_HEADER_1_1_1_1_1_1_1">
    <p:spTree>
      <p:nvGrpSpPr>
        <p:cNvPr id="175" name="Shape 175"/>
        <p:cNvGrpSpPr/>
        <p:nvPr/>
      </p:nvGrpSpPr>
      <p:grpSpPr>
        <a:xfrm>
          <a:off x="0" y="0"/>
          <a:ext cx="0" cy="0"/>
          <a:chOff x="0" y="0"/>
          <a:chExt cx="0" cy="0"/>
        </a:xfrm>
      </p:grpSpPr>
      <p:pic>
        <p:nvPicPr>
          <p:cNvPr id="176" name="Google Shape;176;g1e338b55bec_1_108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77" name="Google Shape;177;g1e338b55bec_1_1081"/>
          <p:cNvSpPr txBox="1"/>
          <p:nvPr/>
        </p:nvSpPr>
        <p:spPr>
          <a:xfrm>
            <a:off x="0" y="1341120"/>
            <a:ext cx="12193500" cy="52800"/>
          </a:xfrm>
          <a:prstGeom prst="rect">
            <a:avLst/>
          </a:prstGeom>
          <a:solidFill>
            <a:srgbClr val="C0910A"/>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178" name="Google Shape;178;g1e338b55bec_1_1081"/>
          <p:cNvSpPr txBox="1"/>
          <p:nvPr/>
        </p:nvSpPr>
        <p:spPr>
          <a:xfrm>
            <a:off x="0" y="6817067"/>
            <a:ext cx="12193500" cy="52800"/>
          </a:xfrm>
          <a:prstGeom prst="rect">
            <a:avLst/>
          </a:prstGeom>
          <a:solidFill>
            <a:srgbClr val="C0910A"/>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79" name="Google Shape;179;g1e338b55bec_1_1081"/>
          <p:cNvPicPr preferRelativeResize="0"/>
          <p:nvPr/>
        </p:nvPicPr>
        <p:blipFill rotWithShape="1">
          <a:blip r:embed="rId3">
            <a:alphaModFix/>
          </a:blip>
          <a:srcRect b="0" l="0" r="0" t="0"/>
          <a:stretch/>
        </p:blipFill>
        <p:spPr>
          <a:xfrm>
            <a:off x="11187978" y="317335"/>
            <a:ext cx="717800" cy="717820"/>
          </a:xfrm>
          <a:prstGeom prst="rect">
            <a:avLst/>
          </a:prstGeom>
          <a:noFill/>
          <a:ln>
            <a:noFill/>
          </a:ln>
        </p:spPr>
      </p:pic>
      <p:sp>
        <p:nvSpPr>
          <p:cNvPr id="180" name="Google Shape;180;g1e338b55bec_1_108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81" name="Google Shape;181;g1e338b55bec_1_108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82" name="Google Shape;182;g1e338b55bec_1_1081"/>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183" name="Google Shape;183;g1e338b55bec_1_108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184" name="Google Shape;184;g1e338b55bec_1_108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ADIMRA Incuba">
  <p:cSld name="SECTION_HEADER_1_1_1_1_1_1_1_1">
    <p:spTree>
      <p:nvGrpSpPr>
        <p:cNvPr id="185" name="Shape 185"/>
        <p:cNvGrpSpPr/>
        <p:nvPr/>
      </p:nvGrpSpPr>
      <p:grpSpPr>
        <a:xfrm>
          <a:off x="0" y="0"/>
          <a:ext cx="0" cy="0"/>
          <a:chOff x="0" y="0"/>
          <a:chExt cx="0" cy="0"/>
        </a:xfrm>
      </p:grpSpPr>
      <p:pic>
        <p:nvPicPr>
          <p:cNvPr id="186" name="Google Shape;186;g1e338b55bec_1_109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87" name="Google Shape;187;g1e338b55bec_1_1091"/>
          <p:cNvSpPr txBox="1"/>
          <p:nvPr/>
        </p:nvSpPr>
        <p:spPr>
          <a:xfrm>
            <a:off x="0" y="1341667"/>
            <a:ext cx="12193500" cy="52800"/>
          </a:xfrm>
          <a:prstGeom prst="rect">
            <a:avLst/>
          </a:prstGeom>
          <a:solidFill>
            <a:srgbClr val="36636C"/>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188" name="Google Shape;188;g1e338b55bec_1_1091"/>
          <p:cNvSpPr txBox="1"/>
          <p:nvPr/>
        </p:nvSpPr>
        <p:spPr>
          <a:xfrm>
            <a:off x="0" y="6817067"/>
            <a:ext cx="12193500" cy="52800"/>
          </a:xfrm>
          <a:prstGeom prst="rect">
            <a:avLst/>
          </a:prstGeom>
          <a:solidFill>
            <a:srgbClr val="36636C"/>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89" name="Google Shape;189;g1e338b55bec_1_1091"/>
          <p:cNvPicPr preferRelativeResize="0"/>
          <p:nvPr/>
        </p:nvPicPr>
        <p:blipFill rotWithShape="1">
          <a:blip r:embed="rId3">
            <a:alphaModFix/>
          </a:blip>
          <a:srcRect b="0" l="0" r="0" t="0"/>
          <a:stretch/>
        </p:blipFill>
        <p:spPr>
          <a:xfrm>
            <a:off x="11187980" y="310203"/>
            <a:ext cx="717800" cy="717779"/>
          </a:xfrm>
          <a:prstGeom prst="rect">
            <a:avLst/>
          </a:prstGeom>
          <a:noFill/>
          <a:ln>
            <a:noFill/>
          </a:ln>
        </p:spPr>
      </p:pic>
      <p:sp>
        <p:nvSpPr>
          <p:cNvPr id="190" name="Google Shape;190;g1e338b55bec_1_109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91" name="Google Shape;191;g1e338b55bec_1_109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92" name="Google Shape;192;g1e338b55bec_1_1091"/>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193" name="Google Shape;193;g1e338b55bec_1_109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194" name="Google Shape;194;g1e338b55bec_1_109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936">
          <p15:clr>
            <a:srgbClr val="FA7B17"/>
          </p15:clr>
        </p15:guide>
        <p15:guide id="2" pos="259">
          <p15:clr>
            <a:srgbClr val="FA7B17"/>
          </p15:clr>
        </p15:guide>
        <p15:guide id="3" pos="7422">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UVT">
  <p:cSld name="SECTION_HEADER_1_1_1_1_1_1_1_1_1">
    <p:spTree>
      <p:nvGrpSpPr>
        <p:cNvPr id="195" name="Shape 195"/>
        <p:cNvGrpSpPr/>
        <p:nvPr/>
      </p:nvGrpSpPr>
      <p:grpSpPr>
        <a:xfrm>
          <a:off x="0" y="0"/>
          <a:ext cx="0" cy="0"/>
          <a:chOff x="0" y="0"/>
          <a:chExt cx="0" cy="0"/>
        </a:xfrm>
      </p:grpSpPr>
      <p:sp>
        <p:nvSpPr>
          <p:cNvPr id="196" name="Google Shape;196;g1e338b55bec_1_1101"/>
          <p:cNvSpPr txBox="1"/>
          <p:nvPr/>
        </p:nvSpPr>
        <p:spPr>
          <a:xfrm>
            <a:off x="0" y="1341120"/>
            <a:ext cx="12193500" cy="52800"/>
          </a:xfrm>
          <a:prstGeom prst="rect">
            <a:avLst/>
          </a:prstGeom>
          <a:solidFill>
            <a:srgbClr val="2397C3"/>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197" name="Google Shape;197;g1e338b55bec_1_110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198" name="Google Shape;198;g1e338b55bec_1_110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199" name="Google Shape;199;g1e338b55bec_1_110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00" name="Google Shape;200;g1e338b55bec_1_1101"/>
          <p:cNvPicPr preferRelativeResize="0"/>
          <p:nvPr/>
        </p:nvPicPr>
        <p:blipFill rotWithShape="1">
          <a:blip r:embed="rId3">
            <a:alphaModFix/>
          </a:blip>
          <a:srcRect b="0" l="0" r="0" t="0"/>
          <a:stretch/>
        </p:blipFill>
        <p:spPr>
          <a:xfrm>
            <a:off x="409953" y="6163705"/>
            <a:ext cx="731600" cy="578728"/>
          </a:xfrm>
          <a:prstGeom prst="rect">
            <a:avLst/>
          </a:prstGeom>
          <a:noFill/>
          <a:ln>
            <a:noFill/>
          </a:ln>
        </p:spPr>
      </p:pic>
      <p:sp>
        <p:nvSpPr>
          <p:cNvPr id="201" name="Google Shape;201;g1e338b55bec_1_110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02" name="Google Shape;202;g1e338b55bec_1_110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03" name="Google Shape;203;g1e338b55bec_1_1101"/>
          <p:cNvSpPr txBox="1"/>
          <p:nvPr/>
        </p:nvSpPr>
        <p:spPr>
          <a:xfrm>
            <a:off x="0" y="6817067"/>
            <a:ext cx="12193500" cy="52800"/>
          </a:xfrm>
          <a:prstGeom prst="rect">
            <a:avLst/>
          </a:prstGeom>
          <a:solidFill>
            <a:srgbClr val="2397C3"/>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04" name="Google Shape;204;g1e338b55bec_1_1101"/>
          <p:cNvPicPr preferRelativeResize="0"/>
          <p:nvPr/>
        </p:nvPicPr>
        <p:blipFill rotWithShape="1">
          <a:blip r:embed="rId4">
            <a:alphaModFix/>
          </a:blip>
          <a:srcRect b="0" l="0" r="0" t="0"/>
          <a:stretch/>
        </p:blipFill>
        <p:spPr>
          <a:xfrm>
            <a:off x="11187980" y="310203"/>
            <a:ext cx="717800" cy="717779"/>
          </a:xfrm>
          <a:prstGeom prst="rect">
            <a:avLst/>
          </a:prstGeom>
          <a:noFill/>
          <a:ln>
            <a:noFill/>
          </a:ln>
        </p:spPr>
      </p:pic>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IAEA">
  <p:cSld name="SECTION_HEADER_1_1_1_1_1_1_1_1_1_1">
    <p:spTree>
      <p:nvGrpSpPr>
        <p:cNvPr id="205" name="Shape 205"/>
        <p:cNvGrpSpPr/>
        <p:nvPr/>
      </p:nvGrpSpPr>
      <p:grpSpPr>
        <a:xfrm>
          <a:off x="0" y="0"/>
          <a:ext cx="0" cy="0"/>
          <a:chOff x="0" y="0"/>
          <a:chExt cx="0" cy="0"/>
        </a:xfrm>
      </p:grpSpPr>
      <p:pic>
        <p:nvPicPr>
          <p:cNvPr id="206" name="Google Shape;206;g1e338b55bec_1_111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07" name="Google Shape;207;g1e338b55bec_1_1111"/>
          <p:cNvSpPr txBox="1"/>
          <p:nvPr/>
        </p:nvSpPr>
        <p:spPr>
          <a:xfrm>
            <a:off x="0" y="1341120"/>
            <a:ext cx="12193500" cy="52800"/>
          </a:xfrm>
          <a:prstGeom prst="rect">
            <a:avLst/>
          </a:prstGeom>
          <a:solidFill>
            <a:srgbClr val="36636C"/>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08" name="Google Shape;208;g1e338b55bec_1_1111"/>
          <p:cNvSpPr txBox="1"/>
          <p:nvPr/>
        </p:nvSpPr>
        <p:spPr>
          <a:xfrm>
            <a:off x="0" y="6817067"/>
            <a:ext cx="12193500" cy="52800"/>
          </a:xfrm>
          <a:prstGeom prst="rect">
            <a:avLst/>
          </a:prstGeom>
          <a:solidFill>
            <a:srgbClr val="36636C"/>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09" name="Google Shape;209;g1e338b55bec_1_1111"/>
          <p:cNvPicPr preferRelativeResize="0"/>
          <p:nvPr/>
        </p:nvPicPr>
        <p:blipFill rotWithShape="1">
          <a:blip r:embed="rId3">
            <a:alphaModFix/>
          </a:blip>
          <a:srcRect b="0" l="0" r="0" t="0"/>
          <a:stretch/>
        </p:blipFill>
        <p:spPr>
          <a:xfrm>
            <a:off x="11174177" y="310200"/>
            <a:ext cx="731601" cy="731601"/>
          </a:xfrm>
          <a:prstGeom prst="rect">
            <a:avLst/>
          </a:prstGeom>
          <a:noFill/>
          <a:ln>
            <a:noFill/>
          </a:ln>
        </p:spPr>
      </p:pic>
      <p:sp>
        <p:nvSpPr>
          <p:cNvPr id="210" name="Google Shape;210;g1e338b55bec_1_111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11" name="Google Shape;211;g1e338b55bec_1_111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12" name="Google Shape;212;g1e338b55bec_1_1111"/>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213" name="Google Shape;213;g1e338b55bec_1_111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14" name="Google Shape;214;g1e338b55bec_1_111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CSI">
  <p:cSld name="SECTION_HEADER_1_1_1_1_1_1_1_1_1_1_1">
    <p:spTree>
      <p:nvGrpSpPr>
        <p:cNvPr id="215" name="Shape 215"/>
        <p:cNvGrpSpPr/>
        <p:nvPr/>
      </p:nvGrpSpPr>
      <p:grpSpPr>
        <a:xfrm>
          <a:off x="0" y="0"/>
          <a:ext cx="0" cy="0"/>
          <a:chOff x="0" y="0"/>
          <a:chExt cx="0" cy="0"/>
        </a:xfrm>
      </p:grpSpPr>
      <p:pic>
        <p:nvPicPr>
          <p:cNvPr id="216" name="Google Shape;216;g1e338b55bec_1_1121"/>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17" name="Google Shape;217;g1e338b55bec_1_1121"/>
          <p:cNvSpPr txBox="1"/>
          <p:nvPr/>
        </p:nvSpPr>
        <p:spPr>
          <a:xfrm>
            <a:off x="0" y="1341120"/>
            <a:ext cx="12193500" cy="52800"/>
          </a:xfrm>
          <a:prstGeom prst="rect">
            <a:avLst/>
          </a:prstGeom>
          <a:solidFill>
            <a:srgbClr val="F3922D"/>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18" name="Google Shape;218;g1e338b55bec_1_1121"/>
          <p:cNvSpPr txBox="1"/>
          <p:nvPr/>
        </p:nvSpPr>
        <p:spPr>
          <a:xfrm>
            <a:off x="0" y="6817067"/>
            <a:ext cx="12193500" cy="52800"/>
          </a:xfrm>
          <a:prstGeom prst="rect">
            <a:avLst/>
          </a:prstGeom>
          <a:solidFill>
            <a:srgbClr val="F3922D"/>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19" name="Google Shape;219;g1e338b55bec_1_1121"/>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20" name="Google Shape;220;g1e338b55bec_1_1121"/>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21" name="Google Shape;221;g1e338b55bec_1_1121"/>
          <p:cNvPicPr preferRelativeResize="0"/>
          <p:nvPr/>
        </p:nvPicPr>
        <p:blipFill rotWithShape="1">
          <a:blip r:embed="rId3">
            <a:alphaModFix/>
          </a:blip>
          <a:srcRect b="0" l="0" r="0" t="0"/>
          <a:stretch/>
        </p:blipFill>
        <p:spPr>
          <a:xfrm>
            <a:off x="409953" y="6163705"/>
            <a:ext cx="731600" cy="578728"/>
          </a:xfrm>
          <a:prstGeom prst="rect">
            <a:avLst/>
          </a:prstGeom>
          <a:noFill/>
          <a:ln>
            <a:noFill/>
          </a:ln>
        </p:spPr>
      </p:pic>
      <p:sp>
        <p:nvSpPr>
          <p:cNvPr id="222" name="Google Shape;222;g1e338b55bec_1_1121"/>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23" name="Google Shape;223;g1e338b55bec_1_1121"/>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Filial Prov de Bs As">
  <p:cSld name="SECTION_HEADER_1_1_1_1_1_1_1_1_1_1_1_1">
    <p:spTree>
      <p:nvGrpSpPr>
        <p:cNvPr id="224" name="Shape 224"/>
        <p:cNvGrpSpPr/>
        <p:nvPr/>
      </p:nvGrpSpPr>
      <p:grpSpPr>
        <a:xfrm>
          <a:off x="0" y="0"/>
          <a:ext cx="0" cy="0"/>
          <a:chOff x="0" y="0"/>
          <a:chExt cx="0" cy="0"/>
        </a:xfrm>
      </p:grpSpPr>
      <p:pic>
        <p:nvPicPr>
          <p:cNvPr id="225" name="Google Shape;225;g1e338b55bec_1_113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26" name="Google Shape;226;g1e338b55bec_1_1130"/>
          <p:cNvSpPr txBox="1"/>
          <p:nvPr/>
        </p:nvSpPr>
        <p:spPr>
          <a:xfrm>
            <a:off x="0" y="1341120"/>
            <a:ext cx="12193500" cy="52800"/>
          </a:xfrm>
          <a:prstGeom prst="rect">
            <a:avLst/>
          </a:prstGeom>
          <a:solidFill>
            <a:srgbClr val="00A18D"/>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27" name="Google Shape;227;g1e338b55bec_1_1130"/>
          <p:cNvSpPr txBox="1"/>
          <p:nvPr/>
        </p:nvSpPr>
        <p:spPr>
          <a:xfrm>
            <a:off x="0" y="6817067"/>
            <a:ext cx="12193500" cy="52800"/>
          </a:xfrm>
          <a:prstGeom prst="rect">
            <a:avLst/>
          </a:prstGeom>
          <a:solidFill>
            <a:srgbClr val="00A18D"/>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28" name="Google Shape;228;g1e338b55bec_1_1130"/>
          <p:cNvPicPr preferRelativeResize="0"/>
          <p:nvPr/>
        </p:nvPicPr>
        <p:blipFill rotWithShape="1">
          <a:blip r:embed="rId3">
            <a:alphaModFix/>
          </a:blip>
          <a:srcRect b="0" l="0" r="0" t="0"/>
          <a:stretch/>
        </p:blipFill>
        <p:spPr>
          <a:xfrm>
            <a:off x="11282857" y="298037"/>
            <a:ext cx="542234" cy="745583"/>
          </a:xfrm>
          <a:prstGeom prst="rect">
            <a:avLst/>
          </a:prstGeom>
          <a:noFill/>
          <a:ln>
            <a:noFill/>
          </a:ln>
        </p:spPr>
      </p:pic>
      <p:sp>
        <p:nvSpPr>
          <p:cNvPr id="229" name="Google Shape;229;g1e338b55bec_1_113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30" name="Google Shape;230;g1e338b55bec_1_113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31" name="Google Shape;231;g1e338b55bec_1_1130"/>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232" name="Google Shape;232;g1e338b55bec_1_113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33" name="Google Shape;233;g1e338b55bec_1_113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0" name="Shape 2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Automotriz">
  <p:cSld name="SECTION_HEADER_1_1_1_1_1_1_1_1_1_1_1_1_1">
    <p:spTree>
      <p:nvGrpSpPr>
        <p:cNvPr id="234" name="Shape 234"/>
        <p:cNvGrpSpPr/>
        <p:nvPr/>
      </p:nvGrpSpPr>
      <p:grpSpPr>
        <a:xfrm>
          <a:off x="0" y="0"/>
          <a:ext cx="0" cy="0"/>
          <a:chOff x="0" y="0"/>
          <a:chExt cx="0" cy="0"/>
        </a:xfrm>
      </p:grpSpPr>
      <p:pic>
        <p:nvPicPr>
          <p:cNvPr id="235" name="Google Shape;235;g1e338b55bec_1_114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36" name="Google Shape;236;g1e338b55bec_1_1140"/>
          <p:cNvSpPr txBox="1"/>
          <p:nvPr/>
        </p:nvSpPr>
        <p:spPr>
          <a:xfrm>
            <a:off x="0" y="1341667"/>
            <a:ext cx="12193500" cy="52800"/>
          </a:xfrm>
          <a:prstGeom prst="rect">
            <a:avLst/>
          </a:prstGeom>
          <a:solidFill>
            <a:srgbClr val="66A59D"/>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37" name="Google Shape;237;g1e338b55bec_1_1140"/>
          <p:cNvSpPr txBox="1"/>
          <p:nvPr/>
        </p:nvSpPr>
        <p:spPr>
          <a:xfrm>
            <a:off x="0" y="6817067"/>
            <a:ext cx="12193500" cy="52800"/>
          </a:xfrm>
          <a:prstGeom prst="rect">
            <a:avLst/>
          </a:prstGeom>
          <a:solidFill>
            <a:srgbClr val="66A59D"/>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38" name="Google Shape;238;g1e338b55bec_1_1140"/>
          <p:cNvPicPr preferRelativeResize="0"/>
          <p:nvPr/>
        </p:nvPicPr>
        <p:blipFill rotWithShape="1">
          <a:blip r:embed="rId3">
            <a:alphaModFix/>
          </a:blip>
          <a:srcRect b="0" l="0" r="0" t="0"/>
          <a:stretch/>
        </p:blipFill>
        <p:spPr>
          <a:xfrm>
            <a:off x="11191479" y="292900"/>
            <a:ext cx="731601" cy="731601"/>
          </a:xfrm>
          <a:prstGeom prst="rect">
            <a:avLst/>
          </a:prstGeom>
          <a:noFill/>
          <a:ln>
            <a:noFill/>
          </a:ln>
        </p:spPr>
      </p:pic>
      <p:sp>
        <p:nvSpPr>
          <p:cNvPr id="239" name="Google Shape;239;g1e338b55bec_1_114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40" name="Google Shape;240;g1e338b55bec_1_114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41" name="Google Shape;241;g1e338b55bec_1_1140"/>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242" name="Google Shape;242;g1e338b55bec_1_114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43" name="Google Shape;243;g1e338b55bec_1_114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ADIMRA Joven">
  <p:cSld name="SECTION_HEADER_1_1_1_1_1_1_1_1_1_1_1_1_1_1">
    <p:spTree>
      <p:nvGrpSpPr>
        <p:cNvPr id="244" name="Shape 244"/>
        <p:cNvGrpSpPr/>
        <p:nvPr/>
      </p:nvGrpSpPr>
      <p:grpSpPr>
        <a:xfrm>
          <a:off x="0" y="0"/>
          <a:ext cx="0" cy="0"/>
          <a:chOff x="0" y="0"/>
          <a:chExt cx="0" cy="0"/>
        </a:xfrm>
      </p:grpSpPr>
      <p:pic>
        <p:nvPicPr>
          <p:cNvPr id="245" name="Google Shape;245;g1e338b55bec_1_115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46" name="Google Shape;246;g1e338b55bec_1_1150"/>
          <p:cNvSpPr txBox="1"/>
          <p:nvPr/>
        </p:nvSpPr>
        <p:spPr>
          <a:xfrm>
            <a:off x="0" y="1341120"/>
            <a:ext cx="12193500" cy="52800"/>
          </a:xfrm>
          <a:prstGeom prst="rect">
            <a:avLst/>
          </a:prstGeom>
          <a:solidFill>
            <a:srgbClr val="BB271A"/>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47" name="Google Shape;247;g1e338b55bec_1_1150"/>
          <p:cNvSpPr txBox="1"/>
          <p:nvPr/>
        </p:nvSpPr>
        <p:spPr>
          <a:xfrm>
            <a:off x="0" y="6817067"/>
            <a:ext cx="12193500" cy="52800"/>
          </a:xfrm>
          <a:prstGeom prst="rect">
            <a:avLst/>
          </a:prstGeom>
          <a:solidFill>
            <a:srgbClr val="BB271A"/>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48" name="Google Shape;248;g1e338b55bec_1_1150"/>
          <p:cNvPicPr preferRelativeResize="0"/>
          <p:nvPr/>
        </p:nvPicPr>
        <p:blipFill rotWithShape="1">
          <a:blip r:embed="rId3">
            <a:alphaModFix/>
          </a:blip>
          <a:srcRect b="0" l="0" r="0" t="0"/>
          <a:stretch/>
        </p:blipFill>
        <p:spPr>
          <a:xfrm>
            <a:off x="1540227" y="6132664"/>
            <a:ext cx="1444174" cy="640800"/>
          </a:xfrm>
          <a:prstGeom prst="rect">
            <a:avLst/>
          </a:prstGeom>
          <a:noFill/>
          <a:ln>
            <a:noFill/>
          </a:ln>
        </p:spPr>
      </p:pic>
      <p:sp>
        <p:nvSpPr>
          <p:cNvPr id="249" name="Google Shape;249;g1e338b55bec_1_115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50" name="Google Shape;250;g1e338b55bec_1_115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51" name="Google Shape;251;g1e338b55bec_1_1150"/>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252" name="Google Shape;252;g1e338b55bec_1_115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53" name="Google Shape;253;g1e338b55bec_1_115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Desarrollo de proveedores">
  <p:cSld name="SECTION_HEADER_1_1_1_1_1_1_1_1_1_1_1_1_1_1_1">
    <p:spTree>
      <p:nvGrpSpPr>
        <p:cNvPr id="254" name="Shape 254"/>
        <p:cNvGrpSpPr/>
        <p:nvPr/>
      </p:nvGrpSpPr>
      <p:grpSpPr>
        <a:xfrm>
          <a:off x="0" y="0"/>
          <a:ext cx="0" cy="0"/>
          <a:chOff x="0" y="0"/>
          <a:chExt cx="0" cy="0"/>
        </a:xfrm>
      </p:grpSpPr>
      <p:pic>
        <p:nvPicPr>
          <p:cNvPr id="255" name="Google Shape;255;g1e338b55bec_1_116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56" name="Google Shape;256;g1e338b55bec_1_1160"/>
          <p:cNvSpPr txBox="1"/>
          <p:nvPr/>
        </p:nvSpPr>
        <p:spPr>
          <a:xfrm>
            <a:off x="0" y="1341120"/>
            <a:ext cx="12193500" cy="52800"/>
          </a:xfrm>
          <a:prstGeom prst="rect">
            <a:avLst/>
          </a:prstGeom>
          <a:solidFill>
            <a:srgbClr val="52314C"/>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57" name="Google Shape;257;g1e338b55bec_1_1160"/>
          <p:cNvSpPr txBox="1"/>
          <p:nvPr/>
        </p:nvSpPr>
        <p:spPr>
          <a:xfrm>
            <a:off x="0" y="6817067"/>
            <a:ext cx="12193500" cy="52800"/>
          </a:xfrm>
          <a:prstGeom prst="rect">
            <a:avLst/>
          </a:prstGeom>
          <a:solidFill>
            <a:srgbClr val="52314C"/>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58" name="Google Shape;258;g1e338b55bec_1_1160"/>
          <p:cNvPicPr preferRelativeResize="0"/>
          <p:nvPr/>
        </p:nvPicPr>
        <p:blipFill rotWithShape="1">
          <a:blip r:embed="rId3">
            <a:alphaModFix/>
          </a:blip>
          <a:srcRect b="0" l="0" r="0" t="0"/>
          <a:stretch/>
        </p:blipFill>
        <p:spPr>
          <a:xfrm>
            <a:off x="11174177" y="310199"/>
            <a:ext cx="731601" cy="731601"/>
          </a:xfrm>
          <a:prstGeom prst="rect">
            <a:avLst/>
          </a:prstGeom>
          <a:noFill/>
          <a:ln>
            <a:noFill/>
          </a:ln>
        </p:spPr>
      </p:pic>
      <p:sp>
        <p:nvSpPr>
          <p:cNvPr id="259" name="Google Shape;259;g1e338b55bec_1_116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60" name="Google Shape;260;g1e338b55bec_1_116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61" name="Google Shape;261;g1e338b55bec_1_1160"/>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262" name="Google Shape;262;g1e338b55bec_1_116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63" name="Google Shape;263;g1e338b55bec_1_116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Energía">
  <p:cSld name="SECTION_HEADER_1_1_1_1_1_1_1_1_1_1_1_1_1_1_1_1">
    <p:spTree>
      <p:nvGrpSpPr>
        <p:cNvPr id="264" name="Shape 264"/>
        <p:cNvGrpSpPr/>
        <p:nvPr/>
      </p:nvGrpSpPr>
      <p:grpSpPr>
        <a:xfrm>
          <a:off x="0" y="0"/>
          <a:ext cx="0" cy="0"/>
          <a:chOff x="0" y="0"/>
          <a:chExt cx="0" cy="0"/>
        </a:xfrm>
      </p:grpSpPr>
      <p:pic>
        <p:nvPicPr>
          <p:cNvPr id="265" name="Google Shape;265;g1e338b55bec_1_117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66" name="Google Shape;266;g1e338b55bec_1_1170"/>
          <p:cNvSpPr txBox="1"/>
          <p:nvPr/>
        </p:nvSpPr>
        <p:spPr>
          <a:xfrm>
            <a:off x="0" y="1341120"/>
            <a:ext cx="12193500" cy="52800"/>
          </a:xfrm>
          <a:prstGeom prst="rect">
            <a:avLst/>
          </a:prstGeom>
          <a:solidFill>
            <a:srgbClr val="7D1B3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67" name="Google Shape;267;g1e338b55bec_1_1170"/>
          <p:cNvSpPr txBox="1"/>
          <p:nvPr/>
        </p:nvSpPr>
        <p:spPr>
          <a:xfrm>
            <a:off x="0" y="6817067"/>
            <a:ext cx="12193500" cy="52800"/>
          </a:xfrm>
          <a:prstGeom prst="rect">
            <a:avLst/>
          </a:prstGeom>
          <a:solidFill>
            <a:srgbClr val="7D1B3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68" name="Google Shape;268;g1e338b55bec_1_1170"/>
          <p:cNvPicPr preferRelativeResize="0"/>
          <p:nvPr/>
        </p:nvPicPr>
        <p:blipFill rotWithShape="1">
          <a:blip r:embed="rId3">
            <a:alphaModFix/>
          </a:blip>
          <a:srcRect b="0" l="0" r="0" t="0"/>
          <a:stretch/>
        </p:blipFill>
        <p:spPr>
          <a:xfrm>
            <a:off x="11198768" y="321533"/>
            <a:ext cx="707012" cy="707032"/>
          </a:xfrm>
          <a:prstGeom prst="rect">
            <a:avLst/>
          </a:prstGeom>
          <a:noFill/>
          <a:ln>
            <a:noFill/>
          </a:ln>
        </p:spPr>
      </p:pic>
      <p:sp>
        <p:nvSpPr>
          <p:cNvPr id="269" name="Google Shape;269;g1e338b55bec_1_117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70" name="Google Shape;270;g1e338b55bec_1_117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71" name="Google Shape;271;g1e338b55bec_1_1170"/>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272" name="Google Shape;272;g1e338b55bec_1_117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73" name="Google Shape;273;g1e338b55bec_1_117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Equidad">
  <p:cSld name="SECTION_HEADER_1_1_1_1_1_1_1_1_1_1_1_1_1_1_1_1_1">
    <p:spTree>
      <p:nvGrpSpPr>
        <p:cNvPr id="274" name="Shape 274"/>
        <p:cNvGrpSpPr/>
        <p:nvPr/>
      </p:nvGrpSpPr>
      <p:grpSpPr>
        <a:xfrm>
          <a:off x="0" y="0"/>
          <a:ext cx="0" cy="0"/>
          <a:chOff x="0" y="0"/>
          <a:chExt cx="0" cy="0"/>
        </a:xfrm>
      </p:grpSpPr>
      <p:pic>
        <p:nvPicPr>
          <p:cNvPr id="275" name="Google Shape;275;g1e338b55bec_1_118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76" name="Google Shape;276;g1e338b55bec_1_1180"/>
          <p:cNvSpPr txBox="1"/>
          <p:nvPr/>
        </p:nvSpPr>
        <p:spPr>
          <a:xfrm>
            <a:off x="0" y="1338567"/>
            <a:ext cx="12193500" cy="52800"/>
          </a:xfrm>
          <a:prstGeom prst="rect">
            <a:avLst/>
          </a:prstGeom>
          <a:solidFill>
            <a:srgbClr val="7E2CFF"/>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277" name="Google Shape;277;g1e338b55bec_1_1180"/>
          <p:cNvSpPr/>
          <p:nvPr/>
        </p:nvSpPr>
        <p:spPr>
          <a:xfrm>
            <a:off x="409953" y="1246767"/>
            <a:ext cx="583200" cy="236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78" name="Google Shape;278;g1e338b55bec_1_1180"/>
          <p:cNvSpPr txBox="1"/>
          <p:nvPr/>
        </p:nvSpPr>
        <p:spPr>
          <a:xfrm>
            <a:off x="0" y="6817067"/>
            <a:ext cx="12193500" cy="52800"/>
          </a:xfrm>
          <a:prstGeom prst="rect">
            <a:avLst/>
          </a:prstGeom>
          <a:solidFill>
            <a:srgbClr val="7E2CFF"/>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79" name="Google Shape;279;g1e338b55bec_1_1180"/>
          <p:cNvPicPr preferRelativeResize="0"/>
          <p:nvPr/>
        </p:nvPicPr>
        <p:blipFill rotWithShape="1">
          <a:blip r:embed="rId3">
            <a:alphaModFix/>
          </a:blip>
          <a:srcRect b="0" l="0" r="0" t="0"/>
          <a:stretch/>
        </p:blipFill>
        <p:spPr>
          <a:xfrm>
            <a:off x="11174177" y="310200"/>
            <a:ext cx="731601" cy="731601"/>
          </a:xfrm>
          <a:prstGeom prst="rect">
            <a:avLst/>
          </a:prstGeom>
          <a:noFill/>
          <a:ln>
            <a:noFill/>
          </a:ln>
        </p:spPr>
      </p:pic>
      <p:sp>
        <p:nvSpPr>
          <p:cNvPr id="280" name="Google Shape;280;g1e338b55bec_1_118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pic>
        <p:nvPicPr>
          <p:cNvPr id="281" name="Google Shape;281;g1e338b55bec_1_1180"/>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282" name="Google Shape;282;g1e338b55bec_1_118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83" name="Google Shape;283;g1e338b55bec_1_118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Tecnología">
  <p:cSld name="SECTION_HEADER_1_1_1_1_1_1_1_1_1_1_1_1_1_1_1_1_1_1">
    <p:spTree>
      <p:nvGrpSpPr>
        <p:cNvPr id="284" name="Shape 284"/>
        <p:cNvGrpSpPr/>
        <p:nvPr/>
      </p:nvGrpSpPr>
      <p:grpSpPr>
        <a:xfrm>
          <a:off x="0" y="0"/>
          <a:ext cx="0" cy="0"/>
          <a:chOff x="0" y="0"/>
          <a:chExt cx="0" cy="0"/>
        </a:xfrm>
      </p:grpSpPr>
      <p:sp>
        <p:nvSpPr>
          <p:cNvPr id="285" name="Google Shape;285;g1e338b55bec_1_1190"/>
          <p:cNvSpPr txBox="1"/>
          <p:nvPr/>
        </p:nvSpPr>
        <p:spPr>
          <a:xfrm>
            <a:off x="0" y="1341120"/>
            <a:ext cx="12193500" cy="52800"/>
          </a:xfrm>
          <a:prstGeom prst="rect">
            <a:avLst/>
          </a:prstGeom>
          <a:solidFill>
            <a:srgbClr val="00498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86" name="Google Shape;286;g1e338b55bec_1_1190"/>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287" name="Google Shape;287;g1e338b55bec_1_1190"/>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chemeClr val="lt1"/>
              </a:buClr>
              <a:buSzPts val="2100"/>
              <a:buFont typeface="Assistant"/>
              <a:buNone/>
              <a:defRPr b="1" i="0" sz="21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88" name="Google Shape;288;g1e338b55bec_1_1190"/>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289" name="Google Shape;289;g1e338b55bec_1_1190"/>
          <p:cNvPicPr preferRelativeResize="0"/>
          <p:nvPr/>
        </p:nvPicPr>
        <p:blipFill rotWithShape="1">
          <a:blip r:embed="rId3">
            <a:alphaModFix/>
          </a:blip>
          <a:srcRect b="0" l="0" r="0" t="0"/>
          <a:stretch/>
        </p:blipFill>
        <p:spPr>
          <a:xfrm>
            <a:off x="409953" y="6163705"/>
            <a:ext cx="731600" cy="578728"/>
          </a:xfrm>
          <a:prstGeom prst="rect">
            <a:avLst/>
          </a:prstGeom>
          <a:noFill/>
          <a:ln>
            <a:noFill/>
          </a:ln>
        </p:spPr>
      </p:pic>
      <p:sp>
        <p:nvSpPr>
          <p:cNvPr id="290" name="Google Shape;290;g1e338b55bec_1_1190"/>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dk2"/>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291" name="Google Shape;291;g1e338b55bec_1_1190"/>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3300"/>
              <a:buFont typeface="Assistant"/>
              <a:buNone/>
              <a:defRPr b="0" i="0" sz="33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292" name="Google Shape;292;g1e338b55bec_1_1190"/>
          <p:cNvSpPr txBox="1"/>
          <p:nvPr/>
        </p:nvSpPr>
        <p:spPr>
          <a:xfrm>
            <a:off x="0" y="6817067"/>
            <a:ext cx="12193500" cy="52800"/>
          </a:xfrm>
          <a:prstGeom prst="rect">
            <a:avLst/>
          </a:prstGeom>
          <a:solidFill>
            <a:srgbClr val="00498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293" name="Google Shape;293;g1e338b55bec_1_1190"/>
          <p:cNvPicPr preferRelativeResize="0"/>
          <p:nvPr/>
        </p:nvPicPr>
        <p:blipFill rotWithShape="1">
          <a:blip r:embed="rId4">
            <a:alphaModFix/>
          </a:blip>
          <a:srcRect b="0" l="0" r="0" t="0"/>
          <a:stretch/>
        </p:blipFill>
        <p:spPr>
          <a:xfrm>
            <a:off x="11236885" y="247504"/>
            <a:ext cx="731601" cy="731601"/>
          </a:xfrm>
          <a:prstGeom prst="rect">
            <a:avLst/>
          </a:prstGeom>
          <a:noFill/>
          <a:ln>
            <a:noFill/>
          </a:ln>
        </p:spPr>
      </p:pic>
    </p:spTree>
  </p:cSld>
  <p:clrMapOvr>
    <a:masterClrMapping/>
  </p:clrMapOvr>
  <p:extLst>
    <p:ext uri="{DCECCB84-F9BA-43D5-87BE-67443E8EF086}">
      <p15:sldGuideLst>
        <p15:guide id="1" orient="horz" pos="3936">
          <p15:clr>
            <a:srgbClr val="FA7B17"/>
          </p15:clr>
        </p15:guide>
        <p15:guide id="2" pos="259">
          <p15:clr>
            <a:srgbClr val="FA7B17"/>
          </p15:clr>
        </p15:guide>
        <p15:guide id="3" pos="7422">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Comercio exterior">
  <p:cSld name="Section header - Comercio exterior">
    <p:spTree>
      <p:nvGrpSpPr>
        <p:cNvPr id="300" name="Shape 300"/>
        <p:cNvGrpSpPr/>
        <p:nvPr/>
      </p:nvGrpSpPr>
      <p:grpSpPr>
        <a:xfrm>
          <a:off x="0" y="0"/>
          <a:ext cx="0" cy="0"/>
          <a:chOff x="0" y="0"/>
          <a:chExt cx="0" cy="0"/>
        </a:xfrm>
      </p:grpSpPr>
      <p:pic>
        <p:nvPicPr>
          <p:cNvPr id="301" name="Google Shape;301;g1e338b55bec_1_1206"/>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302" name="Google Shape;302;g1e338b55bec_1_1206"/>
          <p:cNvSpPr txBox="1"/>
          <p:nvPr/>
        </p:nvSpPr>
        <p:spPr>
          <a:xfrm>
            <a:off x="0" y="1341667"/>
            <a:ext cx="12193500" cy="52800"/>
          </a:xfrm>
          <a:prstGeom prst="rect">
            <a:avLst/>
          </a:prstGeom>
          <a:solidFill>
            <a:srgbClr val="A9451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sp>
        <p:nvSpPr>
          <p:cNvPr id="303" name="Google Shape;303;g1e338b55bec_1_1206"/>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304" name="Google Shape;304;g1e338b55bec_1_1206"/>
          <p:cNvSpPr txBox="1"/>
          <p:nvPr/>
        </p:nvSpPr>
        <p:spPr>
          <a:xfrm>
            <a:off x="0" y="6817067"/>
            <a:ext cx="12193500" cy="52800"/>
          </a:xfrm>
          <a:prstGeom prst="rect">
            <a:avLst/>
          </a:prstGeom>
          <a:solidFill>
            <a:srgbClr val="A94517"/>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ExtraLight"/>
              <a:ea typeface="Assistant ExtraLight"/>
              <a:cs typeface="Assistant ExtraLight"/>
              <a:sym typeface="Assistant ExtraLight"/>
            </a:endParaRPr>
          </a:p>
        </p:txBody>
      </p:sp>
      <p:pic>
        <p:nvPicPr>
          <p:cNvPr id="305" name="Google Shape;305;g1e338b55bec_1_1206"/>
          <p:cNvPicPr preferRelativeResize="0"/>
          <p:nvPr/>
        </p:nvPicPr>
        <p:blipFill rotWithShape="1">
          <a:blip r:embed="rId3">
            <a:alphaModFix/>
          </a:blip>
          <a:srcRect b="0" l="0" r="0" t="0"/>
          <a:stretch/>
        </p:blipFill>
        <p:spPr>
          <a:xfrm>
            <a:off x="11187813" y="310201"/>
            <a:ext cx="717967" cy="717967"/>
          </a:xfrm>
          <a:prstGeom prst="rect">
            <a:avLst/>
          </a:prstGeom>
          <a:noFill/>
          <a:ln>
            <a:noFill/>
          </a:ln>
        </p:spPr>
      </p:pic>
      <p:sp>
        <p:nvSpPr>
          <p:cNvPr id="306" name="Google Shape;306;g1e338b55bec_1_1206"/>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rtl="0" algn="l">
              <a:lnSpc>
                <a:spcPct val="90000"/>
              </a:lnSpc>
              <a:spcBef>
                <a:spcPts val="0"/>
              </a:spcBef>
              <a:spcAft>
                <a:spcPts val="0"/>
              </a:spcAft>
              <a:buClr>
                <a:schemeClr val="lt1"/>
              </a:buClr>
              <a:buSzPts val="2100"/>
              <a:buFont typeface="Assistant"/>
              <a:buNone/>
              <a:defRPr b="1" sz="2100">
                <a:solidFill>
                  <a:schemeClr val="lt1"/>
                </a:solidFill>
                <a:latin typeface="Assistant"/>
                <a:ea typeface="Assistant"/>
                <a:cs typeface="Assistant"/>
                <a:sym typeface="Assistant"/>
              </a:defRPr>
            </a:lvl1pPr>
            <a:lvl2pPr lvl="1" rtl="0" algn="l">
              <a:lnSpc>
                <a:spcPct val="90000"/>
              </a:lnSpc>
              <a:spcBef>
                <a:spcPts val="0"/>
              </a:spcBef>
              <a:spcAft>
                <a:spcPts val="0"/>
              </a:spcAft>
              <a:buClr>
                <a:schemeClr val="dk1"/>
              </a:buClr>
              <a:buSzPts val="1900"/>
              <a:buNone/>
              <a:defRPr/>
            </a:lvl2pPr>
            <a:lvl3pPr lvl="2" rtl="0" algn="l">
              <a:lnSpc>
                <a:spcPct val="90000"/>
              </a:lnSpc>
              <a:spcBef>
                <a:spcPts val="0"/>
              </a:spcBef>
              <a:spcAft>
                <a:spcPts val="0"/>
              </a:spcAft>
              <a:buClr>
                <a:schemeClr val="dk1"/>
              </a:buClr>
              <a:buSzPts val="1900"/>
              <a:buNone/>
              <a:defRPr/>
            </a:lvl3pPr>
            <a:lvl4pPr lvl="3" rtl="0" algn="l">
              <a:lnSpc>
                <a:spcPct val="90000"/>
              </a:lnSpc>
              <a:spcBef>
                <a:spcPts val="0"/>
              </a:spcBef>
              <a:spcAft>
                <a:spcPts val="0"/>
              </a:spcAft>
              <a:buClr>
                <a:schemeClr val="dk1"/>
              </a:buClr>
              <a:buSzPts val="1900"/>
              <a:buNone/>
              <a:defRPr/>
            </a:lvl4pPr>
            <a:lvl5pPr lvl="4" rtl="0" algn="l">
              <a:lnSpc>
                <a:spcPct val="90000"/>
              </a:lnSpc>
              <a:spcBef>
                <a:spcPts val="0"/>
              </a:spcBef>
              <a:spcAft>
                <a:spcPts val="0"/>
              </a:spcAft>
              <a:buClr>
                <a:schemeClr val="dk1"/>
              </a:buClr>
              <a:buSzPts val="1900"/>
              <a:buNone/>
              <a:defRPr/>
            </a:lvl5pPr>
            <a:lvl6pPr lvl="5" rtl="0" algn="l">
              <a:lnSpc>
                <a:spcPct val="90000"/>
              </a:lnSpc>
              <a:spcBef>
                <a:spcPts val="0"/>
              </a:spcBef>
              <a:spcAft>
                <a:spcPts val="0"/>
              </a:spcAft>
              <a:buClr>
                <a:schemeClr val="dk1"/>
              </a:buClr>
              <a:buSzPts val="1900"/>
              <a:buNone/>
              <a:defRPr/>
            </a:lvl6pPr>
            <a:lvl7pPr lvl="6" rtl="0" algn="l">
              <a:lnSpc>
                <a:spcPct val="90000"/>
              </a:lnSpc>
              <a:spcBef>
                <a:spcPts val="0"/>
              </a:spcBef>
              <a:spcAft>
                <a:spcPts val="0"/>
              </a:spcAft>
              <a:buClr>
                <a:schemeClr val="dk1"/>
              </a:buClr>
              <a:buSzPts val="1900"/>
              <a:buNone/>
              <a:defRPr/>
            </a:lvl7pPr>
            <a:lvl8pPr lvl="7" rtl="0" algn="l">
              <a:lnSpc>
                <a:spcPct val="90000"/>
              </a:lnSpc>
              <a:spcBef>
                <a:spcPts val="0"/>
              </a:spcBef>
              <a:spcAft>
                <a:spcPts val="0"/>
              </a:spcAft>
              <a:buClr>
                <a:schemeClr val="dk1"/>
              </a:buClr>
              <a:buSzPts val="1900"/>
              <a:buNone/>
              <a:defRPr/>
            </a:lvl8pPr>
            <a:lvl9pPr lvl="8" rtl="0" algn="l">
              <a:lnSpc>
                <a:spcPct val="90000"/>
              </a:lnSpc>
              <a:spcBef>
                <a:spcPts val="0"/>
              </a:spcBef>
              <a:spcAft>
                <a:spcPts val="0"/>
              </a:spcAft>
              <a:buClr>
                <a:schemeClr val="dk1"/>
              </a:buClr>
              <a:buSzPts val="1900"/>
              <a:buNone/>
              <a:defRPr/>
            </a:lvl9pPr>
          </a:lstStyle>
          <a:p/>
        </p:txBody>
      </p:sp>
      <p:sp>
        <p:nvSpPr>
          <p:cNvPr id="307" name="Google Shape;307;g1e338b55bec_1_1206"/>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pic>
        <p:nvPicPr>
          <p:cNvPr id="308" name="Google Shape;308;g1e338b55bec_1_1206"/>
          <p:cNvPicPr preferRelativeResize="0"/>
          <p:nvPr/>
        </p:nvPicPr>
        <p:blipFill rotWithShape="1">
          <a:blip r:embed="rId4">
            <a:alphaModFix/>
          </a:blip>
          <a:srcRect b="0" l="0" r="0" t="0"/>
          <a:stretch/>
        </p:blipFill>
        <p:spPr>
          <a:xfrm>
            <a:off x="409953" y="6163705"/>
            <a:ext cx="731600" cy="578728"/>
          </a:xfrm>
          <a:prstGeom prst="rect">
            <a:avLst/>
          </a:prstGeom>
          <a:noFill/>
          <a:ln>
            <a:noFill/>
          </a:ln>
        </p:spPr>
      </p:pic>
      <p:sp>
        <p:nvSpPr>
          <p:cNvPr id="309" name="Google Shape;309;g1e338b55bec_1_1206"/>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1pPr>
            <a:lvl2pPr indent="0" lvl="1"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2pPr>
            <a:lvl3pPr indent="0" lvl="2"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3pPr>
            <a:lvl4pPr indent="0" lvl="3"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4pPr>
            <a:lvl5pPr indent="0" lvl="4"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5pPr>
            <a:lvl6pPr indent="0" lvl="5"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6pPr>
            <a:lvl7pPr indent="0" lvl="6"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7pPr>
            <a:lvl8pPr indent="0" lvl="7"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8pPr>
            <a:lvl9pPr indent="0" lvl="8" marL="0" rtl="0" algn="r">
              <a:lnSpc>
                <a:spcPct val="100000"/>
              </a:lnSpc>
              <a:spcBef>
                <a:spcPts val="0"/>
              </a:spcBef>
              <a:spcAft>
                <a:spcPts val="0"/>
              </a:spcAft>
              <a:buSzPts val="1600"/>
              <a:buNone/>
              <a:defRPr b="0" i="0" sz="1600" u="none" cap="none" strike="noStrike">
                <a:solidFill>
                  <a:srgbClr val="888888"/>
                </a:solidFill>
                <a:latin typeface="Assistant ExtraLight"/>
                <a:ea typeface="Assistant ExtraLight"/>
                <a:cs typeface="Assistant ExtraLight"/>
                <a:sym typeface="Assistant ExtraLight"/>
              </a:defRPr>
            </a:lvl9pPr>
          </a:lstStyle>
          <a:p>
            <a:pPr indent="0" lvl="0" marL="0" rtl="0" algn="r">
              <a:spcBef>
                <a:spcPts val="0"/>
              </a:spcBef>
              <a:spcAft>
                <a:spcPts val="0"/>
              </a:spcAft>
              <a:buNone/>
            </a:pPr>
            <a:fld id="{00000000-1234-1234-1234-123412341234}" type="slidenum">
              <a:rPr lang="es-AR"/>
              <a:t>‹#›</a:t>
            </a:fld>
            <a:endParaRPr/>
          </a:p>
        </p:txBody>
      </p:sp>
      <p:sp>
        <p:nvSpPr>
          <p:cNvPr id="310" name="Google Shape;310;g1e338b55bec_1_1206"/>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300"/>
              <a:buFont typeface="Assistant"/>
              <a:buNone/>
              <a:defRPr sz="3300">
                <a:solidFill>
                  <a:schemeClr val="lt1"/>
                </a:solidFill>
                <a:latin typeface="Assistant"/>
                <a:ea typeface="Assistant"/>
                <a:cs typeface="Assistant"/>
                <a:sym typeface="Assistan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Tree>
  </p:cSld>
  <p:clrMapOvr>
    <a:masterClrMapping/>
  </p:clrMapOvr>
  <p:extLst>
    <p:ext uri="{DCECCB84-F9BA-43D5-87BE-67443E8EF086}">
      <p15:sldGuideLst>
        <p15:guide id="1" orient="horz" pos="2808">
          <p15:clr>
            <a:srgbClr val="FA7B17"/>
          </p15:clr>
        </p15:guide>
        <p15:guide id="2" pos="195">
          <p15:clr>
            <a:srgbClr val="FA7B17"/>
          </p15:clr>
        </p15:guide>
        <p15:guide id="3" pos="5567">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IAEA">
  <p:cSld name="Section header - IAEA">
    <p:spTree>
      <p:nvGrpSpPr>
        <p:cNvPr id="311" name="Shape 311"/>
        <p:cNvGrpSpPr/>
        <p:nvPr/>
      </p:nvGrpSpPr>
      <p:grpSpPr>
        <a:xfrm>
          <a:off x="0" y="0"/>
          <a:ext cx="0" cy="0"/>
          <a:chOff x="0" y="0"/>
          <a:chExt cx="0" cy="0"/>
        </a:xfrm>
      </p:grpSpPr>
      <p:pic>
        <p:nvPicPr>
          <p:cNvPr id="312" name="Google Shape;312;g1e338b55bec_1_1217"/>
          <p:cNvPicPr preferRelativeResize="0"/>
          <p:nvPr/>
        </p:nvPicPr>
        <p:blipFill rotWithShape="1">
          <a:blip r:embed="rId2">
            <a:alphaModFix/>
          </a:blip>
          <a:srcRect b="0" l="0" r="0" t="0"/>
          <a:stretch/>
        </p:blipFill>
        <p:spPr>
          <a:xfrm>
            <a:off x="0" y="0"/>
            <a:ext cx="12193573" cy="1341666"/>
          </a:xfrm>
          <a:prstGeom prst="rect">
            <a:avLst/>
          </a:prstGeom>
          <a:noFill/>
          <a:ln>
            <a:noFill/>
          </a:ln>
        </p:spPr>
      </p:pic>
      <p:sp>
        <p:nvSpPr>
          <p:cNvPr id="313" name="Google Shape;313;g1e338b55bec_1_1217"/>
          <p:cNvSpPr txBox="1"/>
          <p:nvPr/>
        </p:nvSpPr>
        <p:spPr>
          <a:xfrm>
            <a:off x="0" y="1341120"/>
            <a:ext cx="12193500" cy="52800"/>
          </a:xfrm>
          <a:prstGeom prst="rect">
            <a:avLst/>
          </a:prstGeom>
          <a:solidFill>
            <a:srgbClr val="BB271A"/>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a:ea typeface="Assistant"/>
              <a:cs typeface="Assistant"/>
              <a:sym typeface="Assistant"/>
            </a:endParaRPr>
          </a:p>
        </p:txBody>
      </p:sp>
      <p:sp>
        <p:nvSpPr>
          <p:cNvPr id="314" name="Google Shape;314;g1e338b55bec_1_1217"/>
          <p:cNvSpPr txBox="1"/>
          <p:nvPr/>
        </p:nvSpPr>
        <p:spPr>
          <a:xfrm>
            <a:off x="0" y="6817067"/>
            <a:ext cx="12193500" cy="52800"/>
          </a:xfrm>
          <a:prstGeom prst="rect">
            <a:avLst/>
          </a:prstGeom>
          <a:solidFill>
            <a:srgbClr val="BB271A"/>
          </a:solidFill>
          <a:ln>
            <a:noFill/>
          </a:ln>
        </p:spPr>
        <p:txBody>
          <a:bodyPr anchorCtr="0" anchor="ctr" bIns="0" lIns="0" spcFirstLastPara="1" rIns="0" wrap="square" tIns="0">
            <a:noAutofit/>
          </a:bodyPr>
          <a:lstStyle/>
          <a:p>
            <a:pPr indent="0" lvl="0" marL="127000" marR="12700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Assistant"/>
              <a:ea typeface="Assistant"/>
              <a:cs typeface="Assistant"/>
              <a:sym typeface="Assistant"/>
            </a:endParaRPr>
          </a:p>
        </p:txBody>
      </p:sp>
      <p:sp>
        <p:nvSpPr>
          <p:cNvPr id="315" name="Google Shape;315;g1e338b55bec_1_1217"/>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lvl1pPr lvl="0" rtl="0" algn="l">
              <a:lnSpc>
                <a:spcPct val="90000"/>
              </a:lnSpc>
              <a:spcBef>
                <a:spcPts val="0"/>
              </a:spcBef>
              <a:spcAft>
                <a:spcPts val="0"/>
              </a:spcAft>
              <a:buClr>
                <a:schemeClr val="lt1"/>
              </a:buClr>
              <a:buSzPts val="2100"/>
              <a:buFont typeface="Assistant"/>
              <a:buNone/>
              <a:defRPr b="1" sz="2100">
                <a:solidFill>
                  <a:schemeClr val="lt1"/>
                </a:solidFill>
                <a:latin typeface="Assistant"/>
                <a:ea typeface="Assistant"/>
                <a:cs typeface="Assistant"/>
                <a:sym typeface="Assistant"/>
              </a:defRPr>
            </a:lvl1pPr>
            <a:lvl2pPr lvl="1" rtl="0" algn="l">
              <a:lnSpc>
                <a:spcPct val="90000"/>
              </a:lnSpc>
              <a:spcBef>
                <a:spcPts val="0"/>
              </a:spcBef>
              <a:spcAft>
                <a:spcPts val="0"/>
              </a:spcAft>
              <a:buClr>
                <a:schemeClr val="dk1"/>
              </a:buClr>
              <a:buSzPts val="1900"/>
              <a:buNone/>
              <a:defRPr/>
            </a:lvl2pPr>
            <a:lvl3pPr lvl="2" rtl="0" algn="l">
              <a:lnSpc>
                <a:spcPct val="90000"/>
              </a:lnSpc>
              <a:spcBef>
                <a:spcPts val="0"/>
              </a:spcBef>
              <a:spcAft>
                <a:spcPts val="0"/>
              </a:spcAft>
              <a:buClr>
                <a:schemeClr val="dk1"/>
              </a:buClr>
              <a:buSzPts val="1900"/>
              <a:buNone/>
              <a:defRPr/>
            </a:lvl3pPr>
            <a:lvl4pPr lvl="3" rtl="0" algn="l">
              <a:lnSpc>
                <a:spcPct val="90000"/>
              </a:lnSpc>
              <a:spcBef>
                <a:spcPts val="0"/>
              </a:spcBef>
              <a:spcAft>
                <a:spcPts val="0"/>
              </a:spcAft>
              <a:buClr>
                <a:schemeClr val="dk1"/>
              </a:buClr>
              <a:buSzPts val="1900"/>
              <a:buNone/>
              <a:defRPr/>
            </a:lvl4pPr>
            <a:lvl5pPr lvl="4" rtl="0" algn="l">
              <a:lnSpc>
                <a:spcPct val="90000"/>
              </a:lnSpc>
              <a:spcBef>
                <a:spcPts val="0"/>
              </a:spcBef>
              <a:spcAft>
                <a:spcPts val="0"/>
              </a:spcAft>
              <a:buClr>
                <a:schemeClr val="dk1"/>
              </a:buClr>
              <a:buSzPts val="1900"/>
              <a:buNone/>
              <a:defRPr/>
            </a:lvl5pPr>
            <a:lvl6pPr lvl="5" rtl="0" algn="l">
              <a:lnSpc>
                <a:spcPct val="90000"/>
              </a:lnSpc>
              <a:spcBef>
                <a:spcPts val="0"/>
              </a:spcBef>
              <a:spcAft>
                <a:spcPts val="0"/>
              </a:spcAft>
              <a:buClr>
                <a:schemeClr val="dk1"/>
              </a:buClr>
              <a:buSzPts val="1900"/>
              <a:buNone/>
              <a:defRPr/>
            </a:lvl6pPr>
            <a:lvl7pPr lvl="6" rtl="0" algn="l">
              <a:lnSpc>
                <a:spcPct val="90000"/>
              </a:lnSpc>
              <a:spcBef>
                <a:spcPts val="0"/>
              </a:spcBef>
              <a:spcAft>
                <a:spcPts val="0"/>
              </a:spcAft>
              <a:buClr>
                <a:schemeClr val="dk1"/>
              </a:buClr>
              <a:buSzPts val="1900"/>
              <a:buNone/>
              <a:defRPr/>
            </a:lvl7pPr>
            <a:lvl8pPr lvl="7" rtl="0" algn="l">
              <a:lnSpc>
                <a:spcPct val="90000"/>
              </a:lnSpc>
              <a:spcBef>
                <a:spcPts val="0"/>
              </a:spcBef>
              <a:spcAft>
                <a:spcPts val="0"/>
              </a:spcAft>
              <a:buClr>
                <a:schemeClr val="dk1"/>
              </a:buClr>
              <a:buSzPts val="1900"/>
              <a:buNone/>
              <a:defRPr/>
            </a:lvl8pPr>
            <a:lvl9pPr lvl="8" rtl="0" algn="l">
              <a:lnSpc>
                <a:spcPct val="90000"/>
              </a:lnSpc>
              <a:spcBef>
                <a:spcPts val="0"/>
              </a:spcBef>
              <a:spcAft>
                <a:spcPts val="0"/>
              </a:spcAft>
              <a:buClr>
                <a:schemeClr val="dk1"/>
              </a:buClr>
              <a:buSzPts val="1900"/>
              <a:buNone/>
              <a:defRPr/>
            </a:lvl9pPr>
          </a:lstStyle>
          <a:p/>
        </p:txBody>
      </p:sp>
      <p:sp>
        <p:nvSpPr>
          <p:cNvPr id="316" name="Google Shape;316;g1e338b55bec_1_1217"/>
          <p:cNvSpPr/>
          <p:nvPr/>
        </p:nvSpPr>
        <p:spPr>
          <a:xfrm>
            <a:off x="409953" y="1246768"/>
            <a:ext cx="583200" cy="1932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317" name="Google Shape;317;g1e338b55bec_1_1217"/>
          <p:cNvPicPr preferRelativeResize="0"/>
          <p:nvPr/>
        </p:nvPicPr>
        <p:blipFill rotWithShape="1">
          <a:blip r:embed="rId3">
            <a:alphaModFix/>
          </a:blip>
          <a:srcRect b="0" l="0" r="0" t="0"/>
          <a:stretch/>
        </p:blipFill>
        <p:spPr>
          <a:xfrm>
            <a:off x="409953" y="6163705"/>
            <a:ext cx="731600" cy="578728"/>
          </a:xfrm>
          <a:prstGeom prst="rect">
            <a:avLst/>
          </a:prstGeom>
          <a:noFill/>
          <a:ln>
            <a:noFill/>
          </a:ln>
        </p:spPr>
      </p:pic>
      <p:sp>
        <p:nvSpPr>
          <p:cNvPr id="318" name="Google Shape;318;g1e338b55bec_1_1217"/>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ssistant"/>
                <a:ea typeface="Assistant"/>
                <a:cs typeface="Assistant"/>
                <a:sym typeface="Assistant"/>
              </a:defRPr>
            </a:lvl9pPr>
          </a:lstStyle>
          <a:p>
            <a:pPr indent="0" lvl="0" marL="0" rtl="0" algn="r">
              <a:spcBef>
                <a:spcPts val="0"/>
              </a:spcBef>
              <a:spcAft>
                <a:spcPts val="0"/>
              </a:spcAft>
              <a:buNone/>
            </a:pPr>
            <a:fld id="{00000000-1234-1234-1234-123412341234}" type="slidenum">
              <a:rPr lang="es-AR"/>
              <a:t>‹#›</a:t>
            </a:fld>
            <a:endParaRPr/>
          </a:p>
        </p:txBody>
      </p:sp>
      <p:sp>
        <p:nvSpPr>
          <p:cNvPr id="319" name="Google Shape;319;g1e338b55bec_1_1217"/>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3300"/>
              <a:buFont typeface="Assistant"/>
              <a:buNone/>
              <a:defRPr sz="3300">
                <a:solidFill>
                  <a:schemeClr val="lt1"/>
                </a:solidFill>
                <a:latin typeface="Assistant"/>
                <a:ea typeface="Assistant"/>
                <a:cs typeface="Assistant"/>
                <a:sym typeface="Assistan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pic>
        <p:nvPicPr>
          <p:cNvPr id="320" name="Google Shape;320;g1e338b55bec_1_1217"/>
          <p:cNvPicPr preferRelativeResize="0"/>
          <p:nvPr/>
        </p:nvPicPr>
        <p:blipFill rotWithShape="1">
          <a:blip r:embed="rId4">
            <a:alphaModFix/>
          </a:blip>
          <a:srcRect b="0" l="0" r="0" t="0"/>
          <a:stretch/>
        </p:blipFill>
        <p:spPr>
          <a:xfrm>
            <a:off x="1601607" y="6230267"/>
            <a:ext cx="1094869" cy="445600"/>
          </a:xfrm>
          <a:prstGeom prst="rect">
            <a:avLst/>
          </a:prstGeom>
          <a:noFill/>
          <a:ln>
            <a:noFill/>
          </a:ln>
        </p:spPr>
      </p:pic>
    </p:spTree>
  </p:cSld>
  <p:clrMapOvr>
    <a:masterClrMapping/>
  </p:clrMapOvr>
  <p:extLst>
    <p:ext uri="{DCECCB84-F9BA-43D5-87BE-67443E8EF086}">
      <p15:sldGuideLst>
        <p15:guide id="1" orient="horz" pos="3744">
          <p15:clr>
            <a:srgbClr val="FA7B17"/>
          </p15:clr>
        </p15:guide>
        <p15:guide id="2" pos="259">
          <p15:clr>
            <a:srgbClr val="FA7B17"/>
          </p15:clr>
        </p15:guide>
        <p15:guide id="3" pos="7422">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321" name="Shape 321"/>
        <p:cNvGrpSpPr/>
        <p:nvPr/>
      </p:nvGrpSpPr>
      <p:grpSpPr>
        <a:xfrm>
          <a:off x="0" y="0"/>
          <a:ext cx="0" cy="0"/>
          <a:chOff x="0" y="0"/>
          <a:chExt cx="0" cy="0"/>
        </a:xfrm>
      </p:grpSpPr>
      <p:sp>
        <p:nvSpPr>
          <p:cNvPr id="322" name="Google Shape;322;g1e338b55bec_1_1227"/>
          <p:cNvSpPr txBox="1"/>
          <p:nvPr>
            <p:ph type="ctrTitle"/>
          </p:nvPr>
        </p:nvSpPr>
        <p:spPr>
          <a:xfrm>
            <a:off x="1524197" y="1122363"/>
            <a:ext cx="9145200" cy="2387700"/>
          </a:xfrm>
          <a:prstGeom prst="rect">
            <a:avLst/>
          </a:prstGeom>
          <a:noFill/>
          <a:ln>
            <a:noFill/>
          </a:ln>
        </p:spPr>
        <p:txBody>
          <a:bodyPr anchorCtr="0" anchor="b" bIns="60950" lIns="121900" spcFirstLastPara="1" rIns="121900" wrap="square" tIns="6095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23" name="Google Shape;323;g1e338b55bec_1_1227"/>
          <p:cNvSpPr txBox="1"/>
          <p:nvPr>
            <p:ph idx="1" type="subTitle"/>
          </p:nvPr>
        </p:nvSpPr>
        <p:spPr>
          <a:xfrm>
            <a:off x="1524197" y="3602037"/>
            <a:ext cx="9145200" cy="1655700"/>
          </a:xfrm>
          <a:prstGeom prst="rect">
            <a:avLst/>
          </a:prstGeom>
          <a:noFill/>
          <a:ln>
            <a:noFill/>
          </a:ln>
        </p:spPr>
        <p:txBody>
          <a:bodyPr anchorCtr="0" anchor="t" bIns="60950" lIns="121900" spcFirstLastPara="1" rIns="121900" wrap="square" tIns="6095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324" name="Google Shape;324;g1e338b55bec_1_1227"/>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25" name="Google Shape;325;g1e338b55bec_1_1227"/>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26" name="Google Shape;326;g1e338b55bec_1_1227"/>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327" name="Shape 327"/>
        <p:cNvGrpSpPr/>
        <p:nvPr/>
      </p:nvGrpSpPr>
      <p:grpSpPr>
        <a:xfrm>
          <a:off x="0" y="0"/>
          <a:ext cx="0" cy="0"/>
          <a:chOff x="0" y="0"/>
          <a:chExt cx="0" cy="0"/>
        </a:xfrm>
      </p:grpSpPr>
      <p:sp>
        <p:nvSpPr>
          <p:cNvPr id="328" name="Google Shape;328;g1e338b55bec_1_1233"/>
          <p:cNvSpPr txBox="1"/>
          <p:nvPr>
            <p:ph type="title"/>
          </p:nvPr>
        </p:nvSpPr>
        <p:spPr>
          <a:xfrm>
            <a:off x="838308" y="365125"/>
            <a:ext cx="10517100" cy="1325700"/>
          </a:xfrm>
          <a:prstGeom prst="rect">
            <a:avLst/>
          </a:prstGeom>
          <a:noFill/>
          <a:ln>
            <a:noFill/>
          </a:ln>
        </p:spPr>
        <p:txBody>
          <a:bodyPr anchorCtr="0" anchor="ctr" bIns="60950" lIns="121900" spcFirstLastPara="1" rIns="121900" wrap="square" tIns="60950">
            <a:norm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29" name="Google Shape;329;g1e338b55bec_1_1233"/>
          <p:cNvSpPr txBox="1"/>
          <p:nvPr>
            <p:ph idx="1" type="body"/>
          </p:nvPr>
        </p:nvSpPr>
        <p:spPr>
          <a:xfrm>
            <a:off x="838308" y="1825625"/>
            <a:ext cx="10517100" cy="4351200"/>
          </a:xfrm>
          <a:prstGeom prst="rect">
            <a:avLst/>
          </a:prstGeom>
          <a:noFill/>
          <a:ln>
            <a:noFill/>
          </a:ln>
        </p:spPr>
        <p:txBody>
          <a:bodyPr anchorCtr="0" anchor="t" bIns="60950" lIns="121900" spcFirstLastPara="1" rIns="121900" wrap="square" tIns="60950">
            <a:norm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30" name="Google Shape;330;g1e338b55bec_1_1233"/>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31" name="Google Shape;331;g1e338b55bec_1_1233"/>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32" name="Google Shape;332;g1e338b55bec_1_1233"/>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Add1">
  <p:cSld name="SlideAdd1">
    <p:spTree>
      <p:nvGrpSpPr>
        <p:cNvPr id="22" name="Shape 22"/>
        <p:cNvGrpSpPr/>
        <p:nvPr/>
      </p:nvGrpSpPr>
      <p:grpSpPr>
        <a:xfrm>
          <a:off x="0" y="0"/>
          <a:ext cx="0" cy="0"/>
          <a:chOff x="0" y="0"/>
          <a:chExt cx="0" cy="0"/>
        </a:xfrm>
      </p:grpSpPr>
      <p:pic>
        <p:nvPicPr>
          <p:cNvPr id="23" name="Google Shape;23;p14"/>
          <p:cNvPicPr preferRelativeResize="0"/>
          <p:nvPr>
            <p:ph idx="2" type="pic"/>
          </p:nvPr>
        </p:nvPicPr>
        <p:blipFill/>
        <p:spPr>
          <a:xfrm>
            <a:off x="0" y="0"/>
            <a:ext cx="12193588" cy="6858000"/>
          </a:xfrm>
          <a:prstGeom prst="rect">
            <a:avLst/>
          </a:prstGeom>
          <a:blipFill rotWithShape="1">
            <a:blip r:embed="rId2">
              <a:alphaModFix/>
            </a:blip>
            <a:tile algn="tl" flip="none" tx="0" sx="100000" ty="0" sy="100000"/>
          </a:blip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333" name="Shape 333"/>
        <p:cNvGrpSpPr/>
        <p:nvPr/>
      </p:nvGrpSpPr>
      <p:grpSpPr>
        <a:xfrm>
          <a:off x="0" y="0"/>
          <a:ext cx="0" cy="0"/>
          <a:chOff x="0" y="0"/>
          <a:chExt cx="0" cy="0"/>
        </a:xfrm>
      </p:grpSpPr>
      <p:sp>
        <p:nvSpPr>
          <p:cNvPr id="334" name="Google Shape;334;g1e338b55bec_1_1239"/>
          <p:cNvSpPr txBox="1"/>
          <p:nvPr>
            <p:ph type="title"/>
          </p:nvPr>
        </p:nvSpPr>
        <p:spPr>
          <a:xfrm>
            <a:off x="831958" y="1709739"/>
            <a:ext cx="10517100" cy="2852700"/>
          </a:xfrm>
          <a:prstGeom prst="rect">
            <a:avLst/>
          </a:prstGeom>
          <a:noFill/>
          <a:ln>
            <a:noFill/>
          </a:ln>
        </p:spPr>
        <p:txBody>
          <a:bodyPr anchorCtr="0" anchor="b" bIns="60950" lIns="121900" spcFirstLastPara="1" rIns="121900" wrap="square" tIns="6095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35" name="Google Shape;335;g1e338b55bec_1_1239"/>
          <p:cNvSpPr txBox="1"/>
          <p:nvPr>
            <p:ph idx="1" type="body"/>
          </p:nvPr>
        </p:nvSpPr>
        <p:spPr>
          <a:xfrm>
            <a:off x="831958" y="4589464"/>
            <a:ext cx="10517100" cy="1500000"/>
          </a:xfrm>
          <a:prstGeom prst="rect">
            <a:avLst/>
          </a:prstGeom>
          <a:noFill/>
          <a:ln>
            <a:noFill/>
          </a:ln>
        </p:spPr>
        <p:txBody>
          <a:bodyPr anchorCtr="0" anchor="t" bIns="60950" lIns="121900" spcFirstLastPara="1" rIns="121900" wrap="square" tIns="6095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36" name="Google Shape;336;g1e338b55bec_1_1239"/>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37" name="Google Shape;337;g1e338b55bec_1_1239"/>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38" name="Google Shape;338;g1e338b55bec_1_1239"/>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339" name="Shape 339"/>
        <p:cNvGrpSpPr/>
        <p:nvPr/>
      </p:nvGrpSpPr>
      <p:grpSpPr>
        <a:xfrm>
          <a:off x="0" y="0"/>
          <a:ext cx="0" cy="0"/>
          <a:chOff x="0" y="0"/>
          <a:chExt cx="0" cy="0"/>
        </a:xfrm>
      </p:grpSpPr>
      <p:sp>
        <p:nvSpPr>
          <p:cNvPr id="340" name="Google Shape;340;g1e338b55bec_1_1245"/>
          <p:cNvSpPr txBox="1"/>
          <p:nvPr>
            <p:ph type="title"/>
          </p:nvPr>
        </p:nvSpPr>
        <p:spPr>
          <a:xfrm>
            <a:off x="838308" y="365125"/>
            <a:ext cx="10517100" cy="1325700"/>
          </a:xfrm>
          <a:prstGeom prst="rect">
            <a:avLst/>
          </a:prstGeom>
          <a:noFill/>
          <a:ln>
            <a:noFill/>
          </a:ln>
        </p:spPr>
        <p:txBody>
          <a:bodyPr anchorCtr="0" anchor="ctr" bIns="60950" lIns="121900" spcFirstLastPara="1" rIns="121900" wrap="square" tIns="60950">
            <a:norm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41" name="Google Shape;341;g1e338b55bec_1_1245"/>
          <p:cNvSpPr txBox="1"/>
          <p:nvPr>
            <p:ph idx="1" type="body"/>
          </p:nvPr>
        </p:nvSpPr>
        <p:spPr>
          <a:xfrm>
            <a:off x="838308" y="1825625"/>
            <a:ext cx="5182200" cy="4351200"/>
          </a:xfrm>
          <a:prstGeom prst="rect">
            <a:avLst/>
          </a:prstGeom>
          <a:noFill/>
          <a:ln>
            <a:noFill/>
          </a:ln>
        </p:spPr>
        <p:txBody>
          <a:bodyPr anchorCtr="0" anchor="t" bIns="60950" lIns="121900" spcFirstLastPara="1" rIns="121900" wrap="square" tIns="60950">
            <a:norm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42" name="Google Shape;342;g1e338b55bec_1_1245"/>
          <p:cNvSpPr txBox="1"/>
          <p:nvPr>
            <p:ph idx="2" type="body"/>
          </p:nvPr>
        </p:nvSpPr>
        <p:spPr>
          <a:xfrm>
            <a:off x="6172997" y="1825625"/>
            <a:ext cx="5182200" cy="4351200"/>
          </a:xfrm>
          <a:prstGeom prst="rect">
            <a:avLst/>
          </a:prstGeom>
          <a:noFill/>
          <a:ln>
            <a:noFill/>
          </a:ln>
        </p:spPr>
        <p:txBody>
          <a:bodyPr anchorCtr="0" anchor="t" bIns="60950" lIns="121900" spcFirstLastPara="1" rIns="121900" wrap="square" tIns="60950">
            <a:norm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43" name="Google Shape;343;g1e338b55bec_1_1245"/>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44" name="Google Shape;344;g1e338b55bec_1_1245"/>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45" name="Google Shape;345;g1e338b55bec_1_1245"/>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46" name="Shape 346"/>
        <p:cNvGrpSpPr/>
        <p:nvPr/>
      </p:nvGrpSpPr>
      <p:grpSpPr>
        <a:xfrm>
          <a:off x="0" y="0"/>
          <a:ext cx="0" cy="0"/>
          <a:chOff x="0" y="0"/>
          <a:chExt cx="0" cy="0"/>
        </a:xfrm>
      </p:grpSpPr>
      <p:sp>
        <p:nvSpPr>
          <p:cNvPr id="347" name="Google Shape;347;g1e338b55bec_1_1252"/>
          <p:cNvSpPr txBox="1"/>
          <p:nvPr>
            <p:ph type="title"/>
          </p:nvPr>
        </p:nvSpPr>
        <p:spPr>
          <a:xfrm>
            <a:off x="839896" y="365125"/>
            <a:ext cx="10517100" cy="1325700"/>
          </a:xfrm>
          <a:prstGeom prst="rect">
            <a:avLst/>
          </a:prstGeom>
          <a:noFill/>
          <a:ln>
            <a:noFill/>
          </a:ln>
        </p:spPr>
        <p:txBody>
          <a:bodyPr anchorCtr="0" anchor="ctr" bIns="60950" lIns="121900" spcFirstLastPara="1" rIns="121900" wrap="square" tIns="60950">
            <a:norm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48" name="Google Shape;348;g1e338b55bec_1_1252"/>
          <p:cNvSpPr txBox="1"/>
          <p:nvPr>
            <p:ph idx="1" type="body"/>
          </p:nvPr>
        </p:nvSpPr>
        <p:spPr>
          <a:xfrm>
            <a:off x="839898" y="1681163"/>
            <a:ext cx="5158200" cy="824100"/>
          </a:xfrm>
          <a:prstGeom prst="rect">
            <a:avLst/>
          </a:prstGeom>
          <a:noFill/>
          <a:ln>
            <a:noFill/>
          </a:ln>
        </p:spPr>
        <p:txBody>
          <a:bodyPr anchorCtr="0" anchor="b" bIns="60950" lIns="121900" spcFirstLastPara="1" rIns="121900" wrap="square" tIns="6095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49" name="Google Shape;349;g1e338b55bec_1_1252"/>
          <p:cNvSpPr txBox="1"/>
          <p:nvPr>
            <p:ph idx="2" type="body"/>
          </p:nvPr>
        </p:nvSpPr>
        <p:spPr>
          <a:xfrm>
            <a:off x="839898" y="2505075"/>
            <a:ext cx="5158200" cy="3684300"/>
          </a:xfrm>
          <a:prstGeom prst="rect">
            <a:avLst/>
          </a:prstGeom>
          <a:noFill/>
          <a:ln>
            <a:noFill/>
          </a:ln>
        </p:spPr>
        <p:txBody>
          <a:bodyPr anchorCtr="0" anchor="t" bIns="60950" lIns="121900" spcFirstLastPara="1" rIns="121900" wrap="square" tIns="60950">
            <a:norm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50" name="Google Shape;350;g1e338b55bec_1_1252"/>
          <p:cNvSpPr txBox="1"/>
          <p:nvPr>
            <p:ph idx="3" type="body"/>
          </p:nvPr>
        </p:nvSpPr>
        <p:spPr>
          <a:xfrm>
            <a:off x="6172997" y="1681163"/>
            <a:ext cx="5184000" cy="824100"/>
          </a:xfrm>
          <a:prstGeom prst="rect">
            <a:avLst/>
          </a:prstGeom>
          <a:noFill/>
          <a:ln>
            <a:noFill/>
          </a:ln>
        </p:spPr>
        <p:txBody>
          <a:bodyPr anchorCtr="0" anchor="b" bIns="60950" lIns="121900" spcFirstLastPara="1" rIns="121900" wrap="square" tIns="6095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351" name="Google Shape;351;g1e338b55bec_1_1252"/>
          <p:cNvSpPr txBox="1"/>
          <p:nvPr>
            <p:ph idx="4" type="body"/>
          </p:nvPr>
        </p:nvSpPr>
        <p:spPr>
          <a:xfrm>
            <a:off x="6172997" y="2505075"/>
            <a:ext cx="5184000" cy="3684300"/>
          </a:xfrm>
          <a:prstGeom prst="rect">
            <a:avLst/>
          </a:prstGeom>
          <a:noFill/>
          <a:ln>
            <a:noFill/>
          </a:ln>
        </p:spPr>
        <p:txBody>
          <a:bodyPr anchorCtr="0" anchor="t" bIns="60950" lIns="121900" spcFirstLastPara="1" rIns="121900" wrap="square" tIns="60950">
            <a:norm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52" name="Google Shape;352;g1e338b55bec_1_1252"/>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53" name="Google Shape;353;g1e338b55bec_1_1252"/>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54" name="Google Shape;354;g1e338b55bec_1_1252"/>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355" name="Shape 355"/>
        <p:cNvGrpSpPr/>
        <p:nvPr/>
      </p:nvGrpSpPr>
      <p:grpSpPr>
        <a:xfrm>
          <a:off x="0" y="0"/>
          <a:ext cx="0" cy="0"/>
          <a:chOff x="0" y="0"/>
          <a:chExt cx="0" cy="0"/>
        </a:xfrm>
      </p:grpSpPr>
      <p:sp>
        <p:nvSpPr>
          <p:cNvPr id="356" name="Google Shape;356;g1e338b55bec_1_1261"/>
          <p:cNvSpPr txBox="1"/>
          <p:nvPr>
            <p:ph type="title"/>
          </p:nvPr>
        </p:nvSpPr>
        <p:spPr>
          <a:xfrm>
            <a:off x="838308" y="365125"/>
            <a:ext cx="10517100" cy="1325700"/>
          </a:xfrm>
          <a:prstGeom prst="rect">
            <a:avLst/>
          </a:prstGeom>
          <a:noFill/>
          <a:ln>
            <a:noFill/>
          </a:ln>
        </p:spPr>
        <p:txBody>
          <a:bodyPr anchorCtr="0" anchor="ctr" bIns="60950" lIns="121900" spcFirstLastPara="1" rIns="121900" wrap="square" tIns="60950">
            <a:norm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57" name="Google Shape;357;g1e338b55bec_1_1261"/>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58" name="Google Shape;358;g1e338b55bec_1_1261"/>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59" name="Google Shape;359;g1e338b55bec_1_1261"/>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360" name="Shape 360"/>
        <p:cNvGrpSpPr/>
        <p:nvPr/>
      </p:nvGrpSpPr>
      <p:grpSpPr>
        <a:xfrm>
          <a:off x="0" y="0"/>
          <a:ext cx="0" cy="0"/>
          <a:chOff x="0" y="0"/>
          <a:chExt cx="0" cy="0"/>
        </a:xfrm>
      </p:grpSpPr>
      <p:sp>
        <p:nvSpPr>
          <p:cNvPr id="361" name="Google Shape;361;g1e338b55bec_1_1266"/>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62" name="Google Shape;362;g1e338b55bec_1_1266"/>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63" name="Google Shape;363;g1e338b55bec_1_1266"/>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364" name="Shape 364"/>
        <p:cNvGrpSpPr/>
        <p:nvPr/>
      </p:nvGrpSpPr>
      <p:grpSpPr>
        <a:xfrm>
          <a:off x="0" y="0"/>
          <a:ext cx="0" cy="0"/>
          <a:chOff x="0" y="0"/>
          <a:chExt cx="0" cy="0"/>
        </a:xfrm>
      </p:grpSpPr>
      <p:sp>
        <p:nvSpPr>
          <p:cNvPr id="365" name="Google Shape;365;g1e338b55bec_1_1270"/>
          <p:cNvSpPr txBox="1"/>
          <p:nvPr>
            <p:ph type="title"/>
          </p:nvPr>
        </p:nvSpPr>
        <p:spPr>
          <a:xfrm>
            <a:off x="839896" y="457200"/>
            <a:ext cx="3933000" cy="1600500"/>
          </a:xfrm>
          <a:prstGeom prst="rect">
            <a:avLst/>
          </a:prstGeom>
          <a:noFill/>
          <a:ln>
            <a:noFill/>
          </a:ln>
        </p:spPr>
        <p:txBody>
          <a:bodyPr anchorCtr="0" anchor="b" bIns="60950" lIns="121900" spcFirstLastPara="1" rIns="121900" wrap="square" tIns="6095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66" name="Google Shape;366;g1e338b55bec_1_1270"/>
          <p:cNvSpPr txBox="1"/>
          <p:nvPr>
            <p:ph idx="1" type="body"/>
          </p:nvPr>
        </p:nvSpPr>
        <p:spPr>
          <a:xfrm>
            <a:off x="5183858" y="987425"/>
            <a:ext cx="6173100" cy="4873500"/>
          </a:xfrm>
          <a:prstGeom prst="rect">
            <a:avLst/>
          </a:prstGeom>
          <a:noFill/>
          <a:ln>
            <a:noFill/>
          </a:ln>
        </p:spPr>
        <p:txBody>
          <a:bodyPr anchorCtr="0" anchor="t" bIns="60950" lIns="121900" spcFirstLastPara="1" rIns="121900" wrap="square" tIns="6095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367" name="Google Shape;367;g1e338b55bec_1_1270"/>
          <p:cNvSpPr txBox="1"/>
          <p:nvPr>
            <p:ph idx="2" type="body"/>
          </p:nvPr>
        </p:nvSpPr>
        <p:spPr>
          <a:xfrm>
            <a:off x="839896" y="2057400"/>
            <a:ext cx="3933000" cy="3811500"/>
          </a:xfrm>
          <a:prstGeom prst="rect">
            <a:avLst/>
          </a:prstGeom>
          <a:noFill/>
          <a:ln>
            <a:noFill/>
          </a:ln>
        </p:spPr>
        <p:txBody>
          <a:bodyPr anchorCtr="0" anchor="t" bIns="60950" lIns="121900" spcFirstLastPara="1" rIns="121900" wrap="square" tIns="6095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68" name="Google Shape;368;g1e338b55bec_1_1270"/>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69" name="Google Shape;369;g1e338b55bec_1_1270"/>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70" name="Google Shape;370;g1e338b55bec_1_1270"/>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371" name="Shape 371"/>
        <p:cNvGrpSpPr/>
        <p:nvPr/>
      </p:nvGrpSpPr>
      <p:grpSpPr>
        <a:xfrm>
          <a:off x="0" y="0"/>
          <a:ext cx="0" cy="0"/>
          <a:chOff x="0" y="0"/>
          <a:chExt cx="0" cy="0"/>
        </a:xfrm>
      </p:grpSpPr>
      <p:sp>
        <p:nvSpPr>
          <p:cNvPr id="372" name="Google Shape;372;g1e338b55bec_1_1277"/>
          <p:cNvSpPr txBox="1"/>
          <p:nvPr>
            <p:ph type="title"/>
          </p:nvPr>
        </p:nvSpPr>
        <p:spPr>
          <a:xfrm>
            <a:off x="839896" y="457200"/>
            <a:ext cx="3933000" cy="1600500"/>
          </a:xfrm>
          <a:prstGeom prst="rect">
            <a:avLst/>
          </a:prstGeom>
          <a:noFill/>
          <a:ln>
            <a:noFill/>
          </a:ln>
        </p:spPr>
        <p:txBody>
          <a:bodyPr anchorCtr="0" anchor="b" bIns="60950" lIns="121900" spcFirstLastPara="1" rIns="121900" wrap="square" tIns="6095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73" name="Google Shape;373;g1e338b55bec_1_1277"/>
          <p:cNvSpPr/>
          <p:nvPr>
            <p:ph idx="2" type="pic"/>
          </p:nvPr>
        </p:nvSpPr>
        <p:spPr>
          <a:xfrm>
            <a:off x="5183858" y="987425"/>
            <a:ext cx="6173100" cy="4873500"/>
          </a:xfrm>
          <a:prstGeom prst="rect">
            <a:avLst/>
          </a:prstGeom>
          <a:noFill/>
          <a:ln>
            <a:noFill/>
          </a:ln>
        </p:spPr>
      </p:sp>
      <p:sp>
        <p:nvSpPr>
          <p:cNvPr id="374" name="Google Shape;374;g1e338b55bec_1_1277"/>
          <p:cNvSpPr txBox="1"/>
          <p:nvPr>
            <p:ph idx="1" type="body"/>
          </p:nvPr>
        </p:nvSpPr>
        <p:spPr>
          <a:xfrm>
            <a:off x="839896" y="2057400"/>
            <a:ext cx="3933000" cy="3811500"/>
          </a:xfrm>
          <a:prstGeom prst="rect">
            <a:avLst/>
          </a:prstGeom>
          <a:noFill/>
          <a:ln>
            <a:noFill/>
          </a:ln>
        </p:spPr>
        <p:txBody>
          <a:bodyPr anchorCtr="0" anchor="t" bIns="60950" lIns="121900" spcFirstLastPara="1" rIns="121900" wrap="square" tIns="6095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375" name="Google Shape;375;g1e338b55bec_1_1277"/>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76" name="Google Shape;376;g1e338b55bec_1_1277"/>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77" name="Google Shape;377;g1e338b55bec_1_1277"/>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378" name="Shape 378"/>
        <p:cNvGrpSpPr/>
        <p:nvPr/>
      </p:nvGrpSpPr>
      <p:grpSpPr>
        <a:xfrm>
          <a:off x="0" y="0"/>
          <a:ext cx="0" cy="0"/>
          <a:chOff x="0" y="0"/>
          <a:chExt cx="0" cy="0"/>
        </a:xfrm>
      </p:grpSpPr>
      <p:sp>
        <p:nvSpPr>
          <p:cNvPr id="379" name="Google Shape;379;g1e338b55bec_1_1284"/>
          <p:cNvSpPr txBox="1"/>
          <p:nvPr>
            <p:ph type="title"/>
          </p:nvPr>
        </p:nvSpPr>
        <p:spPr>
          <a:xfrm>
            <a:off x="838308" y="365125"/>
            <a:ext cx="10517100" cy="1325700"/>
          </a:xfrm>
          <a:prstGeom prst="rect">
            <a:avLst/>
          </a:prstGeom>
          <a:noFill/>
          <a:ln>
            <a:noFill/>
          </a:ln>
        </p:spPr>
        <p:txBody>
          <a:bodyPr anchorCtr="0" anchor="ctr" bIns="60950" lIns="121900" spcFirstLastPara="1" rIns="121900" wrap="square" tIns="60950">
            <a:norm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80" name="Google Shape;380;g1e338b55bec_1_1284"/>
          <p:cNvSpPr txBox="1"/>
          <p:nvPr>
            <p:ph idx="1" type="body"/>
          </p:nvPr>
        </p:nvSpPr>
        <p:spPr>
          <a:xfrm rot="5400000">
            <a:off x="3921117" y="-1257325"/>
            <a:ext cx="4351200" cy="10517100"/>
          </a:xfrm>
          <a:prstGeom prst="rect">
            <a:avLst/>
          </a:prstGeom>
          <a:noFill/>
          <a:ln>
            <a:noFill/>
          </a:ln>
        </p:spPr>
        <p:txBody>
          <a:bodyPr anchorCtr="0" anchor="t" bIns="60950" lIns="121900" spcFirstLastPara="1" rIns="121900" wrap="square" tIns="60950">
            <a:norm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81" name="Google Shape;381;g1e338b55bec_1_1284"/>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82" name="Google Shape;382;g1e338b55bec_1_1284"/>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83" name="Google Shape;383;g1e338b55bec_1_1284"/>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384" name="Shape 384"/>
        <p:cNvGrpSpPr/>
        <p:nvPr/>
      </p:nvGrpSpPr>
      <p:grpSpPr>
        <a:xfrm>
          <a:off x="0" y="0"/>
          <a:ext cx="0" cy="0"/>
          <a:chOff x="0" y="0"/>
          <a:chExt cx="0" cy="0"/>
        </a:xfrm>
      </p:grpSpPr>
      <p:sp>
        <p:nvSpPr>
          <p:cNvPr id="385" name="Google Shape;385;g1e338b55bec_1_1290"/>
          <p:cNvSpPr txBox="1"/>
          <p:nvPr>
            <p:ph type="title"/>
          </p:nvPr>
        </p:nvSpPr>
        <p:spPr>
          <a:xfrm rot="5400000">
            <a:off x="7134717" y="1956475"/>
            <a:ext cx="5811900" cy="2629200"/>
          </a:xfrm>
          <a:prstGeom prst="rect">
            <a:avLst/>
          </a:prstGeom>
          <a:noFill/>
          <a:ln>
            <a:noFill/>
          </a:ln>
        </p:spPr>
        <p:txBody>
          <a:bodyPr anchorCtr="0" anchor="ctr" bIns="60950" lIns="121900" spcFirstLastPara="1" rIns="121900" wrap="square" tIns="60950">
            <a:normAutofit/>
          </a:bodyPr>
          <a:lstStyle>
            <a:lvl1pPr lvl="0" rtl="0" algn="l">
              <a:lnSpc>
                <a:spcPct val="90000"/>
              </a:lnSpc>
              <a:spcBef>
                <a:spcPts val="0"/>
              </a:spcBef>
              <a:spcAft>
                <a:spcPts val="0"/>
              </a:spcAft>
              <a:buClr>
                <a:schemeClr val="dk1"/>
              </a:buClr>
              <a:buSzPts val="2400"/>
              <a:buNone/>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p:txBody>
      </p:sp>
      <p:sp>
        <p:nvSpPr>
          <p:cNvPr id="386" name="Google Shape;386;g1e338b55bec_1_1290"/>
          <p:cNvSpPr txBox="1"/>
          <p:nvPr>
            <p:ph idx="1" type="body"/>
          </p:nvPr>
        </p:nvSpPr>
        <p:spPr>
          <a:xfrm rot="5400000">
            <a:off x="1799907" y="-596675"/>
            <a:ext cx="5811900" cy="7735500"/>
          </a:xfrm>
          <a:prstGeom prst="rect">
            <a:avLst/>
          </a:prstGeom>
          <a:noFill/>
          <a:ln>
            <a:noFill/>
          </a:ln>
        </p:spPr>
        <p:txBody>
          <a:bodyPr anchorCtr="0" anchor="t" bIns="60950" lIns="121900" spcFirstLastPara="1" rIns="121900" wrap="square" tIns="60950">
            <a:normAutofit/>
          </a:bodyPr>
          <a:lstStyle>
            <a:lvl1pPr indent="-381000" lvl="0" marL="457200" rtl="0" algn="l">
              <a:lnSpc>
                <a:spcPct val="90000"/>
              </a:lnSpc>
              <a:spcBef>
                <a:spcPts val="1000"/>
              </a:spcBef>
              <a:spcAft>
                <a:spcPts val="0"/>
              </a:spcAft>
              <a:buClr>
                <a:schemeClr val="dk1"/>
              </a:buClr>
              <a:buSzPts val="2400"/>
              <a:buChar char="•"/>
              <a:defRPr/>
            </a:lvl1pPr>
            <a:lvl2pPr indent="-381000" lvl="1" marL="914400" rtl="0" algn="l">
              <a:lnSpc>
                <a:spcPct val="90000"/>
              </a:lnSpc>
              <a:spcBef>
                <a:spcPts val="500"/>
              </a:spcBef>
              <a:spcAft>
                <a:spcPts val="0"/>
              </a:spcAft>
              <a:buClr>
                <a:schemeClr val="dk1"/>
              </a:buClr>
              <a:buSzPts val="2400"/>
              <a:buChar char="•"/>
              <a:defRPr/>
            </a:lvl2pPr>
            <a:lvl3pPr indent="-381000" lvl="2" marL="1371600" rtl="0" algn="l">
              <a:lnSpc>
                <a:spcPct val="90000"/>
              </a:lnSpc>
              <a:spcBef>
                <a:spcPts val="500"/>
              </a:spcBef>
              <a:spcAft>
                <a:spcPts val="0"/>
              </a:spcAft>
              <a:buClr>
                <a:schemeClr val="dk1"/>
              </a:buClr>
              <a:buSzPts val="2400"/>
              <a:buChar char="•"/>
              <a:defRPr/>
            </a:lvl3pPr>
            <a:lvl4pPr indent="-381000" lvl="3" marL="1828800" rtl="0" algn="l">
              <a:lnSpc>
                <a:spcPct val="90000"/>
              </a:lnSpc>
              <a:spcBef>
                <a:spcPts val="500"/>
              </a:spcBef>
              <a:spcAft>
                <a:spcPts val="0"/>
              </a:spcAft>
              <a:buClr>
                <a:schemeClr val="dk1"/>
              </a:buClr>
              <a:buSzPts val="2400"/>
              <a:buChar char="•"/>
              <a:defRPr/>
            </a:lvl4pPr>
            <a:lvl5pPr indent="-381000" lvl="4" marL="2286000" rtl="0" algn="l">
              <a:lnSpc>
                <a:spcPct val="90000"/>
              </a:lnSpc>
              <a:spcBef>
                <a:spcPts val="500"/>
              </a:spcBef>
              <a:spcAft>
                <a:spcPts val="0"/>
              </a:spcAft>
              <a:buClr>
                <a:schemeClr val="dk1"/>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87" name="Google Shape;387;g1e338b55bec_1_1290"/>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rtl="0" algn="l">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88" name="Google Shape;388;g1e338b55bec_1_1290"/>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900"/>
              <a:buNone/>
              <a:defRPr/>
            </a:lvl2pPr>
            <a:lvl3pPr lvl="2" rtl="0" algn="l">
              <a:lnSpc>
                <a:spcPct val="100000"/>
              </a:lnSpc>
              <a:spcBef>
                <a:spcPts val="0"/>
              </a:spcBef>
              <a:spcAft>
                <a:spcPts val="0"/>
              </a:spcAft>
              <a:buSzPts val="1900"/>
              <a:buNone/>
              <a:defRPr/>
            </a:lvl3pPr>
            <a:lvl4pPr lvl="3" rtl="0" algn="l">
              <a:lnSpc>
                <a:spcPct val="100000"/>
              </a:lnSpc>
              <a:spcBef>
                <a:spcPts val="0"/>
              </a:spcBef>
              <a:spcAft>
                <a:spcPts val="0"/>
              </a:spcAft>
              <a:buSzPts val="1900"/>
              <a:buNone/>
              <a:defRPr/>
            </a:lvl4pPr>
            <a:lvl5pPr lvl="4" rtl="0" algn="l">
              <a:lnSpc>
                <a:spcPct val="100000"/>
              </a:lnSpc>
              <a:spcBef>
                <a:spcPts val="0"/>
              </a:spcBef>
              <a:spcAft>
                <a:spcPts val="0"/>
              </a:spcAft>
              <a:buSzPts val="1900"/>
              <a:buNone/>
              <a:defRPr/>
            </a:lvl5pPr>
            <a:lvl6pPr lvl="5" rtl="0" algn="l">
              <a:lnSpc>
                <a:spcPct val="100000"/>
              </a:lnSpc>
              <a:spcBef>
                <a:spcPts val="0"/>
              </a:spcBef>
              <a:spcAft>
                <a:spcPts val="0"/>
              </a:spcAft>
              <a:buSzPts val="1900"/>
              <a:buNone/>
              <a:defRPr/>
            </a:lvl6pPr>
            <a:lvl7pPr lvl="6" rtl="0" algn="l">
              <a:lnSpc>
                <a:spcPct val="100000"/>
              </a:lnSpc>
              <a:spcBef>
                <a:spcPts val="0"/>
              </a:spcBef>
              <a:spcAft>
                <a:spcPts val="0"/>
              </a:spcAft>
              <a:buSzPts val="1900"/>
              <a:buNone/>
              <a:defRPr/>
            </a:lvl7pPr>
            <a:lvl8pPr lvl="7" rtl="0" algn="l">
              <a:lnSpc>
                <a:spcPct val="100000"/>
              </a:lnSpc>
              <a:spcBef>
                <a:spcPts val="0"/>
              </a:spcBef>
              <a:spcAft>
                <a:spcPts val="0"/>
              </a:spcAft>
              <a:buSzPts val="1900"/>
              <a:buNone/>
              <a:defRPr/>
            </a:lvl8pPr>
            <a:lvl9pPr lvl="8" rtl="0" algn="l">
              <a:lnSpc>
                <a:spcPct val="100000"/>
              </a:lnSpc>
              <a:spcBef>
                <a:spcPts val="0"/>
              </a:spcBef>
              <a:spcAft>
                <a:spcPts val="0"/>
              </a:spcAft>
              <a:buSzPts val="1900"/>
              <a:buNone/>
              <a:defRPr/>
            </a:lvl9pPr>
          </a:lstStyle>
          <a:p/>
        </p:txBody>
      </p:sp>
      <p:sp>
        <p:nvSpPr>
          <p:cNvPr id="389" name="Google Shape;389;g1e338b55bec_1_1290"/>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rtl="0" algn="r">
              <a:lnSpc>
                <a:spcPct val="100000"/>
              </a:lnSpc>
              <a:spcBef>
                <a:spcPts val="0"/>
              </a:spcBef>
              <a:spcAft>
                <a:spcPts val="0"/>
              </a:spcAft>
              <a:buNone/>
              <a:defRPr/>
            </a:lvl1pPr>
            <a:lvl2pPr indent="0" lvl="1" marL="0" rtl="0" algn="r">
              <a:lnSpc>
                <a:spcPct val="100000"/>
              </a:lnSpc>
              <a:spcBef>
                <a:spcPts val="0"/>
              </a:spcBef>
              <a:spcAft>
                <a:spcPts val="0"/>
              </a:spcAft>
              <a:buNone/>
              <a:defRPr/>
            </a:lvl2pPr>
            <a:lvl3pPr indent="0" lvl="2" marL="0" rtl="0" algn="r">
              <a:lnSpc>
                <a:spcPct val="100000"/>
              </a:lnSpc>
              <a:spcBef>
                <a:spcPts val="0"/>
              </a:spcBef>
              <a:spcAft>
                <a:spcPts val="0"/>
              </a:spcAft>
              <a:buNone/>
              <a:defRPr/>
            </a:lvl3pPr>
            <a:lvl4pPr indent="0" lvl="3" marL="0" rtl="0" algn="r">
              <a:lnSpc>
                <a:spcPct val="100000"/>
              </a:lnSpc>
              <a:spcBef>
                <a:spcPts val="0"/>
              </a:spcBef>
              <a:spcAft>
                <a:spcPts val="0"/>
              </a:spcAft>
              <a:buNone/>
              <a:defRPr/>
            </a:lvl4pPr>
            <a:lvl5pPr indent="0" lvl="4" marL="0" rtl="0" algn="r">
              <a:lnSpc>
                <a:spcPct val="100000"/>
              </a:lnSpc>
              <a:spcBef>
                <a:spcPts val="0"/>
              </a:spcBef>
              <a:spcAft>
                <a:spcPts val="0"/>
              </a:spcAft>
              <a:buNone/>
              <a:defRPr/>
            </a:lvl5pPr>
            <a:lvl6pPr indent="0" lvl="5" marL="0" rtl="0" algn="r">
              <a:lnSpc>
                <a:spcPct val="100000"/>
              </a:lnSpc>
              <a:spcBef>
                <a:spcPts val="0"/>
              </a:spcBef>
              <a:spcAft>
                <a:spcPts val="0"/>
              </a:spcAft>
              <a:buNone/>
              <a:defRPr/>
            </a:lvl6pPr>
            <a:lvl7pPr indent="0" lvl="6" marL="0" rtl="0" algn="r">
              <a:lnSpc>
                <a:spcPct val="100000"/>
              </a:lnSpc>
              <a:spcBef>
                <a:spcPts val="0"/>
              </a:spcBef>
              <a:spcAft>
                <a:spcPts val="0"/>
              </a:spcAft>
              <a:buNone/>
              <a:defRPr/>
            </a:lvl7pPr>
            <a:lvl8pPr indent="0" lvl="7" marL="0" rtl="0" algn="r">
              <a:lnSpc>
                <a:spcPct val="100000"/>
              </a:lnSpc>
              <a:spcBef>
                <a:spcPts val="0"/>
              </a:spcBef>
              <a:spcAft>
                <a:spcPts val="0"/>
              </a:spcAft>
              <a:buNone/>
              <a:defRPr/>
            </a:lvl8pPr>
            <a:lvl9pPr indent="0" lvl="8" marL="0" rt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94" name="Shape 394"/>
        <p:cNvGrpSpPr/>
        <p:nvPr/>
      </p:nvGrpSpPr>
      <p:grpSpPr>
        <a:xfrm>
          <a:off x="0" y="0"/>
          <a:ext cx="0" cy="0"/>
          <a:chOff x="0" y="0"/>
          <a:chExt cx="0" cy="0"/>
        </a:xfrm>
      </p:grpSpPr>
      <p:sp>
        <p:nvSpPr>
          <p:cNvPr id="395" name="Google Shape;395;g1e338b55bec_1_2093"/>
          <p:cNvSpPr txBox="1"/>
          <p:nvPr>
            <p:ph type="ctrTitle"/>
          </p:nvPr>
        </p:nvSpPr>
        <p:spPr>
          <a:xfrm>
            <a:off x="415664" y="992767"/>
            <a:ext cx="11362200" cy="27369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396" name="Google Shape;396;g1e338b55bec_1_2093"/>
          <p:cNvSpPr txBox="1"/>
          <p:nvPr>
            <p:ph idx="1" type="subTitle"/>
          </p:nvPr>
        </p:nvSpPr>
        <p:spPr>
          <a:xfrm>
            <a:off x="415654" y="3778833"/>
            <a:ext cx="11362200" cy="10569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397" name="Google Shape;397;g1e338b55bec_1_2093"/>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4" name="Shape 24"/>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p:cSld name="Título y objetos">
    <p:spTree>
      <p:nvGrpSpPr>
        <p:cNvPr id="398" name="Shape 398"/>
        <p:cNvGrpSpPr/>
        <p:nvPr/>
      </p:nvGrpSpPr>
      <p:grpSpPr>
        <a:xfrm>
          <a:off x="0" y="0"/>
          <a:ext cx="0" cy="0"/>
          <a:chOff x="0" y="0"/>
          <a:chExt cx="0" cy="0"/>
        </a:xfrm>
      </p:grpSpPr>
      <p:sp>
        <p:nvSpPr>
          <p:cNvPr id="399" name="Google Shape;399;g1e338b55bec_1_2097"/>
          <p:cNvSpPr txBox="1"/>
          <p:nvPr>
            <p:ph type="title"/>
          </p:nvPr>
        </p:nvSpPr>
        <p:spPr>
          <a:xfrm>
            <a:off x="415654" y="593367"/>
            <a:ext cx="113622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400" name="Google Shape;400;g1e338b55bec_1_2097"/>
          <p:cNvSpPr txBox="1"/>
          <p:nvPr>
            <p:ph idx="1" type="body"/>
          </p:nvPr>
        </p:nvSpPr>
        <p:spPr>
          <a:xfrm>
            <a:off x="415654" y="1536633"/>
            <a:ext cx="11362200" cy="45552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401" name="Google Shape;401;g1e338b55bec_1_2097"/>
          <p:cNvSpPr txBox="1"/>
          <p:nvPr>
            <p:ph idx="10" type="dt"/>
          </p:nvPr>
        </p:nvSpPr>
        <p:spPr>
          <a:xfrm>
            <a:off x="0" y="0"/>
            <a:ext cx="4000500" cy="3999900"/>
          </a:xfrm>
          <a:prstGeom prst="rect">
            <a:avLst/>
          </a:prstGeom>
          <a:noFill/>
          <a:ln>
            <a:noFill/>
          </a:ln>
        </p:spPr>
        <p:txBody>
          <a:bodyPr anchorCtr="0" anchor="t" bIns="60950" lIns="121900" spcFirstLastPara="1" rIns="121900" wrap="square" tIns="60950">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402" name="Google Shape;402;g1e338b55bec_1_2097"/>
          <p:cNvSpPr txBox="1"/>
          <p:nvPr>
            <p:ph idx="11" type="ftr"/>
          </p:nvPr>
        </p:nvSpPr>
        <p:spPr>
          <a:xfrm>
            <a:off x="0" y="0"/>
            <a:ext cx="4000500" cy="3999900"/>
          </a:xfrm>
          <a:prstGeom prst="rect">
            <a:avLst/>
          </a:prstGeom>
          <a:noFill/>
          <a:ln>
            <a:noFill/>
          </a:ln>
        </p:spPr>
        <p:txBody>
          <a:bodyPr anchorCtr="0" anchor="t" bIns="60950" lIns="121900" spcFirstLastPara="1" rIns="121900" wrap="square" tIns="60950">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403" name="Google Shape;403;g1e338b55bec_1_2097"/>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type="obj">
  <p:cSld name="OBJECT">
    <p:bg>
      <p:bgPr>
        <a:solidFill>
          <a:schemeClr val="lt1"/>
        </a:solidFill>
      </p:bgPr>
    </p:bg>
    <p:spTree>
      <p:nvGrpSpPr>
        <p:cNvPr id="404" name="Shape 404"/>
        <p:cNvGrpSpPr/>
        <p:nvPr/>
      </p:nvGrpSpPr>
      <p:grpSpPr>
        <a:xfrm>
          <a:off x="0" y="0"/>
          <a:ext cx="0" cy="0"/>
          <a:chOff x="0" y="0"/>
          <a:chExt cx="0" cy="0"/>
        </a:xfrm>
      </p:grpSpPr>
      <p:sp>
        <p:nvSpPr>
          <p:cNvPr id="405" name="Google Shape;405;g1e338b55bec_1_2103"/>
          <p:cNvSpPr/>
          <p:nvPr/>
        </p:nvSpPr>
        <p:spPr>
          <a:xfrm>
            <a:off x="0" y="0"/>
            <a:ext cx="12184380" cy="6853714"/>
          </a:xfrm>
          <a:custGeom>
            <a:rect b="b" l="l" r="r" t="t"/>
            <a:pathLst>
              <a:path extrusionOk="0" h="5143500" w="9144000">
                <a:moveTo>
                  <a:pt x="9143999" y="5143499"/>
                </a:moveTo>
                <a:lnTo>
                  <a:pt x="0" y="5143499"/>
                </a:lnTo>
                <a:lnTo>
                  <a:pt x="0" y="0"/>
                </a:lnTo>
                <a:lnTo>
                  <a:pt x="9143999" y="0"/>
                </a:lnTo>
                <a:lnTo>
                  <a:pt x="9143999" y="5143499"/>
                </a:lnTo>
                <a:close/>
              </a:path>
            </a:pathLst>
          </a:custGeom>
          <a:solidFill>
            <a:srgbClr val="374755"/>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406" name="Google Shape;406;g1e338b55bec_1_2103"/>
          <p:cNvSpPr txBox="1"/>
          <p:nvPr>
            <p:ph type="ctrTitle"/>
          </p:nvPr>
        </p:nvSpPr>
        <p:spPr>
          <a:xfrm>
            <a:off x="805909" y="2976755"/>
            <a:ext cx="10581900" cy="574500"/>
          </a:xfrm>
          <a:prstGeom prst="rect">
            <a:avLst/>
          </a:prstGeom>
          <a:noFill/>
          <a:ln>
            <a:noFill/>
          </a:ln>
        </p:spPr>
        <p:txBody>
          <a:bodyPr anchorCtr="0" anchor="t" bIns="0" lIns="0" spcFirstLastPara="1" rIns="0" wrap="square" tIns="0">
            <a:spAutoFit/>
          </a:bodyPr>
          <a:lstStyle>
            <a:lvl1pPr lvl="0" rtl="0" algn="l">
              <a:lnSpc>
                <a:spcPct val="100000"/>
              </a:lnSpc>
              <a:spcBef>
                <a:spcPts val="0"/>
              </a:spcBef>
              <a:spcAft>
                <a:spcPts val="0"/>
              </a:spcAft>
              <a:buSzPts val="3700"/>
              <a:buNone/>
              <a:defRPr b="0" i="0">
                <a:solidFill>
                  <a:schemeClr val="dk1"/>
                </a:solidFill>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407" name="Google Shape;407;g1e338b55bec_1_2103"/>
          <p:cNvSpPr txBox="1"/>
          <p:nvPr>
            <p:ph idx="1" type="subTitle"/>
          </p:nvPr>
        </p:nvSpPr>
        <p:spPr>
          <a:xfrm>
            <a:off x="1829036" y="3840481"/>
            <a:ext cx="8535600" cy="424800"/>
          </a:xfrm>
          <a:prstGeom prst="rect">
            <a:avLst/>
          </a:prstGeom>
          <a:noFill/>
          <a:ln>
            <a:noFill/>
          </a:ln>
        </p:spPr>
        <p:txBody>
          <a:bodyPr anchorCtr="0" anchor="t" bIns="0" lIns="0" spcFirstLastPara="1" rIns="0" wrap="square" tIns="0">
            <a:spAutoFit/>
          </a:bodyPr>
          <a:lstStyle>
            <a:lvl1pPr lvl="0" rtl="0" algn="l">
              <a:lnSpc>
                <a:spcPct val="115000"/>
              </a:lnSpc>
              <a:spcBef>
                <a:spcPts val="0"/>
              </a:spcBef>
              <a:spcAft>
                <a:spcPts val="0"/>
              </a:spcAft>
              <a:buSzPts val="2400"/>
              <a:buChar char="●"/>
              <a:defRPr/>
            </a:lvl1pPr>
            <a:lvl2pPr lvl="1" rtl="0" algn="l">
              <a:lnSpc>
                <a:spcPct val="115000"/>
              </a:lnSpc>
              <a:spcBef>
                <a:spcPts val="0"/>
              </a:spcBef>
              <a:spcAft>
                <a:spcPts val="0"/>
              </a:spcAft>
              <a:buSzPts val="1900"/>
              <a:buChar char="○"/>
              <a:defRPr/>
            </a:lvl2pPr>
            <a:lvl3pPr lvl="2" rtl="0" algn="l">
              <a:lnSpc>
                <a:spcPct val="115000"/>
              </a:lnSpc>
              <a:spcBef>
                <a:spcPts val="0"/>
              </a:spcBef>
              <a:spcAft>
                <a:spcPts val="0"/>
              </a:spcAft>
              <a:buSzPts val="1900"/>
              <a:buChar char="■"/>
              <a:defRPr/>
            </a:lvl3pPr>
            <a:lvl4pPr lvl="3" rtl="0" algn="l">
              <a:lnSpc>
                <a:spcPct val="115000"/>
              </a:lnSpc>
              <a:spcBef>
                <a:spcPts val="0"/>
              </a:spcBef>
              <a:spcAft>
                <a:spcPts val="0"/>
              </a:spcAft>
              <a:buSzPts val="1900"/>
              <a:buChar char="●"/>
              <a:defRPr/>
            </a:lvl4pPr>
            <a:lvl5pPr lvl="4" rtl="0" algn="l">
              <a:lnSpc>
                <a:spcPct val="115000"/>
              </a:lnSpc>
              <a:spcBef>
                <a:spcPts val="0"/>
              </a:spcBef>
              <a:spcAft>
                <a:spcPts val="0"/>
              </a:spcAft>
              <a:buSzPts val="1900"/>
              <a:buChar char="○"/>
              <a:defRPr/>
            </a:lvl5pPr>
            <a:lvl6pPr lvl="5" rtl="0" algn="l">
              <a:lnSpc>
                <a:spcPct val="115000"/>
              </a:lnSpc>
              <a:spcBef>
                <a:spcPts val="0"/>
              </a:spcBef>
              <a:spcAft>
                <a:spcPts val="0"/>
              </a:spcAft>
              <a:buSzPts val="1900"/>
              <a:buChar char="■"/>
              <a:defRPr/>
            </a:lvl6pPr>
            <a:lvl7pPr lvl="6" rtl="0" algn="l">
              <a:lnSpc>
                <a:spcPct val="115000"/>
              </a:lnSpc>
              <a:spcBef>
                <a:spcPts val="0"/>
              </a:spcBef>
              <a:spcAft>
                <a:spcPts val="0"/>
              </a:spcAft>
              <a:buSzPts val="1900"/>
              <a:buChar char="●"/>
              <a:defRPr/>
            </a:lvl7pPr>
            <a:lvl8pPr lvl="7" rtl="0" algn="l">
              <a:lnSpc>
                <a:spcPct val="115000"/>
              </a:lnSpc>
              <a:spcBef>
                <a:spcPts val="0"/>
              </a:spcBef>
              <a:spcAft>
                <a:spcPts val="0"/>
              </a:spcAft>
              <a:buSzPts val="1900"/>
              <a:buChar char="○"/>
              <a:defRPr/>
            </a:lvl8pPr>
            <a:lvl9pPr lvl="8" rtl="0" algn="l">
              <a:lnSpc>
                <a:spcPct val="115000"/>
              </a:lnSpc>
              <a:spcBef>
                <a:spcPts val="0"/>
              </a:spcBef>
              <a:spcAft>
                <a:spcPts val="0"/>
              </a:spcAft>
              <a:buSzPts val="1900"/>
              <a:buChar char="■"/>
              <a:defRPr/>
            </a:lvl9pPr>
          </a:lstStyle>
          <a:p/>
        </p:txBody>
      </p:sp>
      <p:sp>
        <p:nvSpPr>
          <p:cNvPr id="408" name="Google Shape;408;g1e338b55bec_1_2103"/>
          <p:cNvSpPr txBox="1"/>
          <p:nvPr>
            <p:ph idx="11" type="ftr"/>
          </p:nvPr>
        </p:nvSpPr>
        <p:spPr>
          <a:xfrm>
            <a:off x="0" y="0"/>
            <a:ext cx="4000500" cy="3999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900"/>
              <a:buFont typeface="Arial"/>
              <a:buNone/>
              <a:defRPr b="0" i="0" sz="1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409" name="Google Shape;409;g1e338b55bec_1_2103"/>
          <p:cNvSpPr txBox="1"/>
          <p:nvPr>
            <p:ph idx="10" type="dt"/>
          </p:nvPr>
        </p:nvSpPr>
        <p:spPr>
          <a:xfrm>
            <a:off x="0" y="0"/>
            <a:ext cx="4000500" cy="3999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
        <p:nvSpPr>
          <p:cNvPr id="410" name="Google Shape;410;g1e338b55bec_1_2103"/>
          <p:cNvSpPr txBox="1"/>
          <p:nvPr>
            <p:ph idx="12" type="sldNum"/>
          </p:nvPr>
        </p:nvSpPr>
        <p:spPr>
          <a:xfrm>
            <a:off x="11298070" y="6217623"/>
            <a:ext cx="731700" cy="524700"/>
          </a:xfrm>
          <a:prstGeom prst="rect">
            <a:avLst/>
          </a:prstGeom>
          <a:noFill/>
          <a:ln>
            <a:noFill/>
          </a:ln>
        </p:spPr>
        <p:txBody>
          <a:bodyPr anchorCtr="0" anchor="ctr" bIns="0" lIns="0" spcFirstLastPara="1" rIns="0" wrap="square" tIns="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1" name="Shape 411"/>
        <p:cNvGrpSpPr/>
        <p:nvPr/>
      </p:nvGrpSpPr>
      <p:grpSpPr>
        <a:xfrm>
          <a:off x="0" y="0"/>
          <a:ext cx="0" cy="0"/>
          <a:chOff x="0" y="0"/>
          <a:chExt cx="0" cy="0"/>
        </a:xfrm>
      </p:grpSpPr>
      <p:sp>
        <p:nvSpPr>
          <p:cNvPr id="412" name="Google Shape;412;g1e338b55bec_1_2110"/>
          <p:cNvSpPr txBox="1"/>
          <p:nvPr>
            <p:ph type="title"/>
          </p:nvPr>
        </p:nvSpPr>
        <p:spPr>
          <a:xfrm>
            <a:off x="415654" y="2867800"/>
            <a:ext cx="11362200" cy="1122300"/>
          </a:xfrm>
          <a:prstGeom prst="rect">
            <a:avLst/>
          </a:prstGeom>
          <a:noFill/>
          <a:ln>
            <a:noFill/>
          </a:ln>
        </p:spPr>
        <p:txBody>
          <a:bodyPr anchorCtr="0" anchor="ctr" bIns="121900" lIns="121900" spcFirstLastPara="1" rIns="121900" wrap="square" tIns="121900">
            <a:norm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413" name="Google Shape;413;g1e338b55bec_1_2110"/>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4" name="Shape 414"/>
        <p:cNvGrpSpPr/>
        <p:nvPr/>
      </p:nvGrpSpPr>
      <p:grpSpPr>
        <a:xfrm>
          <a:off x="0" y="0"/>
          <a:ext cx="0" cy="0"/>
          <a:chOff x="0" y="0"/>
          <a:chExt cx="0" cy="0"/>
        </a:xfrm>
      </p:grpSpPr>
      <p:sp>
        <p:nvSpPr>
          <p:cNvPr id="415" name="Google Shape;415;g1e338b55bec_1_2113"/>
          <p:cNvSpPr txBox="1"/>
          <p:nvPr>
            <p:ph type="title"/>
          </p:nvPr>
        </p:nvSpPr>
        <p:spPr>
          <a:xfrm>
            <a:off x="415654" y="593367"/>
            <a:ext cx="113622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416" name="Google Shape;416;g1e338b55bec_1_2113"/>
          <p:cNvSpPr txBox="1"/>
          <p:nvPr>
            <p:ph idx="1" type="body"/>
          </p:nvPr>
        </p:nvSpPr>
        <p:spPr>
          <a:xfrm>
            <a:off x="415654" y="1536633"/>
            <a:ext cx="11362200" cy="45552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417" name="Google Shape;417;g1e338b55bec_1_2113"/>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8" name="Shape 418"/>
        <p:cNvGrpSpPr/>
        <p:nvPr/>
      </p:nvGrpSpPr>
      <p:grpSpPr>
        <a:xfrm>
          <a:off x="0" y="0"/>
          <a:ext cx="0" cy="0"/>
          <a:chOff x="0" y="0"/>
          <a:chExt cx="0" cy="0"/>
        </a:xfrm>
      </p:grpSpPr>
      <p:sp>
        <p:nvSpPr>
          <p:cNvPr id="419" name="Google Shape;419;g1e338b55bec_1_2117"/>
          <p:cNvSpPr txBox="1"/>
          <p:nvPr>
            <p:ph type="title"/>
          </p:nvPr>
        </p:nvSpPr>
        <p:spPr>
          <a:xfrm>
            <a:off x="415654" y="593367"/>
            <a:ext cx="113622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420" name="Google Shape;420;g1e338b55bec_1_2117"/>
          <p:cNvSpPr txBox="1"/>
          <p:nvPr>
            <p:ph idx="1" type="body"/>
          </p:nvPr>
        </p:nvSpPr>
        <p:spPr>
          <a:xfrm>
            <a:off x="415654" y="1536633"/>
            <a:ext cx="5334000" cy="4555200"/>
          </a:xfrm>
          <a:prstGeom prst="rect">
            <a:avLst/>
          </a:prstGeom>
          <a:noFill/>
          <a:ln>
            <a:noFill/>
          </a:ln>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421" name="Google Shape;421;g1e338b55bec_1_2117"/>
          <p:cNvSpPr txBox="1"/>
          <p:nvPr>
            <p:ph idx="2" type="body"/>
          </p:nvPr>
        </p:nvSpPr>
        <p:spPr>
          <a:xfrm>
            <a:off x="6444032" y="1536633"/>
            <a:ext cx="5334000" cy="4555200"/>
          </a:xfrm>
          <a:prstGeom prst="rect">
            <a:avLst/>
          </a:prstGeom>
          <a:noFill/>
          <a:ln>
            <a:noFill/>
          </a:ln>
        </p:spPr>
        <p:txBody>
          <a:bodyPr anchorCtr="0" anchor="t" bIns="121900" lIns="121900" spcFirstLastPara="1" rIns="121900" wrap="square" tIns="121900">
            <a:normAutofit/>
          </a:bodyPr>
          <a:lstStyle>
            <a:lvl1pPr indent="-349250" lvl="0" marL="457200" rtl="0" algn="l">
              <a:lnSpc>
                <a:spcPct val="115000"/>
              </a:lnSpc>
              <a:spcBef>
                <a:spcPts val="0"/>
              </a:spcBef>
              <a:spcAft>
                <a:spcPts val="0"/>
              </a:spcAft>
              <a:buSzPts val="1900"/>
              <a:buChar char="●"/>
              <a:defRPr sz="19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422" name="Google Shape;422;g1e338b55bec_1_2117"/>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3" name="Shape 423"/>
        <p:cNvGrpSpPr/>
        <p:nvPr/>
      </p:nvGrpSpPr>
      <p:grpSpPr>
        <a:xfrm>
          <a:off x="0" y="0"/>
          <a:ext cx="0" cy="0"/>
          <a:chOff x="0" y="0"/>
          <a:chExt cx="0" cy="0"/>
        </a:xfrm>
      </p:grpSpPr>
      <p:sp>
        <p:nvSpPr>
          <p:cNvPr id="424" name="Google Shape;424;g1e338b55bec_1_2122"/>
          <p:cNvSpPr txBox="1"/>
          <p:nvPr>
            <p:ph type="title"/>
          </p:nvPr>
        </p:nvSpPr>
        <p:spPr>
          <a:xfrm>
            <a:off x="415654" y="593367"/>
            <a:ext cx="113622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425" name="Google Shape;425;g1e338b55bec_1_2122"/>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6" name="Shape 426"/>
        <p:cNvGrpSpPr/>
        <p:nvPr/>
      </p:nvGrpSpPr>
      <p:grpSpPr>
        <a:xfrm>
          <a:off x="0" y="0"/>
          <a:ext cx="0" cy="0"/>
          <a:chOff x="0" y="0"/>
          <a:chExt cx="0" cy="0"/>
        </a:xfrm>
      </p:grpSpPr>
      <p:sp>
        <p:nvSpPr>
          <p:cNvPr id="427" name="Google Shape;427;g1e338b55bec_1_2125"/>
          <p:cNvSpPr txBox="1"/>
          <p:nvPr>
            <p:ph type="title"/>
          </p:nvPr>
        </p:nvSpPr>
        <p:spPr>
          <a:xfrm>
            <a:off x="415654" y="740800"/>
            <a:ext cx="3744600" cy="1007700"/>
          </a:xfrm>
          <a:prstGeom prst="rect">
            <a:avLst/>
          </a:prstGeom>
          <a:noFill/>
          <a:ln>
            <a:noFill/>
          </a:ln>
        </p:spPr>
        <p:txBody>
          <a:bodyPr anchorCtr="0" anchor="b" bIns="121900" lIns="121900" spcFirstLastPara="1" rIns="121900" wrap="square" tIns="121900">
            <a:norm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428" name="Google Shape;428;g1e338b55bec_1_2125"/>
          <p:cNvSpPr txBox="1"/>
          <p:nvPr>
            <p:ph idx="1" type="body"/>
          </p:nvPr>
        </p:nvSpPr>
        <p:spPr>
          <a:xfrm>
            <a:off x="415654" y="1852800"/>
            <a:ext cx="3744600" cy="4239300"/>
          </a:xfrm>
          <a:prstGeom prst="rect">
            <a:avLst/>
          </a:prstGeom>
          <a:noFill/>
          <a:ln>
            <a:noFill/>
          </a:ln>
        </p:spPr>
        <p:txBody>
          <a:bodyPr anchorCtr="0" anchor="t" bIns="121900" lIns="121900" spcFirstLastPara="1" rIns="121900" wrap="square" tIns="121900">
            <a:norm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429" name="Google Shape;429;g1e338b55bec_1_2125"/>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30" name="Shape 430"/>
        <p:cNvGrpSpPr/>
        <p:nvPr/>
      </p:nvGrpSpPr>
      <p:grpSpPr>
        <a:xfrm>
          <a:off x="0" y="0"/>
          <a:ext cx="0" cy="0"/>
          <a:chOff x="0" y="0"/>
          <a:chExt cx="0" cy="0"/>
        </a:xfrm>
      </p:grpSpPr>
      <p:sp>
        <p:nvSpPr>
          <p:cNvPr id="431" name="Google Shape;431;g1e338b55bec_1_2129"/>
          <p:cNvSpPr txBox="1"/>
          <p:nvPr>
            <p:ph type="title"/>
          </p:nvPr>
        </p:nvSpPr>
        <p:spPr>
          <a:xfrm>
            <a:off x="653751" y="600200"/>
            <a:ext cx="8491500" cy="5454300"/>
          </a:xfrm>
          <a:prstGeom prst="rect">
            <a:avLst/>
          </a:prstGeom>
          <a:noFill/>
          <a:ln>
            <a:noFill/>
          </a:ln>
        </p:spPr>
        <p:txBody>
          <a:bodyPr anchorCtr="0" anchor="ctr" bIns="121900" lIns="121900" spcFirstLastPara="1" rIns="121900" wrap="square" tIns="121900">
            <a:norm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432" name="Google Shape;432;g1e338b55bec_1_2129"/>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3" name="Shape 433"/>
        <p:cNvGrpSpPr/>
        <p:nvPr/>
      </p:nvGrpSpPr>
      <p:grpSpPr>
        <a:xfrm>
          <a:off x="0" y="0"/>
          <a:ext cx="0" cy="0"/>
          <a:chOff x="0" y="0"/>
          <a:chExt cx="0" cy="0"/>
        </a:xfrm>
      </p:grpSpPr>
      <p:sp>
        <p:nvSpPr>
          <p:cNvPr id="434" name="Google Shape;434;g1e338b55bec_1_2132"/>
          <p:cNvSpPr/>
          <p:nvPr/>
        </p:nvSpPr>
        <p:spPr>
          <a:xfrm>
            <a:off x="6096788" y="-167"/>
            <a:ext cx="60969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435" name="Google Shape;435;g1e338b55bec_1_2132"/>
          <p:cNvSpPr txBox="1"/>
          <p:nvPr>
            <p:ph type="title"/>
          </p:nvPr>
        </p:nvSpPr>
        <p:spPr>
          <a:xfrm>
            <a:off x="354046" y="1644233"/>
            <a:ext cx="5394300" cy="19764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436" name="Google Shape;436;g1e338b55bec_1_2132"/>
          <p:cNvSpPr txBox="1"/>
          <p:nvPr>
            <p:ph idx="1" type="subTitle"/>
          </p:nvPr>
        </p:nvSpPr>
        <p:spPr>
          <a:xfrm>
            <a:off x="354046" y="3737433"/>
            <a:ext cx="5394300" cy="16467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437" name="Google Shape;437;g1e338b55bec_1_2132"/>
          <p:cNvSpPr txBox="1"/>
          <p:nvPr>
            <p:ph idx="2" type="body"/>
          </p:nvPr>
        </p:nvSpPr>
        <p:spPr>
          <a:xfrm>
            <a:off x="6586851" y="965433"/>
            <a:ext cx="5116800" cy="4926900"/>
          </a:xfrm>
          <a:prstGeom prst="rect">
            <a:avLst/>
          </a:prstGeom>
          <a:noFill/>
          <a:ln>
            <a:noFill/>
          </a:ln>
        </p:spPr>
        <p:txBody>
          <a:bodyPr anchorCtr="0" anchor="ctr"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438" name="Google Shape;438;g1e338b55bec_1_2132"/>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9" name="Shape 439"/>
        <p:cNvGrpSpPr/>
        <p:nvPr/>
      </p:nvGrpSpPr>
      <p:grpSpPr>
        <a:xfrm>
          <a:off x="0" y="0"/>
          <a:ext cx="0" cy="0"/>
          <a:chOff x="0" y="0"/>
          <a:chExt cx="0" cy="0"/>
        </a:xfrm>
      </p:grpSpPr>
      <p:sp>
        <p:nvSpPr>
          <p:cNvPr id="440" name="Google Shape;440;g1e338b55bec_1_2138"/>
          <p:cNvSpPr txBox="1"/>
          <p:nvPr>
            <p:ph idx="1" type="body"/>
          </p:nvPr>
        </p:nvSpPr>
        <p:spPr>
          <a:xfrm>
            <a:off x="415654" y="5640767"/>
            <a:ext cx="7999500" cy="806700"/>
          </a:xfrm>
          <a:prstGeom prst="rect">
            <a:avLst/>
          </a:prstGeom>
          <a:noFill/>
          <a:ln>
            <a:noFill/>
          </a:ln>
        </p:spPr>
        <p:txBody>
          <a:bodyPr anchorCtr="0" anchor="ctr" bIns="121900" lIns="121900" spcFirstLastPara="1" rIns="121900" wrap="square" tIns="121900">
            <a:normAutofit/>
          </a:bodyPr>
          <a:lstStyle>
            <a:lvl1pPr indent="-228600" lvl="0" marL="457200" rtl="0" algn="l">
              <a:lnSpc>
                <a:spcPct val="100000"/>
              </a:lnSpc>
              <a:spcBef>
                <a:spcPts val="0"/>
              </a:spcBef>
              <a:spcAft>
                <a:spcPts val="0"/>
              </a:spcAft>
              <a:buSzPts val="2400"/>
              <a:buNone/>
              <a:defRPr/>
            </a:lvl1pPr>
          </a:lstStyle>
          <a:p/>
        </p:txBody>
      </p:sp>
      <p:sp>
        <p:nvSpPr>
          <p:cNvPr id="441" name="Google Shape;441;g1e338b55bec_1_2138"/>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Add8">
  <p:cSld name="SlideAdd8">
    <p:spTree>
      <p:nvGrpSpPr>
        <p:cNvPr id="25" name="Shape 25"/>
        <p:cNvGrpSpPr/>
        <p:nvPr/>
      </p:nvGrpSpPr>
      <p:grpSpPr>
        <a:xfrm>
          <a:off x="0" y="0"/>
          <a:ext cx="0" cy="0"/>
          <a:chOff x="0" y="0"/>
          <a:chExt cx="0" cy="0"/>
        </a:xfrm>
      </p:grpSpPr>
      <p:pic>
        <p:nvPicPr>
          <p:cNvPr id="26" name="Google Shape;26;p17"/>
          <p:cNvPicPr preferRelativeResize="0"/>
          <p:nvPr>
            <p:ph idx="2" type="pic"/>
          </p:nvPr>
        </p:nvPicPr>
        <p:blipFill/>
        <p:spPr>
          <a:xfrm>
            <a:off x="7468390" y="0"/>
            <a:ext cx="4725198" cy="6858000"/>
          </a:xfrm>
          <a:prstGeom prst="rect">
            <a:avLst/>
          </a:prstGeom>
          <a:blipFill rotWithShape="1">
            <a:blip r:embed="rId2">
              <a:alphaModFix/>
            </a:blip>
            <a:tile algn="tl" flip="none" tx="0" sx="100000" ty="0" sy="100000"/>
          </a:blip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2" name="Shape 442"/>
        <p:cNvGrpSpPr/>
        <p:nvPr/>
      </p:nvGrpSpPr>
      <p:grpSpPr>
        <a:xfrm>
          <a:off x="0" y="0"/>
          <a:ext cx="0" cy="0"/>
          <a:chOff x="0" y="0"/>
          <a:chExt cx="0" cy="0"/>
        </a:xfrm>
      </p:grpSpPr>
      <p:sp>
        <p:nvSpPr>
          <p:cNvPr id="443" name="Google Shape;443;g1e338b55bec_1_2141"/>
          <p:cNvSpPr txBox="1"/>
          <p:nvPr>
            <p:ph hasCustomPrompt="1" type="title"/>
          </p:nvPr>
        </p:nvSpPr>
        <p:spPr>
          <a:xfrm>
            <a:off x="415654" y="1474833"/>
            <a:ext cx="11362200" cy="26181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444" name="Google Shape;444;g1e338b55bec_1_2141"/>
          <p:cNvSpPr txBox="1"/>
          <p:nvPr>
            <p:ph idx="1" type="body"/>
          </p:nvPr>
        </p:nvSpPr>
        <p:spPr>
          <a:xfrm>
            <a:off x="415654" y="4202967"/>
            <a:ext cx="11362200" cy="1734300"/>
          </a:xfrm>
          <a:prstGeom prst="rect">
            <a:avLst/>
          </a:prstGeom>
          <a:noFill/>
          <a:ln>
            <a:noFill/>
          </a:ln>
        </p:spPr>
        <p:txBody>
          <a:bodyPr anchorCtr="0" anchor="t" bIns="121900" lIns="121900" spcFirstLastPara="1" rIns="121900" wrap="square" tIns="121900">
            <a:normAutofit/>
          </a:bodyPr>
          <a:lstStyle>
            <a:lvl1pPr indent="-381000" lvl="0" marL="457200" rtl="0" algn="ctr">
              <a:lnSpc>
                <a:spcPct val="115000"/>
              </a:lnSpc>
              <a:spcBef>
                <a:spcPts val="0"/>
              </a:spcBef>
              <a:spcAft>
                <a:spcPts val="0"/>
              </a:spcAft>
              <a:buSzPts val="2400"/>
              <a:buChar char="●"/>
              <a:defRPr/>
            </a:lvl1pPr>
            <a:lvl2pPr indent="-349250" lvl="1" marL="914400" rtl="0" algn="ctr">
              <a:lnSpc>
                <a:spcPct val="115000"/>
              </a:lnSpc>
              <a:spcBef>
                <a:spcPts val="0"/>
              </a:spcBef>
              <a:spcAft>
                <a:spcPts val="0"/>
              </a:spcAft>
              <a:buSzPts val="1900"/>
              <a:buChar char="○"/>
              <a:defRPr/>
            </a:lvl2pPr>
            <a:lvl3pPr indent="-349250" lvl="2" marL="1371600" rtl="0" algn="ctr">
              <a:lnSpc>
                <a:spcPct val="115000"/>
              </a:lnSpc>
              <a:spcBef>
                <a:spcPts val="0"/>
              </a:spcBef>
              <a:spcAft>
                <a:spcPts val="0"/>
              </a:spcAft>
              <a:buSzPts val="1900"/>
              <a:buChar char="■"/>
              <a:defRPr/>
            </a:lvl3pPr>
            <a:lvl4pPr indent="-349250" lvl="3" marL="1828800" rtl="0" algn="ctr">
              <a:lnSpc>
                <a:spcPct val="115000"/>
              </a:lnSpc>
              <a:spcBef>
                <a:spcPts val="0"/>
              </a:spcBef>
              <a:spcAft>
                <a:spcPts val="0"/>
              </a:spcAft>
              <a:buSzPts val="1900"/>
              <a:buChar char="●"/>
              <a:defRPr/>
            </a:lvl4pPr>
            <a:lvl5pPr indent="-349250" lvl="4" marL="2286000" rtl="0" algn="ctr">
              <a:lnSpc>
                <a:spcPct val="115000"/>
              </a:lnSpc>
              <a:spcBef>
                <a:spcPts val="0"/>
              </a:spcBef>
              <a:spcAft>
                <a:spcPts val="0"/>
              </a:spcAft>
              <a:buSzPts val="1900"/>
              <a:buChar char="○"/>
              <a:defRPr/>
            </a:lvl5pPr>
            <a:lvl6pPr indent="-349250" lvl="5" marL="2743200" rtl="0" algn="ctr">
              <a:lnSpc>
                <a:spcPct val="115000"/>
              </a:lnSpc>
              <a:spcBef>
                <a:spcPts val="0"/>
              </a:spcBef>
              <a:spcAft>
                <a:spcPts val="0"/>
              </a:spcAft>
              <a:buSzPts val="1900"/>
              <a:buChar char="■"/>
              <a:defRPr/>
            </a:lvl6pPr>
            <a:lvl7pPr indent="-349250" lvl="6" marL="3200400" rtl="0" algn="ctr">
              <a:lnSpc>
                <a:spcPct val="115000"/>
              </a:lnSpc>
              <a:spcBef>
                <a:spcPts val="0"/>
              </a:spcBef>
              <a:spcAft>
                <a:spcPts val="0"/>
              </a:spcAft>
              <a:buSzPts val="1900"/>
              <a:buChar char="●"/>
              <a:defRPr/>
            </a:lvl7pPr>
            <a:lvl8pPr indent="-349250" lvl="7" marL="3657600" rtl="0" algn="ctr">
              <a:lnSpc>
                <a:spcPct val="115000"/>
              </a:lnSpc>
              <a:spcBef>
                <a:spcPts val="0"/>
              </a:spcBef>
              <a:spcAft>
                <a:spcPts val="0"/>
              </a:spcAft>
              <a:buSzPts val="1900"/>
              <a:buChar char="○"/>
              <a:defRPr/>
            </a:lvl8pPr>
            <a:lvl9pPr indent="-349250" lvl="8" marL="4114800" rtl="0" algn="ctr">
              <a:lnSpc>
                <a:spcPct val="115000"/>
              </a:lnSpc>
              <a:spcBef>
                <a:spcPts val="0"/>
              </a:spcBef>
              <a:spcAft>
                <a:spcPts val="0"/>
              </a:spcAft>
              <a:buSzPts val="1900"/>
              <a:buChar char="■"/>
              <a:defRPr/>
            </a:lvl9pPr>
          </a:lstStyle>
          <a:p/>
        </p:txBody>
      </p:sp>
      <p:sp>
        <p:nvSpPr>
          <p:cNvPr id="445" name="Google Shape;445;g1e338b55bec_1_2141"/>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6" name="Shape 446"/>
        <p:cNvGrpSpPr/>
        <p:nvPr/>
      </p:nvGrpSpPr>
      <p:grpSpPr>
        <a:xfrm>
          <a:off x="0" y="0"/>
          <a:ext cx="0" cy="0"/>
          <a:chOff x="0" y="0"/>
          <a:chExt cx="0" cy="0"/>
        </a:xfrm>
      </p:grpSpPr>
      <p:sp>
        <p:nvSpPr>
          <p:cNvPr id="447" name="Google Shape;447;g1e338b55bec_1_2145"/>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Add18">
  <p:cSld name="SlideAdd18">
    <p:spTree>
      <p:nvGrpSpPr>
        <p:cNvPr id="27" name="Shape 27"/>
        <p:cNvGrpSpPr/>
        <p:nvPr/>
      </p:nvGrpSpPr>
      <p:grpSpPr>
        <a:xfrm>
          <a:off x="0" y="0"/>
          <a:ext cx="0" cy="0"/>
          <a:chOff x="0" y="0"/>
          <a:chExt cx="0" cy="0"/>
        </a:xfrm>
      </p:grpSpPr>
      <p:pic>
        <p:nvPicPr>
          <p:cNvPr id="28" name="Google Shape;28;p18"/>
          <p:cNvPicPr preferRelativeResize="0"/>
          <p:nvPr>
            <p:ph idx="2" type="pic"/>
          </p:nvPr>
        </p:nvPicPr>
        <p:blipFill/>
        <p:spPr>
          <a:xfrm>
            <a:off x="8845932" y="0"/>
            <a:ext cx="3347656" cy="6858000"/>
          </a:xfrm>
          <a:prstGeom prst="rect">
            <a:avLst/>
          </a:prstGeom>
          <a:blipFill rotWithShape="1">
            <a:blip r:embed="rId2">
              <a:alphaModFix/>
            </a:blip>
            <a:tile algn="tl" flip="none" tx="0" sx="100000" ty="0" sy="100000"/>
          </a:blipFill>
          <a:ln>
            <a:noFill/>
          </a:ln>
        </p:spPr>
      </p:pic>
      <p:pic>
        <p:nvPicPr>
          <p:cNvPr id="29" name="Google Shape;29;p18"/>
          <p:cNvPicPr preferRelativeResize="0"/>
          <p:nvPr>
            <p:ph idx="3" type="pic"/>
          </p:nvPr>
        </p:nvPicPr>
        <p:blipFill/>
        <p:spPr>
          <a:xfrm>
            <a:off x="6590362" y="1143000"/>
            <a:ext cx="4572000" cy="4572000"/>
          </a:xfrm>
          <a:prstGeom prst="rect">
            <a:avLst/>
          </a:prstGeom>
          <a:blipFill rotWithShape="1">
            <a:blip r:embed="rId2">
              <a:alphaModFix/>
            </a:blip>
            <a:tile algn="tl" flip="none" tx="0" sx="100000" ty="0" sy="100000"/>
          </a:blip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Estudios Económicos">
  <p:cSld name="TITLE_1_1_1_1">
    <p:spTree>
      <p:nvGrpSpPr>
        <p:cNvPr id="32" name="Shape 32"/>
        <p:cNvGrpSpPr/>
        <p:nvPr/>
      </p:nvGrpSpPr>
      <p:grpSpPr>
        <a:xfrm>
          <a:off x="0" y="0"/>
          <a:ext cx="0" cy="0"/>
          <a:chOff x="0" y="0"/>
          <a:chExt cx="0" cy="0"/>
        </a:xfrm>
      </p:grpSpPr>
      <p:pic>
        <p:nvPicPr>
          <p:cNvPr id="33" name="Google Shape;33;g1e338b55bec_1_938"/>
          <p:cNvPicPr preferRelativeResize="0"/>
          <p:nvPr/>
        </p:nvPicPr>
        <p:blipFill rotWithShape="1">
          <a:blip r:embed="rId2">
            <a:alphaModFix/>
          </a:blip>
          <a:srcRect b="22280" l="0" r="18273" t="20969"/>
          <a:stretch/>
        </p:blipFill>
        <p:spPr>
          <a:xfrm>
            <a:off x="0" y="0"/>
            <a:ext cx="12193577" cy="6858003"/>
          </a:xfrm>
          <a:prstGeom prst="rect">
            <a:avLst/>
          </a:prstGeom>
          <a:noFill/>
          <a:ln>
            <a:noFill/>
          </a:ln>
        </p:spPr>
      </p:pic>
      <p:sp>
        <p:nvSpPr>
          <p:cNvPr id="34" name="Google Shape;34;g1e338b55bec_1_938"/>
          <p:cNvSpPr txBox="1"/>
          <p:nvPr>
            <p:ph idx="12" type="sldNum"/>
          </p:nvPr>
        </p:nvSpPr>
        <p:spPr>
          <a:xfrm>
            <a:off x="11410519" y="6333135"/>
            <a:ext cx="731700" cy="524700"/>
          </a:xfrm>
          <a:prstGeom prst="rect">
            <a:avLst/>
          </a:prstGeom>
          <a:noFill/>
          <a:ln>
            <a:noFill/>
          </a:ln>
        </p:spPr>
        <p:txBody>
          <a:bodyPr anchorCtr="0" anchor="t"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700"/>
              <a:buFont typeface="Arial"/>
              <a:buNone/>
              <a:defRPr b="0" i="0" sz="17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
        <p:nvSpPr>
          <p:cNvPr id="35" name="Google Shape;35;g1e338b55bec_1_938"/>
          <p:cNvSpPr txBox="1"/>
          <p:nvPr>
            <p:ph type="title"/>
          </p:nvPr>
        </p:nvSpPr>
        <p:spPr>
          <a:xfrm>
            <a:off x="3388104" y="2308367"/>
            <a:ext cx="8161800" cy="2079600"/>
          </a:xfrm>
          <a:prstGeom prst="rect">
            <a:avLst/>
          </a:prstGeom>
          <a:noFill/>
          <a:ln>
            <a:noFill/>
          </a:ln>
        </p:spPr>
        <p:txBody>
          <a:bodyPr anchorCtr="0" anchor="t" bIns="121900" lIns="121900" spcFirstLastPara="1" rIns="121900" wrap="square" tIns="121900">
            <a:noAutofit/>
          </a:bodyPr>
          <a:lstStyle>
            <a:lvl1pPr lvl="0" marR="0" rtl="0" algn="l">
              <a:lnSpc>
                <a:spcPct val="80000"/>
              </a:lnSpc>
              <a:spcBef>
                <a:spcPts val="0"/>
              </a:spcBef>
              <a:spcAft>
                <a:spcPts val="0"/>
              </a:spcAft>
              <a:buClr>
                <a:srgbClr val="000000"/>
              </a:buClr>
              <a:buSzPts val="8000"/>
              <a:buFont typeface="Arial"/>
              <a:buNone/>
              <a:defRPr b="1" i="0" sz="8000" u="none" cap="none" strike="noStrike">
                <a:solidFill>
                  <a:schemeClr val="lt1"/>
                </a:solidFill>
                <a:latin typeface="Assistant"/>
                <a:ea typeface="Assistant"/>
                <a:cs typeface="Assistant"/>
                <a:sym typeface="Assistant"/>
              </a:defRPr>
            </a:lvl1pPr>
            <a:lvl2pPr lvl="1"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6.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5.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8.xml"/><Relationship Id="rId22" Type="http://schemas.openxmlformats.org/officeDocument/2006/relationships/slideLayout" Target="../slideLayouts/slideLayout30.xml"/><Relationship Id="rId21" Type="http://schemas.openxmlformats.org/officeDocument/2006/relationships/slideLayout" Target="../slideLayouts/slideLayout29.xml"/><Relationship Id="rId24" Type="http://schemas.openxmlformats.org/officeDocument/2006/relationships/slideLayout" Target="../slideLayouts/slideLayout32.xml"/><Relationship Id="rId23" Type="http://schemas.openxmlformats.org/officeDocument/2006/relationships/slideLayout" Target="../slideLayouts/slideLayout31.xml"/><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9" Type="http://schemas.openxmlformats.org/officeDocument/2006/relationships/slideLayout" Target="../slideLayouts/slideLayout17.xml"/><Relationship Id="rId26" Type="http://schemas.openxmlformats.org/officeDocument/2006/relationships/slideLayout" Target="../slideLayouts/slideLayout34.xml"/><Relationship Id="rId25" Type="http://schemas.openxmlformats.org/officeDocument/2006/relationships/slideLayout" Target="../slideLayouts/slideLayout33.xml"/><Relationship Id="rId28" Type="http://schemas.openxmlformats.org/officeDocument/2006/relationships/slideLayout" Target="../slideLayouts/slideLayout36.xml"/><Relationship Id="rId27" Type="http://schemas.openxmlformats.org/officeDocument/2006/relationships/slideLayout" Target="../slideLayouts/slideLayout35.xml"/><Relationship Id="rId5" Type="http://schemas.openxmlformats.org/officeDocument/2006/relationships/slideLayout" Target="../slideLayouts/slideLayout13.xml"/><Relationship Id="rId6" Type="http://schemas.openxmlformats.org/officeDocument/2006/relationships/slideLayout" Target="../slideLayouts/slideLayout14.xml"/><Relationship Id="rId29" Type="http://schemas.openxmlformats.org/officeDocument/2006/relationships/slideLayout" Target="../slideLayouts/slideLayout37.xml"/><Relationship Id="rId7" Type="http://schemas.openxmlformats.org/officeDocument/2006/relationships/slideLayout" Target="../slideLayouts/slideLayout15.xml"/><Relationship Id="rId8" Type="http://schemas.openxmlformats.org/officeDocument/2006/relationships/slideLayout" Target="../slideLayouts/slideLayout16.xml"/><Relationship Id="rId31" Type="http://schemas.openxmlformats.org/officeDocument/2006/relationships/slideLayout" Target="../slideLayouts/slideLayout39.xml"/><Relationship Id="rId30" Type="http://schemas.openxmlformats.org/officeDocument/2006/relationships/slideLayout" Target="../slideLayouts/slideLayout38.xml"/><Relationship Id="rId11" Type="http://schemas.openxmlformats.org/officeDocument/2006/relationships/slideLayout" Target="../slideLayouts/slideLayout19.xml"/><Relationship Id="rId33" Type="http://schemas.openxmlformats.org/officeDocument/2006/relationships/slideLayout" Target="../slideLayouts/slideLayout41.xml"/><Relationship Id="rId10" Type="http://schemas.openxmlformats.org/officeDocument/2006/relationships/slideLayout" Target="../slideLayouts/slideLayout18.xml"/><Relationship Id="rId32" Type="http://schemas.openxmlformats.org/officeDocument/2006/relationships/slideLayout" Target="../slideLayouts/slideLayout40.xml"/><Relationship Id="rId13" Type="http://schemas.openxmlformats.org/officeDocument/2006/relationships/slideLayout" Target="../slideLayouts/slideLayout21.xml"/><Relationship Id="rId35" Type="http://schemas.openxmlformats.org/officeDocument/2006/relationships/slideLayout" Target="../slideLayouts/slideLayout43.xml"/><Relationship Id="rId12" Type="http://schemas.openxmlformats.org/officeDocument/2006/relationships/slideLayout" Target="../slideLayouts/slideLayout20.xml"/><Relationship Id="rId34" Type="http://schemas.openxmlformats.org/officeDocument/2006/relationships/slideLayout" Target="../slideLayouts/slideLayout42.xml"/><Relationship Id="rId15" Type="http://schemas.openxmlformats.org/officeDocument/2006/relationships/slideLayout" Target="../slideLayouts/slideLayout23.xml"/><Relationship Id="rId37" Type="http://schemas.openxmlformats.org/officeDocument/2006/relationships/slideLayout" Target="../slideLayouts/slideLayout45.xml"/><Relationship Id="rId14" Type="http://schemas.openxmlformats.org/officeDocument/2006/relationships/slideLayout" Target="../slideLayouts/slideLayout22.xml"/><Relationship Id="rId36" Type="http://schemas.openxmlformats.org/officeDocument/2006/relationships/slideLayout" Target="../slideLayouts/slideLayout44.xml"/><Relationship Id="rId17" Type="http://schemas.openxmlformats.org/officeDocument/2006/relationships/slideLayout" Target="../slideLayouts/slideLayout25.xml"/><Relationship Id="rId16" Type="http://schemas.openxmlformats.org/officeDocument/2006/relationships/slideLayout" Target="../slideLayouts/slideLayout24.xml"/><Relationship Id="rId38" Type="http://schemas.openxmlformats.org/officeDocument/2006/relationships/theme" Target="../theme/theme1.xml"/><Relationship Id="rId19" Type="http://schemas.openxmlformats.org/officeDocument/2006/relationships/slideLayout" Target="../slideLayouts/slideLayout27.xml"/><Relationship Id="rId1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4" Type="http://schemas.openxmlformats.org/officeDocument/2006/relationships/theme" Target="../theme/theme2.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42">
          <p15:clr>
            <a:srgbClr val="F26B43"/>
          </p15:clr>
        </p15:guide>
        <p15:guide id="2" pos="281">
          <p15:clr>
            <a:srgbClr val="F26B43"/>
          </p15:clr>
        </p15:guide>
        <p15:guide id="3" pos="7400">
          <p15:clr>
            <a:srgbClr val="F26B43"/>
          </p15:clr>
        </p15:guide>
        <p15:guide id="4" orient="horz" pos="27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 name="Shape 2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042">
          <p15:clr>
            <a:srgbClr val="F26B43"/>
          </p15:clr>
        </p15:guide>
        <p15:guide id="2" pos="281">
          <p15:clr>
            <a:srgbClr val="F26B43"/>
          </p15:clr>
        </p15:guide>
        <p15:guide id="3" pos="7400">
          <p15:clr>
            <a:srgbClr val="F26B43"/>
          </p15:clr>
        </p15:guide>
        <p15:guide id="4" orient="horz" pos="2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0" name="Shape 30"/>
        <p:cNvGrpSpPr/>
        <p:nvPr/>
      </p:nvGrpSpPr>
      <p:grpSpPr>
        <a:xfrm>
          <a:off x="0" y="0"/>
          <a:ext cx="0" cy="0"/>
          <a:chOff x="0" y="0"/>
          <a:chExt cx="0" cy="0"/>
        </a:xfrm>
      </p:grpSpPr>
      <p:sp>
        <p:nvSpPr>
          <p:cNvPr id="31" name="Google Shape;31;g1e338b55bec_1_936"/>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648">
          <p15:clr>
            <a:srgbClr val="EA4335"/>
          </p15:clr>
        </p15:guide>
        <p15:guide id="2" pos="7048">
          <p15:clr>
            <a:srgbClr val="EA4335"/>
          </p15:clr>
        </p15:guide>
        <p15:guide id="3" pos="7500">
          <p15:clr>
            <a:srgbClr val="EA4335"/>
          </p15:clr>
        </p15:guide>
        <p15:guide id="4" orient="horz" pos="19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4" name="Shape 294"/>
        <p:cNvGrpSpPr/>
        <p:nvPr/>
      </p:nvGrpSpPr>
      <p:grpSpPr>
        <a:xfrm>
          <a:off x="0" y="0"/>
          <a:ext cx="0" cy="0"/>
          <a:chOff x="0" y="0"/>
          <a:chExt cx="0" cy="0"/>
        </a:xfrm>
      </p:grpSpPr>
      <p:sp>
        <p:nvSpPr>
          <p:cNvPr id="295" name="Google Shape;295;g1e338b55bec_1_1200"/>
          <p:cNvSpPr txBox="1"/>
          <p:nvPr>
            <p:ph type="title"/>
          </p:nvPr>
        </p:nvSpPr>
        <p:spPr>
          <a:xfrm>
            <a:off x="838308" y="365125"/>
            <a:ext cx="10517100" cy="1325700"/>
          </a:xfrm>
          <a:prstGeom prst="rect">
            <a:avLst/>
          </a:prstGeom>
          <a:noFill/>
          <a:ln>
            <a:noFill/>
          </a:ln>
        </p:spPr>
        <p:txBody>
          <a:bodyPr anchorCtr="0" anchor="ctr" bIns="60950" lIns="121900" spcFirstLastPara="1" rIns="121900" wrap="square" tIns="6095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
        <p:nvSpPr>
          <p:cNvPr id="296" name="Google Shape;296;g1e338b55bec_1_1200"/>
          <p:cNvSpPr txBox="1"/>
          <p:nvPr>
            <p:ph idx="1" type="body"/>
          </p:nvPr>
        </p:nvSpPr>
        <p:spPr>
          <a:xfrm>
            <a:off x="838308" y="1825625"/>
            <a:ext cx="10517100" cy="4351200"/>
          </a:xfrm>
          <a:prstGeom prst="rect">
            <a:avLst/>
          </a:prstGeom>
          <a:noFill/>
          <a:ln>
            <a:noFill/>
          </a:ln>
        </p:spPr>
        <p:txBody>
          <a:bodyPr anchorCtr="0" anchor="t" bIns="60950" lIns="121900" spcFirstLastPara="1" rIns="121900" wrap="square" tIns="6095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7" name="Google Shape;297;g1e338b55bec_1_1200"/>
          <p:cNvSpPr txBox="1"/>
          <p:nvPr>
            <p:ph idx="10" type="dt"/>
          </p:nvPr>
        </p:nvSpPr>
        <p:spPr>
          <a:xfrm>
            <a:off x="838308" y="6356351"/>
            <a:ext cx="2743500" cy="365100"/>
          </a:xfrm>
          <a:prstGeom prst="rect">
            <a:avLst/>
          </a:prstGeom>
          <a:noFill/>
          <a:ln>
            <a:noFill/>
          </a:ln>
        </p:spPr>
        <p:txBody>
          <a:bodyPr anchorCtr="0" anchor="ctr" bIns="60950" lIns="121900" spcFirstLastPara="1" rIns="121900" wrap="square" tIns="60950">
            <a:noAutofit/>
          </a:bodyPr>
          <a:lstStyle>
            <a:lvl1pPr lvl="0" marR="0" rtl="0" algn="l">
              <a:lnSpc>
                <a:spcPct val="100000"/>
              </a:lnSpc>
              <a:spcBef>
                <a:spcPts val="0"/>
              </a:spcBef>
              <a:spcAft>
                <a:spcPts val="0"/>
              </a:spcAft>
              <a:buSzPts val="19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298" name="Google Shape;298;g1e338b55bec_1_1200"/>
          <p:cNvSpPr txBox="1"/>
          <p:nvPr>
            <p:ph idx="11" type="ftr"/>
          </p:nvPr>
        </p:nvSpPr>
        <p:spPr>
          <a:xfrm>
            <a:off x="4039122" y="6356351"/>
            <a:ext cx="4115400" cy="365100"/>
          </a:xfrm>
          <a:prstGeom prst="rect">
            <a:avLst/>
          </a:prstGeom>
          <a:noFill/>
          <a:ln>
            <a:noFill/>
          </a:ln>
        </p:spPr>
        <p:txBody>
          <a:bodyPr anchorCtr="0" anchor="ctr" bIns="60950" lIns="121900" spcFirstLastPara="1" rIns="121900" wrap="square" tIns="60950">
            <a:noAutofit/>
          </a:bodyPr>
          <a:lstStyle>
            <a:lvl1pPr lvl="0" marR="0" rtl="0" algn="ctr">
              <a:lnSpc>
                <a:spcPct val="100000"/>
              </a:lnSpc>
              <a:spcBef>
                <a:spcPts val="0"/>
              </a:spcBef>
              <a:spcAft>
                <a:spcPts val="0"/>
              </a:spcAft>
              <a:buSzPts val="19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900"/>
              <a:buNone/>
              <a:defRPr b="0" i="0" sz="1900" u="none" cap="none" strike="noStrike">
                <a:solidFill>
                  <a:srgbClr val="000000"/>
                </a:solidFill>
                <a:latin typeface="Arial"/>
                <a:ea typeface="Arial"/>
                <a:cs typeface="Arial"/>
                <a:sym typeface="Arial"/>
              </a:defRPr>
            </a:lvl9pPr>
          </a:lstStyle>
          <a:p/>
        </p:txBody>
      </p:sp>
      <p:sp>
        <p:nvSpPr>
          <p:cNvPr id="299" name="Google Shape;299;g1e338b55bec_1_1200"/>
          <p:cNvSpPr txBox="1"/>
          <p:nvPr>
            <p:ph idx="12" type="sldNum"/>
          </p:nvPr>
        </p:nvSpPr>
        <p:spPr>
          <a:xfrm>
            <a:off x="8611712" y="6356351"/>
            <a:ext cx="2743500" cy="365100"/>
          </a:xfrm>
          <a:prstGeom prst="rect">
            <a:avLst/>
          </a:prstGeom>
          <a:noFill/>
          <a:ln>
            <a:noFill/>
          </a:ln>
        </p:spPr>
        <p:txBody>
          <a:bodyPr anchorCtr="0" anchor="ctr" bIns="60950" lIns="121900" spcFirstLastPara="1" rIns="121900" wrap="square" tIns="6095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0" name="Shape 390"/>
        <p:cNvGrpSpPr/>
        <p:nvPr/>
      </p:nvGrpSpPr>
      <p:grpSpPr>
        <a:xfrm>
          <a:off x="0" y="0"/>
          <a:ext cx="0" cy="0"/>
          <a:chOff x="0" y="0"/>
          <a:chExt cx="0" cy="0"/>
        </a:xfrm>
      </p:grpSpPr>
      <p:sp>
        <p:nvSpPr>
          <p:cNvPr id="391" name="Google Shape;391;g1e338b55bec_1_2089"/>
          <p:cNvSpPr txBox="1"/>
          <p:nvPr>
            <p:ph type="title"/>
          </p:nvPr>
        </p:nvSpPr>
        <p:spPr>
          <a:xfrm>
            <a:off x="415654" y="593367"/>
            <a:ext cx="113622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392" name="Google Shape;392;g1e338b55bec_1_2089"/>
          <p:cNvSpPr txBox="1"/>
          <p:nvPr>
            <p:ph idx="1" type="body"/>
          </p:nvPr>
        </p:nvSpPr>
        <p:spPr>
          <a:xfrm>
            <a:off x="415654" y="1536633"/>
            <a:ext cx="113622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393" name="Google Shape;393;g1e338b55bec_1_2089"/>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AR"/>
              <a:t>‹#›</a:t>
            </a:fld>
            <a:endParaRPr/>
          </a:p>
        </p:txBody>
      </p:sp>
    </p:spTree>
  </p:cSld>
  <p:clrMap accent1="accent1" accent2="accent2" accent3="accent3" accent4="accent4" accent5="accent5" accent6="accent6" bg1="lt1" bg2="dk2" tx1="dk1" tx2="lt2" folHlink="folHlink" hlink="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15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11.png"/><Relationship Id="rId4" Type="http://schemas.openxmlformats.org/officeDocument/2006/relationships/image" Target="../media/image1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99.jpg"/><Relationship Id="rId4" Type="http://schemas.openxmlformats.org/officeDocument/2006/relationships/image" Target="../media/image104.jpg"/><Relationship Id="rId5" Type="http://schemas.openxmlformats.org/officeDocument/2006/relationships/image" Target="../media/image9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09.png"/><Relationship Id="rId4" Type="http://schemas.openxmlformats.org/officeDocument/2006/relationships/image" Target="../media/image16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9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9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98.jpg"/><Relationship Id="rId5" Type="http://schemas.openxmlformats.org/officeDocument/2006/relationships/image" Target="../media/image105.jpg"/><Relationship Id="rId6" Type="http://schemas.openxmlformats.org/officeDocument/2006/relationships/image" Target="../media/image106.jpg"/><Relationship Id="rId7" Type="http://schemas.openxmlformats.org/officeDocument/2006/relationships/image" Target="../media/image10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 Id="rId3" Type="http://schemas.openxmlformats.org/officeDocument/2006/relationships/image" Target="../media/image110.png"/><Relationship Id="rId4" Type="http://schemas.openxmlformats.org/officeDocument/2006/relationships/image" Target="../media/image129.png"/><Relationship Id="rId5" Type="http://schemas.openxmlformats.org/officeDocument/2006/relationships/image" Target="../media/image10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10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9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23.png"/><Relationship Id="rId7" Type="http://schemas.openxmlformats.org/officeDocument/2006/relationships/image" Target="../media/image20.png"/><Relationship Id="rId8" Type="http://schemas.openxmlformats.org/officeDocument/2006/relationships/image" Target="../media/image22.png"/><Relationship Id="rId11" Type="http://schemas.openxmlformats.org/officeDocument/2006/relationships/image" Target="../media/image28.png"/><Relationship Id="rId10" Type="http://schemas.openxmlformats.org/officeDocument/2006/relationships/image" Target="../media/image2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xml"/><Relationship Id="rId3" Type="http://schemas.openxmlformats.org/officeDocument/2006/relationships/image" Target="../media/image115.png"/><Relationship Id="rId4" Type="http://schemas.openxmlformats.org/officeDocument/2006/relationships/image" Target="../media/image103.png"/><Relationship Id="rId5" Type="http://schemas.openxmlformats.org/officeDocument/2006/relationships/image" Target="../media/image141.png"/><Relationship Id="rId6" Type="http://schemas.openxmlformats.org/officeDocument/2006/relationships/image" Target="../media/image1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102.png"/><Relationship Id="rId4" Type="http://schemas.openxmlformats.org/officeDocument/2006/relationships/image" Target="../media/image111.png"/><Relationship Id="rId5" Type="http://schemas.openxmlformats.org/officeDocument/2006/relationships/image" Target="../media/image122.png"/><Relationship Id="rId6" Type="http://schemas.openxmlformats.org/officeDocument/2006/relationships/image" Target="../media/image138.png"/><Relationship Id="rId7" Type="http://schemas.openxmlformats.org/officeDocument/2006/relationships/hyperlink" Target="https://www.facebook.com/ADIMRA-Asociaci%C3%B3n-de-Industriales-Metal%C3%BArgicos-de-la-Rep%C3%BAblica-Argentina-105704381728882/?hc_ref=ARSxFR9PlUcTuBLNzMR-HxA7_RXc4SaSuk_pItlp-nyKoVhm2mOXfgDlcVMBjdMlJwo&amp;fref=nf&amp;__xts__%5B0%5D=68.ARBw05s15uikKkVDZUc_8Qumhc8EBX_bQuBKE25ky1FHNBPdLvSKisQiKSl2UcV6qLNDKUJgX15DC1BcEV7e0fLe7fjwwPwX7CNgYkPMv17oCYWCNnMqPhNMDlD3zuL6gXNV3DrpsMbBAGdgNlfYDvWz6s0uVBIEmj-dUCTXGNqdt5-cP0Pxjo9WDHh_5-21z7UvfRv4GMjzRTAp6ZjrRWws1pVkhqFlecqEKtQp34qDNEZvv1KMQT5fiMm8-5ERSu7LhLe9RC-tSuN2_douCnFfBeUkLHEm8PL4_NuSIa1Fsewihfo&amp;__tn__=kC-R" TargetMode="External"/><Relationship Id="rId8" Type="http://schemas.openxmlformats.org/officeDocument/2006/relationships/image" Target="../media/image1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2.xml"/><Relationship Id="rId3" Type="http://schemas.openxmlformats.org/officeDocument/2006/relationships/image" Target="../media/image114.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3.xml"/><Relationship Id="rId3" Type="http://schemas.openxmlformats.org/officeDocument/2006/relationships/image" Target="../media/image12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4.xml"/><Relationship Id="rId3" Type="http://schemas.openxmlformats.org/officeDocument/2006/relationships/image" Target="../media/image1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5.xml"/><Relationship Id="rId3" Type="http://schemas.openxmlformats.org/officeDocument/2006/relationships/image" Target="../media/image108.png"/><Relationship Id="rId4" Type="http://schemas.openxmlformats.org/officeDocument/2006/relationships/image" Target="../media/image123.png"/><Relationship Id="rId5" Type="http://schemas.openxmlformats.org/officeDocument/2006/relationships/image" Target="../media/image134.png"/><Relationship Id="rId6" Type="http://schemas.openxmlformats.org/officeDocument/2006/relationships/image" Target="../media/image1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6.xml"/><Relationship Id="rId3" Type="http://schemas.openxmlformats.org/officeDocument/2006/relationships/image" Target="../media/image1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7.xml"/><Relationship Id="rId3" Type="http://schemas.openxmlformats.org/officeDocument/2006/relationships/image" Target="../media/image1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8.xml"/><Relationship Id="rId3" Type="http://schemas.openxmlformats.org/officeDocument/2006/relationships/image" Target="../media/image1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39.xml"/><Relationship Id="rId3" Type="http://schemas.openxmlformats.org/officeDocument/2006/relationships/image" Target="../media/image125.png"/><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23.png"/><Relationship Id="rId5" Type="http://schemas.openxmlformats.org/officeDocument/2006/relationships/image" Target="../media/image43.jpg"/><Relationship Id="rId6" Type="http://schemas.openxmlformats.org/officeDocument/2006/relationships/image" Target="../media/image4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0.xml"/><Relationship Id="rId3" Type="http://schemas.openxmlformats.org/officeDocument/2006/relationships/image" Target="../media/image158.png"/><Relationship Id="rId4" Type="http://schemas.openxmlformats.org/officeDocument/2006/relationships/image" Target="../media/image143.png"/><Relationship Id="rId5" Type="http://schemas.openxmlformats.org/officeDocument/2006/relationships/image" Target="../media/image1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1.xml"/><Relationship Id="rId3" Type="http://schemas.openxmlformats.org/officeDocument/2006/relationships/image" Target="../media/image145.jpg"/><Relationship Id="rId4" Type="http://schemas.openxmlformats.org/officeDocument/2006/relationships/image" Target="../media/image12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2.xml"/><Relationship Id="rId3" Type="http://schemas.openxmlformats.org/officeDocument/2006/relationships/image" Target="../media/image162.jpg"/><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3.xml"/><Relationship Id="rId3" Type="http://schemas.openxmlformats.org/officeDocument/2006/relationships/image" Target="../media/image164.jp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4.xml"/><Relationship Id="rId3" Type="http://schemas.openxmlformats.org/officeDocument/2006/relationships/image" Target="../media/image151.png"/><Relationship Id="rId4" Type="http://schemas.openxmlformats.org/officeDocument/2006/relationships/image" Target="../media/image1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5.xml"/><Relationship Id="rId3" Type="http://schemas.openxmlformats.org/officeDocument/2006/relationships/image" Target="../media/image1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6.xml"/><Relationship Id="rId3" Type="http://schemas.openxmlformats.org/officeDocument/2006/relationships/image" Target="../media/image157.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7.xml"/><Relationship Id="rId3" Type="http://schemas.openxmlformats.org/officeDocument/2006/relationships/image" Target="../media/image1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8.xml"/><Relationship Id="rId3" Type="http://schemas.openxmlformats.org/officeDocument/2006/relationships/image" Target="../media/image125.png"/><Relationship Id="rId4" Type="http://schemas.openxmlformats.org/officeDocument/2006/relationships/image" Target="../media/image16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9.xml"/><Relationship Id="rId3" Type="http://schemas.openxmlformats.org/officeDocument/2006/relationships/image" Target="../media/image125.png"/></Relationships>
</file>

<file path=ppt/slides/_rels/slide5.xml.rels><?xml version="1.0" encoding="UTF-8" standalone="yes"?><Relationships xmlns="http://schemas.openxmlformats.org/package/2006/relationships"><Relationship Id="rId20" Type="http://schemas.openxmlformats.org/officeDocument/2006/relationships/image" Target="../media/image53.jpg"/><Relationship Id="rId22" Type="http://schemas.openxmlformats.org/officeDocument/2006/relationships/image" Target="../media/image59.jpg"/><Relationship Id="rId21" Type="http://schemas.openxmlformats.org/officeDocument/2006/relationships/image" Target="../media/image64.jpg"/><Relationship Id="rId24" Type="http://schemas.openxmlformats.org/officeDocument/2006/relationships/image" Target="../media/image62.jpg"/><Relationship Id="rId23" Type="http://schemas.openxmlformats.org/officeDocument/2006/relationships/image" Target="../media/image60.jpg"/><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50.jpg"/><Relationship Id="rId9" Type="http://schemas.openxmlformats.org/officeDocument/2006/relationships/image" Target="../media/image44.jpg"/><Relationship Id="rId25" Type="http://schemas.openxmlformats.org/officeDocument/2006/relationships/image" Target="../media/image61.jpg"/><Relationship Id="rId5" Type="http://schemas.openxmlformats.org/officeDocument/2006/relationships/image" Target="../media/image45.jpg"/><Relationship Id="rId6" Type="http://schemas.openxmlformats.org/officeDocument/2006/relationships/image" Target="../media/image39.jpg"/><Relationship Id="rId7" Type="http://schemas.openxmlformats.org/officeDocument/2006/relationships/image" Target="../media/image23.png"/><Relationship Id="rId8" Type="http://schemas.openxmlformats.org/officeDocument/2006/relationships/image" Target="../media/image42.jpg"/><Relationship Id="rId11" Type="http://schemas.openxmlformats.org/officeDocument/2006/relationships/image" Target="../media/image43.jpg"/><Relationship Id="rId10" Type="http://schemas.openxmlformats.org/officeDocument/2006/relationships/image" Target="../media/image40.jpg"/><Relationship Id="rId13" Type="http://schemas.openxmlformats.org/officeDocument/2006/relationships/image" Target="../media/image47.jpg"/><Relationship Id="rId12" Type="http://schemas.openxmlformats.org/officeDocument/2006/relationships/image" Target="../media/image46.jpg"/><Relationship Id="rId15" Type="http://schemas.openxmlformats.org/officeDocument/2006/relationships/image" Target="../media/image52.jpg"/><Relationship Id="rId14" Type="http://schemas.openxmlformats.org/officeDocument/2006/relationships/image" Target="../media/image56.jpg"/><Relationship Id="rId17" Type="http://schemas.openxmlformats.org/officeDocument/2006/relationships/image" Target="../media/image49.jpg"/><Relationship Id="rId16" Type="http://schemas.openxmlformats.org/officeDocument/2006/relationships/image" Target="../media/image48.jpg"/><Relationship Id="rId19" Type="http://schemas.openxmlformats.org/officeDocument/2006/relationships/image" Target="../media/image54.jpg"/><Relationship Id="rId18" Type="http://schemas.openxmlformats.org/officeDocument/2006/relationships/image" Target="../media/image5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0.xml"/><Relationship Id="rId3" Type="http://schemas.openxmlformats.org/officeDocument/2006/relationships/image" Target="../media/image12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1.xml"/><Relationship Id="rId3"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2.xml"/><Relationship Id="rId3" Type="http://schemas.openxmlformats.org/officeDocument/2006/relationships/image" Target="../media/image1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3.xml"/><Relationship Id="rId3" Type="http://schemas.openxmlformats.org/officeDocument/2006/relationships/image" Target="../media/image125.png"/><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4.xml"/><Relationship Id="rId3" Type="http://schemas.openxmlformats.org/officeDocument/2006/relationships/image" Target="../media/image118.png"/><Relationship Id="rId4" Type="http://schemas.openxmlformats.org/officeDocument/2006/relationships/image" Target="../media/image125.png"/><Relationship Id="rId5" Type="http://schemas.openxmlformats.org/officeDocument/2006/relationships/image" Target="../media/image165.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5.xml"/><Relationship Id="rId3" Type="http://schemas.openxmlformats.org/officeDocument/2006/relationships/image" Target="../media/image12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6.xml"/><Relationship Id="rId3" Type="http://schemas.openxmlformats.org/officeDocument/2006/relationships/image" Target="../media/image125.png"/><Relationship Id="rId4" Type="http://schemas.openxmlformats.org/officeDocument/2006/relationships/image" Target="../media/image149.jpg"/><Relationship Id="rId5" Type="http://schemas.openxmlformats.org/officeDocument/2006/relationships/image" Target="../media/image150.jpg"/><Relationship Id="rId6" Type="http://schemas.openxmlformats.org/officeDocument/2006/relationships/image" Target="../media/image14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7.xml"/><Relationship Id="rId3" Type="http://schemas.openxmlformats.org/officeDocument/2006/relationships/image" Target="../media/image163.png"/><Relationship Id="rId4" Type="http://schemas.openxmlformats.org/officeDocument/2006/relationships/image" Target="../media/image15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8.xml"/><Relationship Id="rId3" Type="http://schemas.openxmlformats.org/officeDocument/2006/relationships/image" Target="../media/image1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9.xml"/><Relationship Id="rId3" Type="http://schemas.openxmlformats.org/officeDocument/2006/relationships/image" Target="../media/image125.png"/><Relationship Id="rId4" Type="http://schemas.openxmlformats.org/officeDocument/2006/relationships/image" Target="../media/image1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2.png"/><Relationship Id="rId4" Type="http://schemas.openxmlformats.org/officeDocument/2006/relationships/image" Target="../media/image32.png"/><Relationship Id="rId9" Type="http://schemas.openxmlformats.org/officeDocument/2006/relationships/image" Target="../media/image74.png"/><Relationship Id="rId5" Type="http://schemas.openxmlformats.org/officeDocument/2006/relationships/image" Target="../media/image20.png"/><Relationship Id="rId6" Type="http://schemas.openxmlformats.org/officeDocument/2006/relationships/image" Target="../media/image63.png"/><Relationship Id="rId7" Type="http://schemas.openxmlformats.org/officeDocument/2006/relationships/image" Target="../media/image67.jpg"/><Relationship Id="rId8" Type="http://schemas.openxmlformats.org/officeDocument/2006/relationships/image" Target="../media/image65.jpg"/><Relationship Id="rId11" Type="http://schemas.openxmlformats.org/officeDocument/2006/relationships/image" Target="../media/image69.png"/><Relationship Id="rId10" Type="http://schemas.openxmlformats.org/officeDocument/2006/relationships/image" Target="../media/image66.png"/><Relationship Id="rId13" Type="http://schemas.openxmlformats.org/officeDocument/2006/relationships/image" Target="../media/image71.png"/><Relationship Id="rId12" Type="http://schemas.openxmlformats.org/officeDocument/2006/relationships/image" Target="../media/image70.png"/><Relationship Id="rId15" Type="http://schemas.openxmlformats.org/officeDocument/2006/relationships/image" Target="../media/image77.png"/><Relationship Id="rId14" Type="http://schemas.openxmlformats.org/officeDocument/2006/relationships/image" Target="../media/image68.png"/><Relationship Id="rId17" Type="http://schemas.openxmlformats.org/officeDocument/2006/relationships/image" Target="../media/image76.png"/><Relationship Id="rId16" Type="http://schemas.openxmlformats.org/officeDocument/2006/relationships/image" Target="../media/image41.png"/><Relationship Id="rId18" Type="http://schemas.openxmlformats.org/officeDocument/2006/relationships/image" Target="../media/image8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0.xml"/><Relationship Id="rId3" Type="http://schemas.openxmlformats.org/officeDocument/2006/relationships/image" Target="../media/image125.png"/><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1.xml"/><Relationship Id="rId3" Type="http://schemas.openxmlformats.org/officeDocument/2006/relationships/image" Target="../media/image159.png"/><Relationship Id="rId4" Type="http://schemas.openxmlformats.org/officeDocument/2006/relationships/image" Target="../media/image154.png"/><Relationship Id="rId5" Type="http://schemas.openxmlformats.org/officeDocument/2006/relationships/image" Target="../media/image12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62.xml"/><Relationship Id="rId3" Type="http://schemas.openxmlformats.org/officeDocument/2006/relationships/image" Target="../media/image160.png"/><Relationship Id="rId4" Type="http://schemas.openxmlformats.org/officeDocument/2006/relationships/image" Target="../media/image1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8.png"/><Relationship Id="rId4" Type="http://schemas.openxmlformats.org/officeDocument/2006/relationships/image" Target="../media/image32.png"/><Relationship Id="rId9" Type="http://schemas.openxmlformats.org/officeDocument/2006/relationships/image" Target="../media/image79.png"/><Relationship Id="rId5" Type="http://schemas.openxmlformats.org/officeDocument/2006/relationships/image" Target="../media/image75.png"/><Relationship Id="rId6" Type="http://schemas.openxmlformats.org/officeDocument/2006/relationships/image" Target="../media/image85.jpg"/><Relationship Id="rId7" Type="http://schemas.openxmlformats.org/officeDocument/2006/relationships/image" Target="../media/image91.png"/><Relationship Id="rId8" Type="http://schemas.openxmlformats.org/officeDocument/2006/relationships/image" Target="../media/image87.png"/><Relationship Id="rId11" Type="http://schemas.openxmlformats.org/officeDocument/2006/relationships/image" Target="../media/image90.png"/><Relationship Id="rId10" Type="http://schemas.openxmlformats.org/officeDocument/2006/relationships/image" Target="../media/image20.png"/><Relationship Id="rId13" Type="http://schemas.openxmlformats.org/officeDocument/2006/relationships/image" Target="../media/image86.png"/><Relationship Id="rId12"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8.png"/><Relationship Id="rId4" Type="http://schemas.openxmlformats.org/officeDocument/2006/relationships/image" Target="../media/image32.png"/><Relationship Id="rId5" Type="http://schemas.openxmlformats.org/officeDocument/2006/relationships/image" Target="../media/image89.jpg"/><Relationship Id="rId6" Type="http://schemas.openxmlformats.org/officeDocument/2006/relationships/image" Target="../media/image8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hyperlink" Target="mailto:pamela.martin@gtarg.com" TargetMode="External"/><Relationship Id="rId5" Type="http://schemas.openxmlformats.org/officeDocument/2006/relationships/hyperlink" Target="mailto:pamela.martin@gtarg.com" TargetMode="External"/><Relationship Id="rId6" Type="http://schemas.openxmlformats.org/officeDocument/2006/relationships/hyperlink" Target="http://www.gtingenieriasa.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113C"/>
        </a:solidFill>
      </p:bgPr>
    </p:bg>
    <p:spTree>
      <p:nvGrpSpPr>
        <p:cNvPr id="452" name="Shape 452"/>
        <p:cNvGrpSpPr/>
        <p:nvPr/>
      </p:nvGrpSpPr>
      <p:grpSpPr>
        <a:xfrm>
          <a:off x="0" y="0"/>
          <a:ext cx="0" cy="0"/>
          <a:chOff x="0" y="0"/>
          <a:chExt cx="0" cy="0"/>
        </a:xfrm>
      </p:grpSpPr>
      <p:pic>
        <p:nvPicPr>
          <p:cNvPr id="453" name="Google Shape;453;g1e338b55bec_0_15"/>
          <p:cNvPicPr preferRelativeResize="0"/>
          <p:nvPr/>
        </p:nvPicPr>
        <p:blipFill rotWithShape="1">
          <a:blip r:embed="rId3">
            <a:alphaModFix/>
          </a:blip>
          <a:srcRect b="1510" l="0" r="0" t="2280"/>
          <a:stretch/>
        </p:blipFill>
        <p:spPr>
          <a:xfrm>
            <a:off x="2530975" y="0"/>
            <a:ext cx="7131628" cy="68579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g1e338b55bec_1_671"/>
          <p:cNvSpPr txBox="1"/>
          <p:nvPr>
            <p:ph type="title"/>
          </p:nvPr>
        </p:nvSpPr>
        <p:spPr>
          <a:xfrm>
            <a:off x="2282060" y="1333900"/>
            <a:ext cx="10136100" cy="3795300"/>
          </a:xfrm>
          <a:prstGeom prst="rect">
            <a:avLst/>
          </a:prstGeom>
          <a:noFill/>
          <a:ln>
            <a:noFill/>
          </a:ln>
        </p:spPr>
        <p:txBody>
          <a:bodyPr anchorCtr="0" anchor="t" bIns="121900" lIns="121900" spcFirstLastPara="1" rIns="121900" wrap="square" tIns="121900">
            <a:noAutofit/>
          </a:bodyPr>
          <a:lstStyle/>
          <a:p>
            <a:pPr indent="0" lvl="0" marL="0" rtl="0" algn="ctr">
              <a:lnSpc>
                <a:spcPct val="80000"/>
              </a:lnSpc>
              <a:spcBef>
                <a:spcPts val="0"/>
              </a:spcBef>
              <a:spcAft>
                <a:spcPts val="0"/>
              </a:spcAft>
              <a:buSzPts val="5600"/>
              <a:buNone/>
            </a:pPr>
            <a:r>
              <a:rPr lang="es-AR" sz="5600"/>
              <a:t>II FORO</a:t>
            </a:r>
            <a:br>
              <a:rPr lang="es-AR" sz="5600"/>
            </a:br>
            <a:br>
              <a:rPr lang="es-AR" sz="5600"/>
            </a:br>
            <a:r>
              <a:rPr lang="es-AR" sz="5600"/>
              <a:t>METALMECÁNICA Y MINERÍA 2023</a:t>
            </a:r>
            <a:endParaRPr sz="5600"/>
          </a:p>
        </p:txBody>
      </p:sp>
      <p:sp>
        <p:nvSpPr>
          <p:cNvPr id="636" name="Google Shape;636;g1e338b55bec_1_671"/>
          <p:cNvSpPr/>
          <p:nvPr/>
        </p:nvSpPr>
        <p:spPr>
          <a:xfrm>
            <a:off x="2603231" y="4564167"/>
            <a:ext cx="9493500" cy="771300"/>
          </a:xfrm>
          <a:prstGeom prst="rect">
            <a:avLst/>
          </a:prstGeom>
          <a:noFill/>
          <a:ln>
            <a:noFill/>
          </a:ln>
        </p:spPr>
        <p:txBody>
          <a:bodyPr anchorCtr="0" anchor="ctr"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700"/>
              <a:buFont typeface="Arial"/>
              <a:buNone/>
            </a:pPr>
            <a:r>
              <a:t/>
            </a:r>
            <a:endParaRPr b="0" i="0" sz="2700" u="none" cap="none" strike="noStrike">
              <a:solidFill>
                <a:srgbClr val="FFFFFF"/>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700"/>
              <a:buFont typeface="Arial"/>
              <a:buNone/>
            </a:pPr>
            <a:r>
              <a:rPr b="0" i="0" lang="es-AR" sz="2700" u="none" cap="none" strike="noStrike">
                <a:solidFill>
                  <a:srgbClr val="FFFFFF"/>
                </a:solidFill>
                <a:latin typeface="Arial"/>
                <a:ea typeface="Arial"/>
                <a:cs typeface="Arial"/>
                <a:sym typeface="Arial"/>
              </a:rPr>
              <a:t>Hotel y Casino Cóndor de los Andes - Mendoza, 17 de mayo</a:t>
            </a:r>
            <a:endParaRPr b="0" i="0" sz="2700" u="none" cap="none" strike="noStrike">
              <a:solidFill>
                <a:srgbClr val="000000"/>
              </a:solidFill>
              <a:latin typeface="Arial"/>
              <a:ea typeface="Arial"/>
              <a:cs typeface="Arial"/>
              <a:sym typeface="Arial"/>
            </a:endParaRPr>
          </a:p>
        </p:txBody>
      </p:sp>
      <p:sp>
        <p:nvSpPr>
          <p:cNvPr id="637" name="Google Shape;637;g1e338b55bec_1_671"/>
          <p:cNvSpPr/>
          <p:nvPr/>
        </p:nvSpPr>
        <p:spPr>
          <a:xfrm>
            <a:off x="3925040" y="5919000"/>
            <a:ext cx="3957600" cy="3351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AR" sz="1900" u="none" cap="none" strike="noStrike">
                <a:solidFill>
                  <a:srgbClr val="FFFFFF"/>
                </a:solidFill>
                <a:latin typeface="Assistant"/>
                <a:ea typeface="Assistant"/>
                <a:cs typeface="Assistant"/>
                <a:sym typeface="Assistant"/>
              </a:rPr>
              <a:t>@RedADIMRA</a:t>
            </a:r>
            <a:endParaRPr b="0" i="0" sz="1900" u="none" cap="none" strike="noStrike">
              <a:solidFill>
                <a:srgbClr val="FFFFFF"/>
              </a:solidFill>
              <a:latin typeface="Assistant"/>
              <a:ea typeface="Assistant"/>
              <a:cs typeface="Assistant"/>
              <a:sym typeface="Assistant"/>
            </a:endParaRPr>
          </a:p>
        </p:txBody>
      </p:sp>
      <p:sp>
        <p:nvSpPr>
          <p:cNvPr id="638" name="Google Shape;638;g1e338b55bec_1_671"/>
          <p:cNvSpPr/>
          <p:nvPr/>
        </p:nvSpPr>
        <p:spPr>
          <a:xfrm>
            <a:off x="6212669" y="5918999"/>
            <a:ext cx="3957600" cy="3669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rPr b="0" i="0" lang="es-AR" sz="1900" u="none" cap="none" strike="noStrike">
                <a:solidFill>
                  <a:srgbClr val="FFFFFF"/>
                </a:solidFill>
                <a:latin typeface="Assistant"/>
                <a:ea typeface="Assistant"/>
                <a:cs typeface="Assistant"/>
                <a:sym typeface="Assistant"/>
              </a:rPr>
              <a:t>https://www.adimra.org.ar</a:t>
            </a:r>
            <a:endParaRPr sz="1900"/>
          </a:p>
        </p:txBody>
      </p:sp>
      <p:pic>
        <p:nvPicPr>
          <p:cNvPr id="639" name="Google Shape;639;g1e338b55bec_1_671"/>
          <p:cNvPicPr preferRelativeResize="0"/>
          <p:nvPr/>
        </p:nvPicPr>
        <p:blipFill rotWithShape="1">
          <a:blip r:embed="rId3">
            <a:alphaModFix/>
          </a:blip>
          <a:srcRect b="0" l="0" r="0" t="0"/>
          <a:stretch/>
        </p:blipFill>
        <p:spPr>
          <a:xfrm>
            <a:off x="3607499" y="5927851"/>
            <a:ext cx="317500" cy="317500"/>
          </a:xfrm>
          <a:prstGeom prst="rect">
            <a:avLst/>
          </a:prstGeom>
          <a:noFill/>
          <a:ln>
            <a:noFill/>
          </a:ln>
        </p:spPr>
      </p:pic>
      <p:pic>
        <p:nvPicPr>
          <p:cNvPr descr="Mundo contorno" id="640" name="Google Shape;640;g1e338b55bec_1_671"/>
          <p:cNvPicPr preferRelativeResize="0"/>
          <p:nvPr/>
        </p:nvPicPr>
        <p:blipFill rotWithShape="1">
          <a:blip r:embed="rId4">
            <a:alphaModFix/>
          </a:blip>
          <a:srcRect b="0" l="0" r="0" t="0"/>
          <a:stretch/>
        </p:blipFill>
        <p:spPr>
          <a:xfrm>
            <a:off x="5928766" y="5949736"/>
            <a:ext cx="336000" cy="33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g1e338b55bec_1_680"/>
          <p:cNvSpPr txBox="1"/>
          <p:nvPr/>
        </p:nvSpPr>
        <p:spPr>
          <a:xfrm rot="-5400000">
            <a:off x="-947049" y="3719000"/>
            <a:ext cx="3996000" cy="1317600"/>
          </a:xfrm>
          <a:prstGeom prst="rect">
            <a:avLst/>
          </a:prstGeom>
          <a:noFill/>
          <a:ln>
            <a:noFill/>
          </a:ln>
        </p:spPr>
        <p:txBody>
          <a:bodyPr anchorCtr="0" anchor="t" bIns="121900" lIns="121900" spcFirstLastPara="1" rIns="121900" wrap="square" tIns="121900">
            <a:spAutoFit/>
          </a:bodyPr>
          <a:lstStyle/>
          <a:p>
            <a:pPr indent="0" lvl="0" marL="0" marR="0" rtl="0" algn="l">
              <a:lnSpc>
                <a:spcPct val="80000"/>
              </a:lnSpc>
              <a:spcBef>
                <a:spcPts val="0"/>
              </a:spcBef>
              <a:spcAft>
                <a:spcPts val="0"/>
              </a:spcAft>
              <a:buClr>
                <a:srgbClr val="000000"/>
              </a:buClr>
              <a:buSzPts val="8700"/>
              <a:buFont typeface="Arial"/>
              <a:buNone/>
            </a:pPr>
            <a:r>
              <a:rPr b="0" i="0" lang="es-AR" sz="8700" u="none" cap="none" strike="noStrike">
                <a:solidFill>
                  <a:schemeClr val="lt1"/>
                </a:solidFill>
                <a:latin typeface="Assistant"/>
                <a:ea typeface="Assistant"/>
                <a:cs typeface="Assistant"/>
                <a:sym typeface="Assistant"/>
              </a:rPr>
              <a:t>Índice</a:t>
            </a:r>
            <a:endParaRPr b="0" i="0" sz="8700" u="none" cap="none" strike="noStrike">
              <a:solidFill>
                <a:schemeClr val="lt1"/>
              </a:solidFill>
              <a:latin typeface="Assistant"/>
              <a:ea typeface="Assistant"/>
              <a:cs typeface="Assistant"/>
              <a:sym typeface="Assistant"/>
            </a:endParaRPr>
          </a:p>
        </p:txBody>
      </p:sp>
      <p:sp>
        <p:nvSpPr>
          <p:cNvPr id="646" name="Google Shape;646;g1e338b55bec_1_680"/>
          <p:cNvSpPr txBox="1"/>
          <p:nvPr/>
        </p:nvSpPr>
        <p:spPr>
          <a:xfrm>
            <a:off x="1793017" y="246111"/>
            <a:ext cx="1745400" cy="63879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None/>
            </a:pPr>
            <a:r>
              <a:t/>
            </a:r>
            <a:endParaRPr b="1" i="0" sz="15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rPr b="1" i="0" lang="es-AR" sz="1600" u="none" cap="none" strike="noStrike">
                <a:solidFill>
                  <a:srgbClr val="009FE3"/>
                </a:solidFill>
                <a:latin typeface="Assistant ExtraLight"/>
                <a:ea typeface="Assistant ExtraLight"/>
                <a:cs typeface="Assistant ExtraLight"/>
                <a:sym typeface="Assistant ExtraLight"/>
              </a:rPr>
              <a:t>Pág. 3</a:t>
            </a:r>
            <a:endParaRPr b="1"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rPr b="1" i="0" lang="es-AR" sz="1600" u="none" cap="none" strike="noStrike">
                <a:solidFill>
                  <a:srgbClr val="009FE3"/>
                </a:solidFill>
                <a:latin typeface="Assistant ExtraLight"/>
                <a:ea typeface="Assistant ExtraLight"/>
                <a:cs typeface="Assistant ExtraLight"/>
                <a:sym typeface="Assistant ExtraLight"/>
              </a:rPr>
              <a:t>Pág. 4 a 9</a:t>
            </a:r>
            <a:endParaRPr b="1" i="0" sz="1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Clr>
                <a:srgbClr val="000000"/>
              </a:buClr>
              <a:buSzPts val="1600"/>
              <a:buFont typeface="Arial"/>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Clr>
                <a:srgbClr val="000000"/>
              </a:buClr>
              <a:buSzPts val="1600"/>
              <a:buFont typeface="Arial"/>
              <a:buNone/>
            </a:pPr>
            <a:r>
              <a:rPr b="1" i="0" lang="es-AR" sz="1600" u="none" cap="none" strike="noStrike">
                <a:solidFill>
                  <a:srgbClr val="009FE3"/>
                </a:solidFill>
                <a:latin typeface="Assistant ExtraLight"/>
                <a:ea typeface="Assistant ExtraLight"/>
                <a:cs typeface="Assistant ExtraLight"/>
                <a:sym typeface="Assistant ExtraLight"/>
              </a:rPr>
              <a:t>Pág. 10</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rPr b="1" i="0" lang="es-AR" sz="1600" u="none" cap="none" strike="noStrike">
                <a:solidFill>
                  <a:srgbClr val="009FE3"/>
                </a:solidFill>
                <a:latin typeface="Assistant ExtraLight"/>
                <a:ea typeface="Assistant ExtraLight"/>
                <a:cs typeface="Assistant ExtraLight"/>
                <a:sym typeface="Assistant ExtraLight"/>
              </a:rPr>
              <a:t>Pág. 11</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rPr b="1" i="0" lang="es-AR" sz="1600" u="none" cap="none" strike="noStrike">
                <a:solidFill>
                  <a:srgbClr val="009FE3"/>
                </a:solidFill>
                <a:latin typeface="Assistant ExtraLight"/>
                <a:ea typeface="Assistant ExtraLight"/>
                <a:cs typeface="Assistant ExtraLight"/>
                <a:sym typeface="Assistant ExtraLight"/>
              </a:rPr>
              <a:t>Pág. 12 y 13</a:t>
            </a:r>
            <a:endParaRPr sz="1900"/>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rPr b="1" i="0" lang="es-AR" sz="1600" u="none" cap="none" strike="noStrike">
                <a:solidFill>
                  <a:srgbClr val="009FE3"/>
                </a:solidFill>
                <a:latin typeface="Assistant ExtraLight"/>
                <a:ea typeface="Assistant ExtraLight"/>
                <a:cs typeface="Assistant ExtraLight"/>
                <a:sym typeface="Assistant ExtraLight"/>
              </a:rPr>
              <a:t>Pág. 14 y 15</a:t>
            </a:r>
            <a:endParaRPr sz="1900"/>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rPr b="1" i="0" lang="es-AR" sz="1600" u="none" cap="none" strike="noStrike">
                <a:solidFill>
                  <a:srgbClr val="009FE3"/>
                </a:solidFill>
                <a:latin typeface="Assistant ExtraLight"/>
                <a:ea typeface="Assistant ExtraLight"/>
                <a:cs typeface="Assistant ExtraLight"/>
                <a:sym typeface="Assistant ExtraLight"/>
              </a:rPr>
              <a:t>Pág. 16, 17 y 18</a:t>
            </a:r>
            <a:endParaRPr sz="1900"/>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t/>
            </a:r>
            <a:endParaRPr b="1" i="0" sz="1600" u="none" cap="none" strike="noStrike">
              <a:solidFill>
                <a:srgbClr val="009FE3"/>
              </a:solidFill>
              <a:latin typeface="Assistant ExtraLight"/>
              <a:ea typeface="Assistant ExtraLight"/>
              <a:cs typeface="Assistant ExtraLight"/>
              <a:sym typeface="Assistant ExtraLight"/>
            </a:endParaRPr>
          </a:p>
          <a:p>
            <a:pPr indent="0" lvl="0" marL="0" marR="0" rtl="0" algn="r">
              <a:lnSpc>
                <a:spcPct val="100000"/>
              </a:lnSpc>
              <a:spcBef>
                <a:spcPts val="0"/>
              </a:spcBef>
              <a:spcAft>
                <a:spcPts val="0"/>
              </a:spcAft>
              <a:buNone/>
            </a:pPr>
            <a:r>
              <a:rPr b="1" i="0" lang="es-AR" sz="1600" u="none" cap="none" strike="noStrike">
                <a:solidFill>
                  <a:srgbClr val="009FE3"/>
                </a:solidFill>
                <a:latin typeface="Assistant ExtraLight"/>
                <a:ea typeface="Assistant ExtraLight"/>
                <a:cs typeface="Assistant ExtraLight"/>
                <a:sym typeface="Assistant ExtraLight"/>
              </a:rPr>
              <a:t>Pág. 19, 20 y 21</a:t>
            </a:r>
            <a:endParaRPr b="1" i="0" sz="1600" u="none" cap="none" strike="noStrike">
              <a:solidFill>
                <a:srgbClr val="000000"/>
              </a:solidFill>
              <a:latin typeface="Arial"/>
              <a:ea typeface="Arial"/>
              <a:cs typeface="Arial"/>
              <a:sym typeface="Arial"/>
            </a:endParaRPr>
          </a:p>
        </p:txBody>
      </p:sp>
      <p:sp>
        <p:nvSpPr>
          <p:cNvPr id="647" name="Google Shape;647;g1e338b55bec_1_680"/>
          <p:cNvSpPr txBox="1"/>
          <p:nvPr/>
        </p:nvSpPr>
        <p:spPr>
          <a:xfrm>
            <a:off x="3582083" y="480275"/>
            <a:ext cx="7491000" cy="58953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s-AR" sz="1600" u="none" cap="none" strike="noStrike">
                <a:solidFill>
                  <a:schemeClr val="dk1"/>
                </a:solidFill>
                <a:latin typeface="Assistant ExtraLight"/>
                <a:ea typeface="Assistant ExtraLight"/>
                <a:cs typeface="Assistant ExtraLight"/>
                <a:sym typeface="Assistant ExtraLight"/>
              </a:rPr>
              <a:t>ADIMRA: ¿Quiénes somos?</a:t>
            </a:r>
            <a:endParaRPr sz="1900"/>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rPr b="1" i="0" lang="es-AR" sz="1600" u="none" cap="none" strike="noStrike">
                <a:solidFill>
                  <a:schemeClr val="dk1"/>
                </a:solidFill>
                <a:latin typeface="Assistant ExtraLight"/>
                <a:ea typeface="Assistant ExtraLight"/>
                <a:cs typeface="Assistant ExtraLight"/>
                <a:sym typeface="Assistant ExtraLight"/>
              </a:rPr>
              <a:t>Radiografía del sector metalúrgico minero</a:t>
            </a:r>
            <a:endParaRPr b="0"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Assistant ExtraLight"/>
                <a:ea typeface="Assistant ExtraLight"/>
                <a:cs typeface="Assistant ExtraLight"/>
                <a:sym typeface="Assistant ExtraLight"/>
              </a:rPr>
              <a:t>Demanda y oferta local: </a:t>
            </a:r>
            <a:r>
              <a:rPr b="0" i="0" lang="es-AR" sz="1600" u="none" cap="none" strike="noStrike">
                <a:solidFill>
                  <a:schemeClr val="dk1"/>
                </a:solidFill>
                <a:latin typeface="Assistant ExtraLight"/>
                <a:ea typeface="Assistant ExtraLight"/>
                <a:cs typeface="Assistant ExtraLight"/>
                <a:sym typeface="Assistant ExtraLight"/>
              </a:rPr>
              <a:t>Fortalezas y debilidades</a:t>
            </a:r>
            <a:endParaRPr b="0"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rPr b="1" i="0" lang="es-AR" sz="1600" u="none" cap="none" strike="noStrike">
                <a:solidFill>
                  <a:schemeClr val="dk1"/>
                </a:solidFill>
                <a:latin typeface="Assistant ExtraLight"/>
                <a:ea typeface="Assistant ExtraLight"/>
                <a:cs typeface="Assistant ExtraLight"/>
                <a:sym typeface="Assistant ExtraLight"/>
              </a:rPr>
              <a:t>Antecedentes: </a:t>
            </a:r>
            <a:r>
              <a:rPr b="0" i="0" lang="es-AR" sz="1600" u="none" cap="none" strike="noStrike">
                <a:solidFill>
                  <a:schemeClr val="dk1"/>
                </a:solidFill>
                <a:latin typeface="Assistant ExtraLight"/>
                <a:ea typeface="Assistant ExtraLight"/>
                <a:cs typeface="Assistant ExtraLight"/>
                <a:sym typeface="Assistant ExtraLight"/>
              </a:rPr>
              <a:t>Aspectos relevantes para el diseño de una política sectorial</a:t>
            </a:r>
            <a:endParaRPr sz="1900"/>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rPr b="1" i="0" lang="es-AR" sz="1600" u="none" cap="none" strike="noStrike">
                <a:solidFill>
                  <a:schemeClr val="dk1"/>
                </a:solidFill>
                <a:latin typeface="Assistant ExtraLight"/>
                <a:ea typeface="Assistant ExtraLight"/>
                <a:cs typeface="Assistant ExtraLight"/>
                <a:sym typeface="Assistant ExtraLight"/>
              </a:rPr>
              <a:t>Propuestas de política para promover la industria minera</a:t>
            </a:r>
            <a:endParaRPr sz="1900"/>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rPr b="1" i="0" lang="es-AR" sz="1600" u="none" cap="none" strike="noStrike">
                <a:solidFill>
                  <a:schemeClr val="dk1"/>
                </a:solidFill>
                <a:latin typeface="Assistant ExtraLight"/>
                <a:ea typeface="Assistant ExtraLight"/>
                <a:cs typeface="Assistant ExtraLight"/>
                <a:sym typeface="Assistant ExtraLight"/>
              </a:rPr>
              <a:t>Ejes principales de la agenda minera de ADIMRA</a:t>
            </a:r>
            <a:endParaRPr sz="1900"/>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rPr b="1" i="0" lang="es-AR" sz="1600" u="none" cap="none" strike="noStrike">
                <a:solidFill>
                  <a:schemeClr val="dk1"/>
                </a:solidFill>
                <a:latin typeface="Assistant ExtraLight"/>
                <a:ea typeface="Assistant ExtraLight"/>
                <a:cs typeface="Assistant ExtraLight"/>
                <a:sym typeface="Assistant ExtraLight"/>
              </a:rPr>
              <a:t>Red de Centros Tecnológicos​ Metalúrgicos</a:t>
            </a:r>
            <a:endParaRPr sz="1900"/>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t/>
            </a:r>
            <a:endParaRPr b="1" i="0" sz="1600" u="none" cap="none" strike="noStrike">
              <a:solidFill>
                <a:schemeClr val="dk1"/>
              </a:solidFill>
              <a:latin typeface="Assistant ExtraLight"/>
              <a:ea typeface="Assistant ExtraLight"/>
              <a:cs typeface="Assistant ExtraLight"/>
              <a:sym typeface="Assistant ExtraLight"/>
            </a:endParaRPr>
          </a:p>
          <a:p>
            <a:pPr indent="0" lvl="0" marL="0" marR="0" rtl="0" algn="l">
              <a:lnSpc>
                <a:spcPct val="100000"/>
              </a:lnSpc>
              <a:spcBef>
                <a:spcPts val="0"/>
              </a:spcBef>
              <a:spcAft>
                <a:spcPts val="0"/>
              </a:spcAft>
              <a:buNone/>
            </a:pPr>
            <a:r>
              <a:rPr b="1" i="0" lang="es-AR" sz="1600" u="none" cap="none" strike="noStrike">
                <a:solidFill>
                  <a:schemeClr val="dk1"/>
                </a:solidFill>
                <a:latin typeface="Assistant ExtraLight"/>
                <a:ea typeface="Assistant ExtraLight"/>
                <a:cs typeface="Assistant ExtraLight"/>
                <a:sym typeface="Assistant ExtraLight"/>
              </a:rPr>
              <a:t>Instituto de Actualización Empresarial</a:t>
            </a:r>
            <a:endParaRPr sz="1900"/>
          </a:p>
          <a:p>
            <a:pPr indent="0" lvl="0" marL="0" marR="0" rtl="0" algn="l">
              <a:lnSpc>
                <a:spcPct val="100000"/>
              </a:lnSpc>
              <a:spcBef>
                <a:spcPts val="0"/>
              </a:spcBef>
              <a:spcAft>
                <a:spcPts val="0"/>
              </a:spcAft>
              <a:buNone/>
            </a:pPr>
            <a:r>
              <a:t/>
            </a:r>
            <a:endParaRPr b="1" i="0" sz="1500" u="none" cap="none" strike="noStrike">
              <a:solidFill>
                <a:schemeClr val="dk1"/>
              </a:solidFill>
              <a:latin typeface="Assistant ExtraLight"/>
              <a:ea typeface="Assistant ExtraLight"/>
              <a:cs typeface="Assistant ExtraLight"/>
              <a:sym typeface="Assistant ExtraLight"/>
            </a:endParaRPr>
          </a:p>
        </p:txBody>
      </p:sp>
      <p:cxnSp>
        <p:nvCxnSpPr>
          <p:cNvPr id="648" name="Google Shape;648;g1e338b55bec_1_680"/>
          <p:cNvCxnSpPr/>
          <p:nvPr/>
        </p:nvCxnSpPr>
        <p:spPr>
          <a:xfrm flipH="1">
            <a:off x="3669380" y="463333"/>
            <a:ext cx="13500" cy="591450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2" name="Shape 652"/>
        <p:cNvGrpSpPr/>
        <p:nvPr/>
      </p:nvGrpSpPr>
      <p:grpSpPr>
        <a:xfrm>
          <a:off x="0" y="0"/>
          <a:ext cx="0" cy="0"/>
          <a:chOff x="0" y="0"/>
          <a:chExt cx="0" cy="0"/>
        </a:xfrm>
      </p:grpSpPr>
      <p:sp>
        <p:nvSpPr>
          <p:cNvPr id="653" name="Google Shape;653;g1e338b55bec_1_687"/>
          <p:cNvSpPr txBox="1"/>
          <p:nvPr>
            <p:ph type="title"/>
          </p:nvPr>
        </p:nvSpPr>
        <p:spPr>
          <a:xfrm>
            <a:off x="370181" y="479075"/>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¿QUIÉNES SOMOS?</a:t>
            </a:r>
            <a:endParaRPr/>
          </a:p>
        </p:txBody>
      </p:sp>
      <p:sp>
        <p:nvSpPr>
          <p:cNvPr id="654" name="Google Shape;654;g1e338b55bec_1_687"/>
          <p:cNvSpPr txBox="1"/>
          <p:nvPr/>
        </p:nvSpPr>
        <p:spPr>
          <a:xfrm>
            <a:off x="2394763" y="1250741"/>
            <a:ext cx="1923000" cy="1369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0" i="0" lang="es-AR" sz="7300" u="none" cap="none" strike="noStrike">
                <a:solidFill>
                  <a:schemeClr val="lt1"/>
                </a:solidFill>
                <a:latin typeface="Assistant ExtraBold"/>
                <a:ea typeface="Assistant ExtraBold"/>
                <a:cs typeface="Assistant ExtraBold"/>
                <a:sym typeface="Assistant ExtraBold"/>
              </a:rPr>
              <a:t>118</a:t>
            </a:r>
            <a:r>
              <a:rPr b="0" i="0" lang="es-AR" sz="3100" u="none" cap="none" strike="noStrike">
                <a:solidFill>
                  <a:schemeClr val="lt1"/>
                </a:solidFill>
                <a:latin typeface="Assistant ExtraBold"/>
                <a:ea typeface="Assistant ExtraBold"/>
                <a:cs typeface="Assistant ExtraBold"/>
                <a:sym typeface="Assistant ExtraBold"/>
              </a:rPr>
              <a:t> </a:t>
            </a:r>
            <a:endParaRPr b="0" i="0" sz="1900" u="none" cap="none" strike="noStrike">
              <a:solidFill>
                <a:schemeClr val="lt1"/>
              </a:solidFill>
              <a:latin typeface="Arial"/>
              <a:ea typeface="Arial"/>
              <a:cs typeface="Arial"/>
              <a:sym typeface="Arial"/>
            </a:endParaRPr>
          </a:p>
        </p:txBody>
      </p:sp>
      <p:sp>
        <p:nvSpPr>
          <p:cNvPr id="655" name="Google Shape;655;g1e338b55bec_1_687"/>
          <p:cNvSpPr txBox="1"/>
          <p:nvPr/>
        </p:nvSpPr>
        <p:spPr>
          <a:xfrm>
            <a:off x="370182" y="1405265"/>
            <a:ext cx="11436300" cy="861900"/>
          </a:xfrm>
          <a:prstGeom prst="rect">
            <a:avLst/>
          </a:prstGeom>
          <a:noFill/>
          <a:ln>
            <a:noFill/>
          </a:ln>
        </p:spPr>
        <p:txBody>
          <a:bodyPr anchorCtr="0" anchor="t" bIns="60950" lIns="121900" spcFirstLastPara="1" rIns="121900" wrap="square" tIns="60950">
            <a:spAutoFit/>
          </a:bodyPr>
          <a:lstStyle/>
          <a:p>
            <a:pPr indent="0" lvl="0" marL="0" marR="0" rtl="0" algn="just">
              <a:lnSpc>
                <a:spcPct val="100000"/>
              </a:lnSpc>
              <a:spcBef>
                <a:spcPts val="0"/>
              </a:spcBef>
              <a:spcAft>
                <a:spcPts val="0"/>
              </a:spcAft>
              <a:buNone/>
            </a:pPr>
            <a:r>
              <a:rPr b="0" i="0" lang="es-AR" sz="1600" u="none" cap="none" strike="noStrike">
                <a:solidFill>
                  <a:srgbClr val="616365"/>
                </a:solidFill>
                <a:latin typeface="Arial"/>
                <a:ea typeface="Arial"/>
                <a:cs typeface="Arial"/>
                <a:sym typeface="Arial"/>
              </a:rPr>
              <a:t>La Asociación de Industriales Metalúrgicos de la República Argentina (ADIMRA) es la entidad gremial industrial más importante de la Argentina, con 118 años de trayectoria. Nuclea a más de 24.000 empresas, mayormente PyMEs, y está integrada por 23 cámaras regionales y 40 sectoriales. </a:t>
            </a:r>
            <a:endParaRPr sz="1900"/>
          </a:p>
        </p:txBody>
      </p:sp>
      <p:pic>
        <p:nvPicPr>
          <p:cNvPr id="656" name="Google Shape;656;g1e338b55bec_1_687"/>
          <p:cNvPicPr preferRelativeResize="0"/>
          <p:nvPr/>
        </p:nvPicPr>
        <p:blipFill rotWithShape="1">
          <a:blip r:embed="rId3">
            <a:alphaModFix/>
          </a:blip>
          <a:srcRect b="0" l="0" r="0" t="0"/>
          <a:stretch/>
        </p:blipFill>
        <p:spPr>
          <a:xfrm>
            <a:off x="1308206" y="2267040"/>
            <a:ext cx="3635693" cy="4521200"/>
          </a:xfrm>
          <a:prstGeom prst="rect">
            <a:avLst/>
          </a:prstGeom>
          <a:noFill/>
          <a:ln>
            <a:noFill/>
          </a:ln>
        </p:spPr>
      </p:pic>
      <p:pic>
        <p:nvPicPr>
          <p:cNvPr id="657" name="Google Shape;657;g1e338b55bec_1_687"/>
          <p:cNvPicPr preferRelativeResize="0"/>
          <p:nvPr/>
        </p:nvPicPr>
        <p:blipFill rotWithShape="1">
          <a:blip r:embed="rId4">
            <a:alphaModFix/>
          </a:blip>
          <a:srcRect b="0" l="0" r="0" t="0"/>
          <a:stretch/>
        </p:blipFill>
        <p:spPr>
          <a:xfrm>
            <a:off x="5032269" y="2989943"/>
            <a:ext cx="3290330" cy="3183466"/>
          </a:xfrm>
          <a:prstGeom prst="rect">
            <a:avLst/>
          </a:prstGeom>
          <a:noFill/>
          <a:ln>
            <a:noFill/>
          </a:ln>
        </p:spPr>
      </p:pic>
      <p:pic>
        <p:nvPicPr>
          <p:cNvPr id="658" name="Google Shape;658;g1e338b55bec_1_687"/>
          <p:cNvPicPr preferRelativeResize="0"/>
          <p:nvPr/>
        </p:nvPicPr>
        <p:blipFill rotWithShape="1">
          <a:blip r:embed="rId5">
            <a:alphaModFix/>
          </a:blip>
          <a:srcRect b="0" l="0" r="0" t="0"/>
          <a:stretch/>
        </p:blipFill>
        <p:spPr>
          <a:xfrm>
            <a:off x="8170783" y="2421565"/>
            <a:ext cx="3635695" cy="407233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1e338b55bec_1_696"/>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s-AR"/>
              <a:t>‹#›</a:t>
            </a:fld>
            <a:endParaRPr/>
          </a:p>
        </p:txBody>
      </p:sp>
      <p:pic>
        <p:nvPicPr>
          <p:cNvPr id="664" name="Google Shape;664;g1e338b55bec_1_696"/>
          <p:cNvPicPr preferRelativeResize="0"/>
          <p:nvPr/>
        </p:nvPicPr>
        <p:blipFill rotWithShape="1">
          <a:blip r:embed="rId3">
            <a:alphaModFix/>
          </a:blip>
          <a:srcRect b="22280" l="36545" r="16279" t="20969"/>
          <a:stretch/>
        </p:blipFill>
        <p:spPr>
          <a:xfrm>
            <a:off x="-13252" y="-1"/>
            <a:ext cx="6885786" cy="6858003"/>
          </a:xfrm>
          <a:prstGeom prst="rect">
            <a:avLst/>
          </a:prstGeom>
          <a:noFill/>
          <a:ln>
            <a:noFill/>
          </a:ln>
        </p:spPr>
      </p:pic>
      <p:sp>
        <p:nvSpPr>
          <p:cNvPr id="665" name="Google Shape;665;g1e338b55bec_1_696"/>
          <p:cNvSpPr txBox="1"/>
          <p:nvPr/>
        </p:nvSpPr>
        <p:spPr>
          <a:xfrm>
            <a:off x="561405" y="1428201"/>
            <a:ext cx="5260200" cy="4186800"/>
          </a:xfrm>
          <a:prstGeom prst="rect">
            <a:avLst/>
          </a:prstGeom>
          <a:noFill/>
          <a:ln>
            <a:noFill/>
          </a:ln>
        </p:spPr>
        <p:txBody>
          <a:bodyPr anchorCtr="0" anchor="ctr"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6400"/>
              <a:buFont typeface="Arial"/>
              <a:buNone/>
            </a:pPr>
            <a:r>
              <a:rPr b="0" i="0" lang="es-AR" sz="6400" u="none" cap="none" strike="noStrike">
                <a:solidFill>
                  <a:srgbClr val="FFFFFF"/>
                </a:solidFill>
                <a:latin typeface="Assistant"/>
                <a:ea typeface="Assistant"/>
                <a:cs typeface="Assistant"/>
                <a:sym typeface="Assistant"/>
              </a:rPr>
              <a:t>SECTOR METALÚRGICO</a:t>
            </a:r>
            <a:endParaRPr sz="1900"/>
          </a:p>
          <a:p>
            <a:pPr indent="0" lvl="0" marL="0" marR="0" rtl="0" algn="ctr">
              <a:lnSpc>
                <a:spcPct val="100000"/>
              </a:lnSpc>
              <a:spcBef>
                <a:spcPts val="0"/>
              </a:spcBef>
              <a:spcAft>
                <a:spcPts val="0"/>
              </a:spcAft>
              <a:buClr>
                <a:srgbClr val="000000"/>
              </a:buClr>
              <a:buSzPts val="6400"/>
              <a:buFont typeface="Arial"/>
              <a:buNone/>
            </a:pPr>
            <a:r>
              <a:rPr b="0" i="0" lang="es-AR" sz="6400" u="none" cap="none" strike="noStrike">
                <a:solidFill>
                  <a:srgbClr val="FFFFFF"/>
                </a:solidFill>
                <a:latin typeface="Assistant"/>
                <a:ea typeface="Assistant"/>
                <a:cs typeface="Assistant"/>
                <a:sym typeface="Assistant"/>
              </a:rPr>
              <a:t>MINERO </a:t>
            </a:r>
            <a:endParaRPr b="0" i="0" sz="6400" u="none" cap="none" strike="noStrike">
              <a:solidFill>
                <a:srgbClr val="FFFFFF"/>
              </a:solidFill>
              <a:latin typeface="Assistant"/>
              <a:ea typeface="Assistant"/>
              <a:cs typeface="Assistant"/>
              <a:sym typeface="Assistant"/>
            </a:endParaRPr>
          </a:p>
        </p:txBody>
      </p:sp>
      <p:pic>
        <p:nvPicPr>
          <p:cNvPr id="666" name="Google Shape;666;g1e338b55bec_1_696"/>
          <p:cNvPicPr preferRelativeResize="0"/>
          <p:nvPr/>
        </p:nvPicPr>
        <p:blipFill rotWithShape="1">
          <a:blip r:embed="rId4">
            <a:alphaModFix/>
          </a:blip>
          <a:srcRect b="0" l="17595" r="25916" t="0"/>
          <a:stretch/>
        </p:blipFill>
        <p:spPr>
          <a:xfrm>
            <a:off x="6567719" y="-1"/>
            <a:ext cx="5625859" cy="685800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5"/>
                                        </p:tgtEl>
                                        <p:attrNameLst>
                                          <p:attrName>style.visibility</p:attrName>
                                        </p:attrNameLst>
                                      </p:cBhvr>
                                      <p:to>
                                        <p:strVal val="visible"/>
                                      </p:to>
                                    </p:set>
                                    <p:animEffect filter="fade" transition="in">
                                      <p:cBhvr>
                                        <p:cTn dur="500"/>
                                        <p:tgtEl>
                                          <p:spTgt spid="6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1e338b55bec_1_703"/>
          <p:cNvSpPr txBox="1"/>
          <p:nvPr>
            <p:ph type="title"/>
          </p:nvPr>
        </p:nvSpPr>
        <p:spPr>
          <a:xfrm>
            <a:off x="414053" y="526700"/>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Radiografía del sector metalúrgico minero</a:t>
            </a:r>
            <a:endParaRPr/>
          </a:p>
        </p:txBody>
      </p:sp>
      <p:sp>
        <p:nvSpPr>
          <p:cNvPr id="672" name="Google Shape;672;g1e338b55bec_1_703"/>
          <p:cNvSpPr/>
          <p:nvPr/>
        </p:nvSpPr>
        <p:spPr>
          <a:xfrm>
            <a:off x="2129848" y="1632292"/>
            <a:ext cx="9443700" cy="4971900"/>
          </a:xfrm>
          <a:prstGeom prst="rect">
            <a:avLst/>
          </a:prstGeom>
          <a:noFill/>
          <a:ln>
            <a:noFill/>
          </a:ln>
        </p:spPr>
        <p:txBody>
          <a:bodyPr anchorCtr="0" anchor="t" bIns="60950" lIns="121900" spcFirstLastPara="1" rIns="121900" wrap="square" tIns="60950">
            <a:noAutofit/>
          </a:bodyPr>
          <a:lstStyle/>
          <a:p>
            <a:pPr indent="0" lvl="0" marL="0" marR="0" rtl="0" algn="just">
              <a:lnSpc>
                <a:spcPct val="112000"/>
              </a:lnSpc>
              <a:spcBef>
                <a:spcPts val="0"/>
              </a:spcBef>
              <a:spcAft>
                <a:spcPts val="0"/>
              </a:spcAft>
              <a:buClr>
                <a:srgbClr val="000000"/>
              </a:buClr>
              <a:buSzPts val="4300"/>
              <a:buFont typeface="Arial"/>
              <a:buNone/>
            </a:pPr>
            <a:r>
              <a:rPr b="1" i="0" lang="es-AR" sz="4300" u="none" cap="none" strike="noStrike">
                <a:solidFill>
                  <a:srgbClr val="083C92"/>
                </a:solidFill>
                <a:latin typeface="Assistant"/>
                <a:ea typeface="Assistant"/>
                <a:cs typeface="Assistant"/>
                <a:sym typeface="Assistant"/>
              </a:rPr>
              <a:t>+ de 400 </a:t>
            </a:r>
            <a:r>
              <a:rPr b="1" i="0" lang="es-AR" sz="2400" u="none" cap="none" strike="noStrike">
                <a:solidFill>
                  <a:srgbClr val="595959"/>
                </a:solidFill>
                <a:latin typeface="Assistant"/>
                <a:ea typeface="Assistant"/>
                <a:cs typeface="Assistant"/>
                <a:sym typeface="Assistant"/>
              </a:rPr>
              <a:t>empresas</a:t>
            </a:r>
            <a:endParaRPr b="0" i="0" sz="1500" u="none" cap="none" strike="noStrike">
              <a:solidFill>
                <a:srgbClr val="000000"/>
              </a:solidFill>
              <a:latin typeface="Assistant"/>
              <a:ea typeface="Assistant"/>
              <a:cs typeface="Assistant"/>
              <a:sym typeface="Assistant"/>
            </a:endParaRPr>
          </a:p>
          <a:p>
            <a:pPr indent="0" lvl="0" marL="0" marR="0" rtl="0" algn="just">
              <a:lnSpc>
                <a:spcPct val="112000"/>
              </a:lnSpc>
              <a:spcBef>
                <a:spcPts val="0"/>
              </a:spcBef>
              <a:spcAft>
                <a:spcPts val="0"/>
              </a:spcAft>
              <a:buClr>
                <a:srgbClr val="000000"/>
              </a:buClr>
              <a:buSzPts val="2400"/>
              <a:buFont typeface="Arial"/>
              <a:buNone/>
            </a:pPr>
            <a:r>
              <a:t/>
            </a:r>
            <a:endParaRPr b="1" i="0" sz="2400" u="none" cap="none" strike="noStrike">
              <a:solidFill>
                <a:srgbClr val="595959"/>
              </a:solidFill>
              <a:latin typeface="Calibri"/>
              <a:ea typeface="Calibri"/>
              <a:cs typeface="Calibri"/>
              <a:sym typeface="Calibri"/>
            </a:endParaRPr>
          </a:p>
          <a:p>
            <a:pPr indent="0" lvl="0" marL="0" marR="0" rtl="0" algn="just">
              <a:lnSpc>
                <a:spcPct val="112000"/>
              </a:lnSpc>
              <a:spcBef>
                <a:spcPts val="0"/>
              </a:spcBef>
              <a:spcAft>
                <a:spcPts val="0"/>
              </a:spcAft>
              <a:buClr>
                <a:srgbClr val="000000"/>
              </a:buClr>
              <a:buSzPts val="4300"/>
              <a:buFont typeface="Arial"/>
              <a:buNone/>
            </a:pPr>
            <a:r>
              <a:rPr b="1" i="0" lang="es-AR" sz="4300" u="none" cap="none" strike="noStrike">
                <a:solidFill>
                  <a:srgbClr val="083C92"/>
                </a:solidFill>
                <a:latin typeface="Assistant"/>
                <a:ea typeface="Assistant"/>
                <a:cs typeface="Assistant"/>
                <a:sym typeface="Assistant"/>
              </a:rPr>
              <a:t>4600</a:t>
            </a:r>
            <a:r>
              <a:rPr b="1" i="0" lang="es-AR" sz="2400" u="none" cap="none" strike="noStrike">
                <a:solidFill>
                  <a:srgbClr val="0C8FCF"/>
                </a:solidFill>
                <a:latin typeface="Calibri"/>
                <a:ea typeface="Calibri"/>
                <a:cs typeface="Calibri"/>
                <a:sym typeface="Calibri"/>
              </a:rPr>
              <a:t> </a:t>
            </a:r>
            <a:r>
              <a:rPr b="1" i="0" lang="es-AR" sz="2400" u="none" cap="none" strike="noStrike">
                <a:solidFill>
                  <a:srgbClr val="595959"/>
                </a:solidFill>
                <a:latin typeface="Assistant"/>
                <a:ea typeface="Assistant"/>
                <a:cs typeface="Assistant"/>
                <a:sym typeface="Assistant"/>
              </a:rPr>
              <a:t>puestos de trabajo directos metalúrgicos</a:t>
            </a:r>
            <a:endParaRPr b="0" i="0" sz="1500" u="none" cap="none" strike="noStrike">
              <a:solidFill>
                <a:srgbClr val="000000"/>
              </a:solidFill>
              <a:latin typeface="Assistant"/>
              <a:ea typeface="Assistant"/>
              <a:cs typeface="Assistant"/>
              <a:sym typeface="Assistant"/>
            </a:endParaRPr>
          </a:p>
          <a:p>
            <a:pPr indent="0" lvl="0" marL="0" marR="0" rtl="0" algn="just">
              <a:lnSpc>
                <a:spcPct val="112000"/>
              </a:lnSpc>
              <a:spcBef>
                <a:spcPts val="0"/>
              </a:spcBef>
              <a:spcAft>
                <a:spcPts val="0"/>
              </a:spcAft>
              <a:buClr>
                <a:srgbClr val="000000"/>
              </a:buClr>
              <a:buSzPts val="2400"/>
              <a:buFont typeface="Arial"/>
              <a:buNone/>
            </a:pPr>
            <a:r>
              <a:t/>
            </a:r>
            <a:endParaRPr b="1" i="0" sz="2400" u="none" cap="none" strike="noStrike">
              <a:solidFill>
                <a:srgbClr val="595959"/>
              </a:solidFill>
              <a:latin typeface="Calibri"/>
              <a:ea typeface="Calibri"/>
              <a:cs typeface="Calibri"/>
              <a:sym typeface="Calibri"/>
            </a:endParaRPr>
          </a:p>
          <a:p>
            <a:pPr indent="0" lvl="0" marL="0" marR="0" rtl="0" algn="just">
              <a:lnSpc>
                <a:spcPct val="112000"/>
              </a:lnSpc>
              <a:spcBef>
                <a:spcPts val="0"/>
              </a:spcBef>
              <a:spcAft>
                <a:spcPts val="0"/>
              </a:spcAft>
              <a:buNone/>
            </a:pPr>
            <a:r>
              <a:rPr b="1" i="0" lang="es-AR" sz="4300" u="none" cap="none" strike="noStrike">
                <a:solidFill>
                  <a:srgbClr val="083C92"/>
                </a:solidFill>
                <a:latin typeface="Assistant"/>
                <a:ea typeface="Assistant"/>
                <a:cs typeface="Assistant"/>
                <a:sym typeface="Assistant"/>
              </a:rPr>
              <a:t>87</a:t>
            </a:r>
            <a:r>
              <a:rPr b="1" i="0" lang="es-AR" sz="2400" u="none" cap="none" strike="noStrike">
                <a:solidFill>
                  <a:srgbClr val="595959"/>
                </a:solidFill>
                <a:latin typeface="Calibri"/>
                <a:ea typeface="Calibri"/>
                <a:cs typeface="Calibri"/>
                <a:sym typeface="Calibri"/>
              </a:rPr>
              <a:t> </a:t>
            </a:r>
            <a:r>
              <a:rPr b="1" i="0" lang="es-AR" sz="2400" u="none" cap="none" strike="noStrike">
                <a:solidFill>
                  <a:srgbClr val="595959"/>
                </a:solidFill>
                <a:latin typeface="Assistant"/>
                <a:ea typeface="Assistant"/>
                <a:cs typeface="Assistant"/>
                <a:sym typeface="Assistant"/>
              </a:rPr>
              <a:t>proyectos mineros en San Juan, Salta, Jujuy, Catamarca, Santa Cruz</a:t>
            </a:r>
            <a:endParaRPr b="1" i="0" sz="2400" u="none" cap="none" strike="noStrike">
              <a:solidFill>
                <a:srgbClr val="595959"/>
              </a:solidFill>
              <a:latin typeface="Assistant"/>
              <a:ea typeface="Assistant"/>
              <a:cs typeface="Assistant"/>
              <a:sym typeface="Assistant"/>
            </a:endParaRPr>
          </a:p>
          <a:p>
            <a:pPr indent="0" lvl="0" marL="0" marR="0" rtl="0" algn="just">
              <a:lnSpc>
                <a:spcPct val="112000"/>
              </a:lnSpc>
              <a:spcBef>
                <a:spcPts val="0"/>
              </a:spcBef>
              <a:spcAft>
                <a:spcPts val="0"/>
              </a:spcAft>
              <a:buClr>
                <a:srgbClr val="000000"/>
              </a:buClr>
              <a:buSzPts val="1500"/>
              <a:buFont typeface="Arial"/>
              <a:buNone/>
            </a:pPr>
            <a:r>
              <a:t/>
            </a:r>
            <a:endParaRPr b="0" i="0" sz="1500" u="none" cap="none" strike="noStrike">
              <a:solidFill>
                <a:srgbClr val="000000"/>
              </a:solidFill>
              <a:latin typeface="Assistant"/>
              <a:ea typeface="Assistant"/>
              <a:cs typeface="Assistant"/>
              <a:sym typeface="Assistant"/>
            </a:endParaRPr>
          </a:p>
          <a:p>
            <a:pPr indent="0" lvl="0" marL="0" marR="0" rtl="0" algn="just">
              <a:lnSpc>
                <a:spcPct val="112000"/>
              </a:lnSpc>
              <a:spcBef>
                <a:spcPts val="0"/>
              </a:spcBef>
              <a:spcAft>
                <a:spcPts val="0"/>
              </a:spcAft>
              <a:buNone/>
            </a:pPr>
            <a:r>
              <a:rPr b="1" i="0" lang="es-AR" sz="4300" u="none" cap="none" strike="noStrike">
                <a:solidFill>
                  <a:srgbClr val="083C92"/>
                </a:solidFill>
                <a:latin typeface="Assistant"/>
                <a:ea typeface="Assistant"/>
                <a:cs typeface="Assistant"/>
                <a:sym typeface="Assistant"/>
              </a:rPr>
              <a:t>+ 20 mil mill. de U$S</a:t>
            </a:r>
            <a:r>
              <a:rPr b="1" i="0" lang="es-AR" sz="4300" u="none" cap="none" strike="noStrike">
                <a:solidFill>
                  <a:srgbClr val="FF0000"/>
                </a:solidFill>
                <a:latin typeface="Assistant"/>
                <a:ea typeface="Assistant"/>
                <a:cs typeface="Assistant"/>
                <a:sym typeface="Assistant"/>
              </a:rPr>
              <a:t> </a:t>
            </a:r>
            <a:r>
              <a:rPr b="1" i="0" lang="es-AR" sz="2400" u="none" cap="none" strike="noStrike">
                <a:solidFill>
                  <a:srgbClr val="595959"/>
                </a:solidFill>
                <a:latin typeface="Assistant"/>
                <a:ea typeface="Assistant"/>
                <a:cs typeface="Assistant"/>
                <a:sym typeface="Assistant"/>
              </a:rPr>
              <a:t>de inversiones previstas en los próximos 10 años</a:t>
            </a:r>
            <a:endParaRPr b="0" i="0" sz="4300" u="none" cap="none" strike="noStrike">
              <a:solidFill>
                <a:srgbClr val="7A86C2"/>
              </a:solidFill>
              <a:latin typeface="Assistant"/>
              <a:ea typeface="Assistant"/>
              <a:cs typeface="Assistant"/>
              <a:sym typeface="Assistant"/>
            </a:endParaRPr>
          </a:p>
        </p:txBody>
      </p:sp>
      <p:grpSp>
        <p:nvGrpSpPr>
          <p:cNvPr id="673" name="Google Shape;673;g1e338b55bec_1_703"/>
          <p:cNvGrpSpPr/>
          <p:nvPr/>
        </p:nvGrpSpPr>
        <p:grpSpPr>
          <a:xfrm>
            <a:off x="898247" y="1564952"/>
            <a:ext cx="857377" cy="952498"/>
            <a:chOff x="1620838" y="542925"/>
            <a:chExt cx="403225" cy="539751"/>
          </a:xfrm>
        </p:grpSpPr>
        <p:sp>
          <p:nvSpPr>
            <p:cNvPr id="674" name="Google Shape;674;g1e338b55bec_1_703"/>
            <p:cNvSpPr/>
            <p:nvPr/>
          </p:nvSpPr>
          <p:spPr>
            <a:xfrm>
              <a:off x="1620838" y="735013"/>
              <a:ext cx="403225" cy="347663"/>
            </a:xfrm>
            <a:custGeom>
              <a:rect b="b" l="l" r="r" t="t"/>
              <a:pathLst>
                <a:path extrusionOk="0" h="165" w="191">
                  <a:moveTo>
                    <a:pt x="127" y="66"/>
                  </a:moveTo>
                  <a:cubicBezTo>
                    <a:pt x="111" y="66"/>
                    <a:pt x="111" y="66"/>
                    <a:pt x="111" y="66"/>
                  </a:cubicBezTo>
                  <a:cubicBezTo>
                    <a:pt x="111" y="49"/>
                    <a:pt x="111" y="49"/>
                    <a:pt x="111" y="49"/>
                  </a:cubicBezTo>
                  <a:cubicBezTo>
                    <a:pt x="127" y="49"/>
                    <a:pt x="127" y="49"/>
                    <a:pt x="127" y="49"/>
                  </a:cubicBezTo>
                  <a:lnTo>
                    <a:pt x="127" y="66"/>
                  </a:lnTo>
                  <a:close/>
                  <a:moveTo>
                    <a:pt x="127" y="90"/>
                  </a:moveTo>
                  <a:cubicBezTo>
                    <a:pt x="111" y="90"/>
                    <a:pt x="111" y="90"/>
                    <a:pt x="111" y="90"/>
                  </a:cubicBezTo>
                  <a:cubicBezTo>
                    <a:pt x="111" y="73"/>
                    <a:pt x="111" y="73"/>
                    <a:pt x="111" y="73"/>
                  </a:cubicBezTo>
                  <a:cubicBezTo>
                    <a:pt x="127" y="73"/>
                    <a:pt x="127" y="73"/>
                    <a:pt x="127" y="73"/>
                  </a:cubicBezTo>
                  <a:lnTo>
                    <a:pt x="127" y="90"/>
                  </a:lnTo>
                  <a:close/>
                  <a:moveTo>
                    <a:pt x="127" y="114"/>
                  </a:moveTo>
                  <a:cubicBezTo>
                    <a:pt x="111" y="114"/>
                    <a:pt x="111" y="114"/>
                    <a:pt x="111" y="114"/>
                  </a:cubicBezTo>
                  <a:cubicBezTo>
                    <a:pt x="111" y="97"/>
                    <a:pt x="111" y="97"/>
                    <a:pt x="111" y="97"/>
                  </a:cubicBezTo>
                  <a:cubicBezTo>
                    <a:pt x="127" y="97"/>
                    <a:pt x="127" y="97"/>
                    <a:pt x="127" y="97"/>
                  </a:cubicBezTo>
                  <a:lnTo>
                    <a:pt x="127" y="114"/>
                  </a:lnTo>
                  <a:close/>
                  <a:moveTo>
                    <a:pt x="105" y="66"/>
                  </a:moveTo>
                  <a:cubicBezTo>
                    <a:pt x="89" y="66"/>
                    <a:pt x="89" y="66"/>
                    <a:pt x="89" y="66"/>
                  </a:cubicBezTo>
                  <a:cubicBezTo>
                    <a:pt x="89" y="49"/>
                    <a:pt x="89" y="49"/>
                    <a:pt x="89" y="49"/>
                  </a:cubicBezTo>
                  <a:cubicBezTo>
                    <a:pt x="105" y="49"/>
                    <a:pt x="105" y="49"/>
                    <a:pt x="105" y="49"/>
                  </a:cubicBezTo>
                  <a:lnTo>
                    <a:pt x="105" y="66"/>
                  </a:lnTo>
                  <a:close/>
                  <a:moveTo>
                    <a:pt x="105" y="90"/>
                  </a:moveTo>
                  <a:cubicBezTo>
                    <a:pt x="89" y="90"/>
                    <a:pt x="89" y="90"/>
                    <a:pt x="89" y="90"/>
                  </a:cubicBezTo>
                  <a:cubicBezTo>
                    <a:pt x="89" y="73"/>
                    <a:pt x="89" y="73"/>
                    <a:pt x="89" y="73"/>
                  </a:cubicBezTo>
                  <a:cubicBezTo>
                    <a:pt x="105" y="73"/>
                    <a:pt x="105" y="73"/>
                    <a:pt x="105" y="73"/>
                  </a:cubicBezTo>
                  <a:lnTo>
                    <a:pt x="105" y="90"/>
                  </a:lnTo>
                  <a:close/>
                  <a:moveTo>
                    <a:pt x="105" y="114"/>
                  </a:moveTo>
                  <a:cubicBezTo>
                    <a:pt x="89" y="114"/>
                    <a:pt x="89" y="114"/>
                    <a:pt x="89" y="114"/>
                  </a:cubicBezTo>
                  <a:cubicBezTo>
                    <a:pt x="89" y="97"/>
                    <a:pt x="89" y="97"/>
                    <a:pt x="89" y="97"/>
                  </a:cubicBezTo>
                  <a:cubicBezTo>
                    <a:pt x="105" y="97"/>
                    <a:pt x="105" y="97"/>
                    <a:pt x="105" y="97"/>
                  </a:cubicBezTo>
                  <a:lnTo>
                    <a:pt x="105" y="114"/>
                  </a:lnTo>
                  <a:close/>
                  <a:moveTo>
                    <a:pt x="83" y="66"/>
                  </a:moveTo>
                  <a:cubicBezTo>
                    <a:pt x="67" y="66"/>
                    <a:pt x="67" y="66"/>
                    <a:pt x="67" y="66"/>
                  </a:cubicBezTo>
                  <a:cubicBezTo>
                    <a:pt x="67" y="49"/>
                    <a:pt x="67" y="49"/>
                    <a:pt x="67" y="49"/>
                  </a:cubicBezTo>
                  <a:cubicBezTo>
                    <a:pt x="83" y="49"/>
                    <a:pt x="83" y="49"/>
                    <a:pt x="83" y="49"/>
                  </a:cubicBezTo>
                  <a:lnTo>
                    <a:pt x="83" y="66"/>
                  </a:lnTo>
                  <a:close/>
                  <a:moveTo>
                    <a:pt x="83" y="90"/>
                  </a:moveTo>
                  <a:cubicBezTo>
                    <a:pt x="67" y="90"/>
                    <a:pt x="67" y="90"/>
                    <a:pt x="67" y="90"/>
                  </a:cubicBezTo>
                  <a:cubicBezTo>
                    <a:pt x="67" y="73"/>
                    <a:pt x="67" y="73"/>
                    <a:pt x="67" y="73"/>
                  </a:cubicBezTo>
                  <a:cubicBezTo>
                    <a:pt x="83" y="73"/>
                    <a:pt x="83" y="73"/>
                    <a:pt x="83" y="73"/>
                  </a:cubicBezTo>
                  <a:lnTo>
                    <a:pt x="83" y="90"/>
                  </a:lnTo>
                  <a:close/>
                  <a:moveTo>
                    <a:pt x="83" y="114"/>
                  </a:moveTo>
                  <a:cubicBezTo>
                    <a:pt x="67" y="114"/>
                    <a:pt x="67" y="114"/>
                    <a:pt x="67" y="114"/>
                  </a:cubicBezTo>
                  <a:cubicBezTo>
                    <a:pt x="67" y="97"/>
                    <a:pt x="67" y="97"/>
                    <a:pt x="67" y="97"/>
                  </a:cubicBezTo>
                  <a:cubicBezTo>
                    <a:pt x="83" y="97"/>
                    <a:pt x="83" y="97"/>
                    <a:pt x="83" y="97"/>
                  </a:cubicBezTo>
                  <a:lnTo>
                    <a:pt x="83" y="114"/>
                  </a:lnTo>
                  <a:close/>
                  <a:moveTo>
                    <a:pt x="61" y="66"/>
                  </a:moveTo>
                  <a:cubicBezTo>
                    <a:pt x="45" y="66"/>
                    <a:pt x="45" y="66"/>
                    <a:pt x="45" y="66"/>
                  </a:cubicBezTo>
                  <a:cubicBezTo>
                    <a:pt x="45" y="49"/>
                    <a:pt x="45" y="49"/>
                    <a:pt x="45" y="49"/>
                  </a:cubicBezTo>
                  <a:cubicBezTo>
                    <a:pt x="61" y="49"/>
                    <a:pt x="61" y="49"/>
                    <a:pt x="61" y="49"/>
                  </a:cubicBezTo>
                  <a:lnTo>
                    <a:pt x="61" y="66"/>
                  </a:lnTo>
                  <a:close/>
                  <a:moveTo>
                    <a:pt x="61" y="90"/>
                  </a:moveTo>
                  <a:cubicBezTo>
                    <a:pt x="45" y="90"/>
                    <a:pt x="45" y="90"/>
                    <a:pt x="45" y="90"/>
                  </a:cubicBezTo>
                  <a:cubicBezTo>
                    <a:pt x="45" y="73"/>
                    <a:pt x="45" y="73"/>
                    <a:pt x="45" y="73"/>
                  </a:cubicBezTo>
                  <a:cubicBezTo>
                    <a:pt x="61" y="73"/>
                    <a:pt x="61" y="73"/>
                    <a:pt x="61" y="73"/>
                  </a:cubicBezTo>
                  <a:lnTo>
                    <a:pt x="61" y="90"/>
                  </a:lnTo>
                  <a:close/>
                  <a:moveTo>
                    <a:pt x="61" y="114"/>
                  </a:moveTo>
                  <a:cubicBezTo>
                    <a:pt x="45" y="114"/>
                    <a:pt x="45" y="114"/>
                    <a:pt x="45" y="114"/>
                  </a:cubicBezTo>
                  <a:cubicBezTo>
                    <a:pt x="45" y="97"/>
                    <a:pt x="45" y="97"/>
                    <a:pt x="45" y="97"/>
                  </a:cubicBezTo>
                  <a:cubicBezTo>
                    <a:pt x="61" y="97"/>
                    <a:pt x="61" y="97"/>
                    <a:pt x="61" y="97"/>
                  </a:cubicBezTo>
                  <a:lnTo>
                    <a:pt x="61" y="114"/>
                  </a:lnTo>
                  <a:close/>
                  <a:moveTo>
                    <a:pt x="39" y="66"/>
                  </a:moveTo>
                  <a:cubicBezTo>
                    <a:pt x="23" y="66"/>
                    <a:pt x="23" y="66"/>
                    <a:pt x="23" y="66"/>
                  </a:cubicBezTo>
                  <a:cubicBezTo>
                    <a:pt x="23" y="49"/>
                    <a:pt x="23" y="49"/>
                    <a:pt x="23" y="49"/>
                  </a:cubicBezTo>
                  <a:cubicBezTo>
                    <a:pt x="39" y="49"/>
                    <a:pt x="39" y="49"/>
                    <a:pt x="39" y="49"/>
                  </a:cubicBezTo>
                  <a:lnTo>
                    <a:pt x="39" y="66"/>
                  </a:lnTo>
                  <a:close/>
                  <a:moveTo>
                    <a:pt x="39" y="90"/>
                  </a:moveTo>
                  <a:cubicBezTo>
                    <a:pt x="23" y="90"/>
                    <a:pt x="23" y="90"/>
                    <a:pt x="23" y="90"/>
                  </a:cubicBezTo>
                  <a:cubicBezTo>
                    <a:pt x="23" y="73"/>
                    <a:pt x="23" y="73"/>
                    <a:pt x="23" y="73"/>
                  </a:cubicBezTo>
                  <a:cubicBezTo>
                    <a:pt x="39" y="73"/>
                    <a:pt x="39" y="73"/>
                    <a:pt x="39" y="73"/>
                  </a:cubicBezTo>
                  <a:lnTo>
                    <a:pt x="39" y="90"/>
                  </a:lnTo>
                  <a:close/>
                  <a:moveTo>
                    <a:pt x="39" y="114"/>
                  </a:moveTo>
                  <a:cubicBezTo>
                    <a:pt x="23" y="114"/>
                    <a:pt x="23" y="114"/>
                    <a:pt x="23" y="114"/>
                  </a:cubicBezTo>
                  <a:cubicBezTo>
                    <a:pt x="23" y="97"/>
                    <a:pt x="23" y="97"/>
                    <a:pt x="23" y="97"/>
                  </a:cubicBezTo>
                  <a:cubicBezTo>
                    <a:pt x="39" y="97"/>
                    <a:pt x="39" y="97"/>
                    <a:pt x="39" y="97"/>
                  </a:cubicBezTo>
                  <a:lnTo>
                    <a:pt x="39" y="114"/>
                  </a:lnTo>
                  <a:close/>
                  <a:moveTo>
                    <a:pt x="191" y="31"/>
                  </a:moveTo>
                  <a:cubicBezTo>
                    <a:pt x="191" y="31"/>
                    <a:pt x="191" y="31"/>
                    <a:pt x="191" y="31"/>
                  </a:cubicBezTo>
                  <a:cubicBezTo>
                    <a:pt x="191" y="30"/>
                    <a:pt x="191" y="30"/>
                    <a:pt x="191" y="30"/>
                  </a:cubicBezTo>
                  <a:cubicBezTo>
                    <a:pt x="190" y="30"/>
                    <a:pt x="190" y="30"/>
                    <a:pt x="190" y="30"/>
                  </a:cubicBezTo>
                  <a:cubicBezTo>
                    <a:pt x="190" y="29"/>
                    <a:pt x="190" y="29"/>
                    <a:pt x="190" y="29"/>
                  </a:cubicBezTo>
                  <a:cubicBezTo>
                    <a:pt x="189" y="29"/>
                    <a:pt x="189" y="29"/>
                    <a:pt x="189" y="29"/>
                  </a:cubicBezTo>
                  <a:cubicBezTo>
                    <a:pt x="189" y="28"/>
                    <a:pt x="189" y="28"/>
                    <a:pt x="189" y="28"/>
                  </a:cubicBezTo>
                  <a:cubicBezTo>
                    <a:pt x="188" y="28"/>
                    <a:pt x="188" y="28"/>
                    <a:pt x="188" y="28"/>
                  </a:cubicBezTo>
                  <a:cubicBezTo>
                    <a:pt x="188" y="28"/>
                    <a:pt x="188" y="28"/>
                    <a:pt x="188" y="28"/>
                  </a:cubicBezTo>
                  <a:cubicBezTo>
                    <a:pt x="188" y="28"/>
                    <a:pt x="186" y="26"/>
                    <a:pt x="184" y="24"/>
                  </a:cubicBezTo>
                  <a:cubicBezTo>
                    <a:pt x="167" y="2"/>
                    <a:pt x="167" y="2"/>
                    <a:pt x="167" y="2"/>
                  </a:cubicBezTo>
                  <a:cubicBezTo>
                    <a:pt x="166" y="0"/>
                    <a:pt x="163" y="0"/>
                    <a:pt x="161" y="2"/>
                  </a:cubicBezTo>
                  <a:cubicBezTo>
                    <a:pt x="159" y="5"/>
                    <a:pt x="159" y="5"/>
                    <a:pt x="159" y="5"/>
                  </a:cubicBezTo>
                  <a:cubicBezTo>
                    <a:pt x="158" y="7"/>
                    <a:pt x="155" y="10"/>
                    <a:pt x="154" y="12"/>
                  </a:cubicBezTo>
                  <a:cubicBezTo>
                    <a:pt x="144" y="24"/>
                    <a:pt x="144" y="24"/>
                    <a:pt x="144" y="24"/>
                  </a:cubicBezTo>
                  <a:cubicBezTo>
                    <a:pt x="143" y="26"/>
                    <a:pt x="140" y="26"/>
                    <a:pt x="138" y="24"/>
                  </a:cubicBezTo>
                  <a:cubicBezTo>
                    <a:pt x="121" y="2"/>
                    <a:pt x="121" y="2"/>
                    <a:pt x="121" y="2"/>
                  </a:cubicBezTo>
                  <a:cubicBezTo>
                    <a:pt x="120" y="0"/>
                    <a:pt x="117" y="0"/>
                    <a:pt x="116" y="2"/>
                  </a:cubicBezTo>
                  <a:cubicBezTo>
                    <a:pt x="98" y="24"/>
                    <a:pt x="98" y="24"/>
                    <a:pt x="98" y="24"/>
                  </a:cubicBezTo>
                  <a:cubicBezTo>
                    <a:pt x="97" y="26"/>
                    <a:pt x="94" y="26"/>
                    <a:pt x="93" y="24"/>
                  </a:cubicBezTo>
                  <a:cubicBezTo>
                    <a:pt x="88" y="18"/>
                    <a:pt x="88" y="18"/>
                    <a:pt x="88" y="18"/>
                  </a:cubicBezTo>
                  <a:cubicBezTo>
                    <a:pt x="86" y="16"/>
                    <a:pt x="83" y="12"/>
                    <a:pt x="82" y="10"/>
                  </a:cubicBezTo>
                  <a:cubicBezTo>
                    <a:pt x="75" y="2"/>
                    <a:pt x="75" y="2"/>
                    <a:pt x="75" y="2"/>
                  </a:cubicBezTo>
                  <a:cubicBezTo>
                    <a:pt x="74" y="0"/>
                    <a:pt x="71" y="0"/>
                    <a:pt x="70" y="2"/>
                  </a:cubicBezTo>
                  <a:cubicBezTo>
                    <a:pt x="52" y="24"/>
                    <a:pt x="52" y="24"/>
                    <a:pt x="52" y="24"/>
                  </a:cubicBezTo>
                  <a:cubicBezTo>
                    <a:pt x="51" y="26"/>
                    <a:pt x="48" y="26"/>
                    <a:pt x="47" y="24"/>
                  </a:cubicBezTo>
                  <a:cubicBezTo>
                    <a:pt x="29" y="2"/>
                    <a:pt x="29" y="2"/>
                    <a:pt x="29" y="2"/>
                  </a:cubicBezTo>
                  <a:cubicBezTo>
                    <a:pt x="28" y="0"/>
                    <a:pt x="25" y="0"/>
                    <a:pt x="24" y="2"/>
                  </a:cubicBezTo>
                  <a:cubicBezTo>
                    <a:pt x="6" y="24"/>
                    <a:pt x="6" y="24"/>
                    <a:pt x="6" y="24"/>
                  </a:cubicBezTo>
                  <a:cubicBezTo>
                    <a:pt x="5" y="26"/>
                    <a:pt x="3" y="28"/>
                    <a:pt x="3" y="28"/>
                  </a:cubicBezTo>
                  <a:cubicBezTo>
                    <a:pt x="3" y="28"/>
                    <a:pt x="3" y="28"/>
                    <a:pt x="3" y="28"/>
                  </a:cubicBezTo>
                  <a:cubicBezTo>
                    <a:pt x="2" y="28"/>
                    <a:pt x="2" y="28"/>
                    <a:pt x="2" y="28"/>
                  </a:cubicBezTo>
                  <a:cubicBezTo>
                    <a:pt x="2" y="29"/>
                    <a:pt x="2" y="29"/>
                    <a:pt x="2" y="29"/>
                  </a:cubicBezTo>
                  <a:cubicBezTo>
                    <a:pt x="1" y="29"/>
                    <a:pt x="1" y="29"/>
                    <a:pt x="1" y="29"/>
                  </a:cubicBezTo>
                  <a:cubicBezTo>
                    <a:pt x="1" y="30"/>
                    <a:pt x="1" y="30"/>
                    <a:pt x="1" y="30"/>
                  </a:cubicBezTo>
                  <a:cubicBezTo>
                    <a:pt x="0" y="30"/>
                    <a:pt x="0" y="30"/>
                    <a:pt x="0" y="30"/>
                  </a:cubicBezTo>
                  <a:cubicBezTo>
                    <a:pt x="0" y="31"/>
                    <a:pt x="0" y="31"/>
                    <a:pt x="0" y="31"/>
                  </a:cubicBezTo>
                  <a:cubicBezTo>
                    <a:pt x="0" y="31"/>
                    <a:pt x="0" y="31"/>
                    <a:pt x="0" y="31"/>
                  </a:cubicBezTo>
                  <a:cubicBezTo>
                    <a:pt x="0" y="32"/>
                    <a:pt x="0" y="34"/>
                    <a:pt x="0" y="37"/>
                  </a:cubicBezTo>
                  <a:cubicBezTo>
                    <a:pt x="0" y="156"/>
                    <a:pt x="0" y="156"/>
                    <a:pt x="0" y="156"/>
                  </a:cubicBezTo>
                  <a:cubicBezTo>
                    <a:pt x="0" y="159"/>
                    <a:pt x="0" y="161"/>
                    <a:pt x="0" y="162"/>
                  </a:cubicBezTo>
                  <a:cubicBezTo>
                    <a:pt x="0" y="162"/>
                    <a:pt x="0" y="162"/>
                    <a:pt x="0" y="162"/>
                  </a:cubicBezTo>
                  <a:cubicBezTo>
                    <a:pt x="0" y="163"/>
                    <a:pt x="0" y="163"/>
                    <a:pt x="0" y="163"/>
                  </a:cubicBezTo>
                  <a:cubicBezTo>
                    <a:pt x="1" y="163"/>
                    <a:pt x="1" y="163"/>
                    <a:pt x="1" y="163"/>
                  </a:cubicBezTo>
                  <a:cubicBezTo>
                    <a:pt x="1" y="164"/>
                    <a:pt x="1" y="164"/>
                    <a:pt x="1" y="164"/>
                  </a:cubicBezTo>
                  <a:cubicBezTo>
                    <a:pt x="2" y="164"/>
                    <a:pt x="2" y="164"/>
                    <a:pt x="2" y="164"/>
                  </a:cubicBezTo>
                  <a:cubicBezTo>
                    <a:pt x="2" y="165"/>
                    <a:pt x="2" y="165"/>
                    <a:pt x="2" y="165"/>
                  </a:cubicBezTo>
                  <a:cubicBezTo>
                    <a:pt x="3" y="165"/>
                    <a:pt x="3" y="165"/>
                    <a:pt x="3" y="165"/>
                  </a:cubicBezTo>
                  <a:cubicBezTo>
                    <a:pt x="3" y="165"/>
                    <a:pt x="3" y="165"/>
                    <a:pt x="3" y="165"/>
                  </a:cubicBezTo>
                  <a:cubicBezTo>
                    <a:pt x="3" y="165"/>
                    <a:pt x="6" y="165"/>
                    <a:pt x="8" y="165"/>
                  </a:cubicBezTo>
                  <a:cubicBezTo>
                    <a:pt x="183" y="165"/>
                    <a:pt x="183" y="165"/>
                    <a:pt x="183" y="165"/>
                  </a:cubicBezTo>
                  <a:cubicBezTo>
                    <a:pt x="185" y="165"/>
                    <a:pt x="188" y="165"/>
                    <a:pt x="188" y="165"/>
                  </a:cubicBezTo>
                  <a:cubicBezTo>
                    <a:pt x="188" y="165"/>
                    <a:pt x="188" y="165"/>
                    <a:pt x="188" y="165"/>
                  </a:cubicBezTo>
                  <a:cubicBezTo>
                    <a:pt x="189" y="165"/>
                    <a:pt x="189" y="165"/>
                    <a:pt x="189" y="165"/>
                  </a:cubicBezTo>
                  <a:cubicBezTo>
                    <a:pt x="189" y="164"/>
                    <a:pt x="189" y="164"/>
                    <a:pt x="189" y="164"/>
                  </a:cubicBezTo>
                  <a:cubicBezTo>
                    <a:pt x="190" y="164"/>
                    <a:pt x="190" y="164"/>
                    <a:pt x="190" y="164"/>
                  </a:cubicBezTo>
                  <a:cubicBezTo>
                    <a:pt x="190" y="163"/>
                    <a:pt x="190" y="163"/>
                    <a:pt x="190" y="163"/>
                  </a:cubicBezTo>
                  <a:cubicBezTo>
                    <a:pt x="191" y="163"/>
                    <a:pt x="191" y="163"/>
                    <a:pt x="191" y="163"/>
                  </a:cubicBezTo>
                  <a:cubicBezTo>
                    <a:pt x="191" y="162"/>
                    <a:pt x="191" y="162"/>
                    <a:pt x="191" y="162"/>
                  </a:cubicBezTo>
                  <a:cubicBezTo>
                    <a:pt x="191" y="162"/>
                    <a:pt x="191" y="162"/>
                    <a:pt x="191" y="162"/>
                  </a:cubicBezTo>
                  <a:cubicBezTo>
                    <a:pt x="191" y="161"/>
                    <a:pt x="191" y="159"/>
                    <a:pt x="191" y="156"/>
                  </a:cubicBezTo>
                  <a:cubicBezTo>
                    <a:pt x="191" y="37"/>
                    <a:pt x="191" y="37"/>
                    <a:pt x="191" y="37"/>
                  </a:cubicBezTo>
                  <a:cubicBezTo>
                    <a:pt x="191" y="34"/>
                    <a:pt x="191" y="32"/>
                    <a:pt x="191" y="31"/>
                  </a:cubicBezTo>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75" name="Google Shape;675;g1e338b55bec_1_703"/>
            <p:cNvSpPr/>
            <p:nvPr/>
          </p:nvSpPr>
          <p:spPr>
            <a:xfrm>
              <a:off x="1800225" y="542925"/>
              <a:ext cx="150813" cy="225425"/>
            </a:xfrm>
            <a:custGeom>
              <a:rect b="b" l="l" r="r" t="t"/>
              <a:pathLst>
                <a:path extrusionOk="0" h="107" w="71">
                  <a:moveTo>
                    <a:pt x="31" y="83"/>
                  </a:moveTo>
                  <a:cubicBezTo>
                    <a:pt x="32" y="81"/>
                    <a:pt x="35" y="81"/>
                    <a:pt x="36" y="83"/>
                  </a:cubicBezTo>
                  <a:cubicBezTo>
                    <a:pt x="53" y="105"/>
                    <a:pt x="53" y="105"/>
                    <a:pt x="53" y="105"/>
                  </a:cubicBezTo>
                  <a:cubicBezTo>
                    <a:pt x="55" y="107"/>
                    <a:pt x="58" y="107"/>
                    <a:pt x="59" y="105"/>
                  </a:cubicBezTo>
                  <a:cubicBezTo>
                    <a:pt x="69" y="94"/>
                    <a:pt x="69" y="94"/>
                    <a:pt x="69" y="94"/>
                  </a:cubicBezTo>
                  <a:cubicBezTo>
                    <a:pt x="70" y="91"/>
                    <a:pt x="71" y="88"/>
                    <a:pt x="70" y="85"/>
                  </a:cubicBezTo>
                  <a:cubicBezTo>
                    <a:pt x="70" y="85"/>
                    <a:pt x="59" y="34"/>
                    <a:pt x="57" y="4"/>
                  </a:cubicBezTo>
                  <a:cubicBezTo>
                    <a:pt x="57" y="2"/>
                    <a:pt x="56" y="0"/>
                    <a:pt x="55" y="0"/>
                  </a:cubicBezTo>
                  <a:cubicBezTo>
                    <a:pt x="17" y="0"/>
                    <a:pt x="17" y="0"/>
                    <a:pt x="17" y="0"/>
                  </a:cubicBezTo>
                  <a:cubicBezTo>
                    <a:pt x="16" y="0"/>
                    <a:pt x="15" y="2"/>
                    <a:pt x="15" y="4"/>
                  </a:cubicBezTo>
                  <a:cubicBezTo>
                    <a:pt x="14" y="36"/>
                    <a:pt x="1" y="91"/>
                    <a:pt x="1" y="91"/>
                  </a:cubicBezTo>
                  <a:cubicBezTo>
                    <a:pt x="0" y="93"/>
                    <a:pt x="1" y="97"/>
                    <a:pt x="3" y="99"/>
                  </a:cubicBezTo>
                  <a:cubicBezTo>
                    <a:pt x="8" y="105"/>
                    <a:pt x="8" y="105"/>
                    <a:pt x="8" y="105"/>
                  </a:cubicBezTo>
                  <a:cubicBezTo>
                    <a:pt x="9" y="107"/>
                    <a:pt x="12" y="107"/>
                    <a:pt x="13" y="105"/>
                  </a:cubicBezTo>
                  <a:lnTo>
                    <a:pt x="31" y="83"/>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676" name="Google Shape;676;g1e338b55bec_1_703"/>
          <p:cNvGrpSpPr/>
          <p:nvPr/>
        </p:nvGrpSpPr>
        <p:grpSpPr>
          <a:xfrm>
            <a:off x="898200" y="2982128"/>
            <a:ext cx="982262" cy="929197"/>
            <a:chOff x="809596" y="3929066"/>
            <a:chExt cx="736604" cy="696915"/>
          </a:xfrm>
        </p:grpSpPr>
        <p:grpSp>
          <p:nvGrpSpPr>
            <p:cNvPr id="677" name="Google Shape;677;g1e338b55bec_1_703"/>
            <p:cNvGrpSpPr/>
            <p:nvPr/>
          </p:nvGrpSpPr>
          <p:grpSpPr>
            <a:xfrm>
              <a:off x="952472" y="4214818"/>
              <a:ext cx="165100" cy="411163"/>
              <a:chOff x="1697038" y="2868613"/>
              <a:chExt cx="165100" cy="411163"/>
            </a:xfrm>
          </p:grpSpPr>
          <p:sp>
            <p:nvSpPr>
              <p:cNvPr id="678" name="Google Shape;678;g1e338b55bec_1_703"/>
              <p:cNvSpPr/>
              <p:nvPr/>
            </p:nvSpPr>
            <p:spPr>
              <a:xfrm>
                <a:off x="1697038" y="2944813"/>
                <a:ext cx="165100" cy="334963"/>
              </a:xfrm>
              <a:custGeom>
                <a:rect b="b" l="l" r="r" t="t"/>
                <a:pathLst>
                  <a:path extrusionOk="0" h="159" w="78">
                    <a:moveTo>
                      <a:pt x="22" y="0"/>
                    </a:moveTo>
                    <a:cubicBezTo>
                      <a:pt x="10" y="0"/>
                      <a:pt x="0" y="9"/>
                      <a:pt x="0" y="20"/>
                    </a:cubicBezTo>
                    <a:cubicBezTo>
                      <a:pt x="0" y="68"/>
                      <a:pt x="0" y="68"/>
                      <a:pt x="0" y="68"/>
                    </a:cubicBezTo>
                    <a:cubicBezTo>
                      <a:pt x="0" y="78"/>
                      <a:pt x="15" y="78"/>
                      <a:pt x="15" y="68"/>
                    </a:cubicBezTo>
                    <a:cubicBezTo>
                      <a:pt x="15" y="24"/>
                      <a:pt x="15" y="24"/>
                      <a:pt x="15" y="24"/>
                    </a:cubicBezTo>
                    <a:cubicBezTo>
                      <a:pt x="18" y="24"/>
                      <a:pt x="18" y="24"/>
                      <a:pt x="18" y="24"/>
                    </a:cubicBezTo>
                    <a:cubicBezTo>
                      <a:pt x="18" y="147"/>
                      <a:pt x="18" y="147"/>
                      <a:pt x="18" y="147"/>
                    </a:cubicBezTo>
                    <a:cubicBezTo>
                      <a:pt x="18" y="159"/>
                      <a:pt x="38" y="159"/>
                      <a:pt x="38" y="147"/>
                    </a:cubicBezTo>
                    <a:cubicBezTo>
                      <a:pt x="38" y="75"/>
                      <a:pt x="38" y="75"/>
                      <a:pt x="38" y="75"/>
                    </a:cubicBezTo>
                    <a:cubicBezTo>
                      <a:pt x="41" y="75"/>
                      <a:pt x="41" y="75"/>
                      <a:pt x="41" y="75"/>
                    </a:cubicBezTo>
                    <a:cubicBezTo>
                      <a:pt x="41" y="147"/>
                      <a:pt x="41" y="147"/>
                      <a:pt x="41" y="147"/>
                    </a:cubicBezTo>
                    <a:cubicBezTo>
                      <a:pt x="41" y="159"/>
                      <a:pt x="60" y="159"/>
                      <a:pt x="61" y="147"/>
                    </a:cubicBezTo>
                    <a:cubicBezTo>
                      <a:pt x="61" y="24"/>
                      <a:pt x="61" y="24"/>
                      <a:pt x="61" y="24"/>
                    </a:cubicBezTo>
                    <a:cubicBezTo>
                      <a:pt x="64" y="24"/>
                      <a:pt x="64" y="24"/>
                      <a:pt x="64" y="24"/>
                    </a:cubicBezTo>
                    <a:cubicBezTo>
                      <a:pt x="64" y="68"/>
                      <a:pt x="64" y="68"/>
                      <a:pt x="64" y="68"/>
                    </a:cubicBezTo>
                    <a:cubicBezTo>
                      <a:pt x="64" y="78"/>
                      <a:pt x="78" y="78"/>
                      <a:pt x="78" y="68"/>
                    </a:cubicBezTo>
                    <a:cubicBezTo>
                      <a:pt x="78" y="20"/>
                      <a:pt x="78" y="20"/>
                      <a:pt x="78" y="20"/>
                    </a:cubicBezTo>
                    <a:cubicBezTo>
                      <a:pt x="78" y="10"/>
                      <a:pt x="70" y="0"/>
                      <a:pt x="57" y="0"/>
                    </a:cubicBezTo>
                    <a:lnTo>
                      <a:pt x="22" y="0"/>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79" name="Google Shape;679;g1e338b55bec_1_703"/>
              <p:cNvSpPr/>
              <p:nvPr/>
            </p:nvSpPr>
            <p:spPr>
              <a:xfrm>
                <a:off x="1743075" y="2868613"/>
                <a:ext cx="73025" cy="65088"/>
              </a:xfrm>
              <a:custGeom>
                <a:rect b="b" l="l" r="r" t="t"/>
                <a:pathLst>
                  <a:path extrusionOk="0" h="31" w="34">
                    <a:moveTo>
                      <a:pt x="17" y="31"/>
                    </a:moveTo>
                    <a:cubicBezTo>
                      <a:pt x="26" y="31"/>
                      <a:pt x="34" y="24"/>
                      <a:pt x="34" y="16"/>
                    </a:cubicBezTo>
                    <a:cubicBezTo>
                      <a:pt x="34" y="7"/>
                      <a:pt x="26" y="0"/>
                      <a:pt x="17" y="0"/>
                    </a:cubicBezTo>
                    <a:cubicBezTo>
                      <a:pt x="8" y="0"/>
                      <a:pt x="0" y="7"/>
                      <a:pt x="1" y="16"/>
                    </a:cubicBezTo>
                    <a:cubicBezTo>
                      <a:pt x="0" y="24"/>
                      <a:pt x="8" y="31"/>
                      <a:pt x="17" y="31"/>
                    </a:cubicBezTo>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680" name="Google Shape;680;g1e338b55bec_1_703"/>
            <p:cNvGrpSpPr/>
            <p:nvPr/>
          </p:nvGrpSpPr>
          <p:grpSpPr>
            <a:xfrm>
              <a:off x="809596" y="3929066"/>
              <a:ext cx="165100" cy="411163"/>
              <a:chOff x="1697038" y="2868613"/>
              <a:chExt cx="165100" cy="411163"/>
            </a:xfrm>
          </p:grpSpPr>
          <p:sp>
            <p:nvSpPr>
              <p:cNvPr id="681" name="Google Shape;681;g1e338b55bec_1_703"/>
              <p:cNvSpPr/>
              <p:nvPr/>
            </p:nvSpPr>
            <p:spPr>
              <a:xfrm>
                <a:off x="1697038" y="2944813"/>
                <a:ext cx="165100" cy="334963"/>
              </a:xfrm>
              <a:custGeom>
                <a:rect b="b" l="l" r="r" t="t"/>
                <a:pathLst>
                  <a:path extrusionOk="0" h="159" w="78">
                    <a:moveTo>
                      <a:pt x="22" y="0"/>
                    </a:moveTo>
                    <a:cubicBezTo>
                      <a:pt x="10" y="0"/>
                      <a:pt x="0" y="9"/>
                      <a:pt x="0" y="20"/>
                    </a:cubicBezTo>
                    <a:cubicBezTo>
                      <a:pt x="0" y="68"/>
                      <a:pt x="0" y="68"/>
                      <a:pt x="0" y="68"/>
                    </a:cubicBezTo>
                    <a:cubicBezTo>
                      <a:pt x="0" y="78"/>
                      <a:pt x="15" y="78"/>
                      <a:pt x="15" y="68"/>
                    </a:cubicBezTo>
                    <a:cubicBezTo>
                      <a:pt x="15" y="24"/>
                      <a:pt x="15" y="24"/>
                      <a:pt x="15" y="24"/>
                    </a:cubicBezTo>
                    <a:cubicBezTo>
                      <a:pt x="18" y="24"/>
                      <a:pt x="18" y="24"/>
                      <a:pt x="18" y="24"/>
                    </a:cubicBezTo>
                    <a:cubicBezTo>
                      <a:pt x="18" y="147"/>
                      <a:pt x="18" y="147"/>
                      <a:pt x="18" y="147"/>
                    </a:cubicBezTo>
                    <a:cubicBezTo>
                      <a:pt x="18" y="159"/>
                      <a:pt x="38" y="159"/>
                      <a:pt x="38" y="147"/>
                    </a:cubicBezTo>
                    <a:cubicBezTo>
                      <a:pt x="38" y="75"/>
                      <a:pt x="38" y="75"/>
                      <a:pt x="38" y="75"/>
                    </a:cubicBezTo>
                    <a:cubicBezTo>
                      <a:pt x="41" y="75"/>
                      <a:pt x="41" y="75"/>
                      <a:pt x="41" y="75"/>
                    </a:cubicBezTo>
                    <a:cubicBezTo>
                      <a:pt x="41" y="147"/>
                      <a:pt x="41" y="147"/>
                      <a:pt x="41" y="147"/>
                    </a:cubicBezTo>
                    <a:cubicBezTo>
                      <a:pt x="41" y="159"/>
                      <a:pt x="60" y="159"/>
                      <a:pt x="61" y="147"/>
                    </a:cubicBezTo>
                    <a:cubicBezTo>
                      <a:pt x="61" y="24"/>
                      <a:pt x="61" y="24"/>
                      <a:pt x="61" y="24"/>
                    </a:cubicBezTo>
                    <a:cubicBezTo>
                      <a:pt x="64" y="24"/>
                      <a:pt x="64" y="24"/>
                      <a:pt x="64" y="24"/>
                    </a:cubicBezTo>
                    <a:cubicBezTo>
                      <a:pt x="64" y="68"/>
                      <a:pt x="64" y="68"/>
                      <a:pt x="64" y="68"/>
                    </a:cubicBezTo>
                    <a:cubicBezTo>
                      <a:pt x="64" y="78"/>
                      <a:pt x="78" y="78"/>
                      <a:pt x="78" y="68"/>
                    </a:cubicBezTo>
                    <a:cubicBezTo>
                      <a:pt x="78" y="20"/>
                      <a:pt x="78" y="20"/>
                      <a:pt x="78" y="20"/>
                    </a:cubicBezTo>
                    <a:cubicBezTo>
                      <a:pt x="78" y="10"/>
                      <a:pt x="70" y="0"/>
                      <a:pt x="57" y="0"/>
                    </a:cubicBezTo>
                    <a:lnTo>
                      <a:pt x="22" y="0"/>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82" name="Google Shape;682;g1e338b55bec_1_703"/>
              <p:cNvSpPr/>
              <p:nvPr/>
            </p:nvSpPr>
            <p:spPr>
              <a:xfrm>
                <a:off x="1743075" y="2868613"/>
                <a:ext cx="73025" cy="65088"/>
              </a:xfrm>
              <a:custGeom>
                <a:rect b="b" l="l" r="r" t="t"/>
                <a:pathLst>
                  <a:path extrusionOk="0" h="31" w="34">
                    <a:moveTo>
                      <a:pt x="17" y="31"/>
                    </a:moveTo>
                    <a:cubicBezTo>
                      <a:pt x="26" y="31"/>
                      <a:pt x="34" y="24"/>
                      <a:pt x="34" y="16"/>
                    </a:cubicBezTo>
                    <a:cubicBezTo>
                      <a:pt x="34" y="7"/>
                      <a:pt x="26" y="0"/>
                      <a:pt x="17" y="0"/>
                    </a:cubicBezTo>
                    <a:cubicBezTo>
                      <a:pt x="8" y="0"/>
                      <a:pt x="0" y="7"/>
                      <a:pt x="1" y="16"/>
                    </a:cubicBezTo>
                    <a:cubicBezTo>
                      <a:pt x="0" y="24"/>
                      <a:pt x="8" y="31"/>
                      <a:pt x="17" y="31"/>
                    </a:cubicBezTo>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683" name="Google Shape;683;g1e338b55bec_1_703"/>
            <p:cNvGrpSpPr/>
            <p:nvPr/>
          </p:nvGrpSpPr>
          <p:grpSpPr>
            <a:xfrm>
              <a:off x="1095348" y="3929066"/>
              <a:ext cx="165100" cy="411163"/>
              <a:chOff x="1697038" y="2868613"/>
              <a:chExt cx="165100" cy="411163"/>
            </a:xfrm>
          </p:grpSpPr>
          <p:sp>
            <p:nvSpPr>
              <p:cNvPr id="684" name="Google Shape;684;g1e338b55bec_1_703"/>
              <p:cNvSpPr/>
              <p:nvPr/>
            </p:nvSpPr>
            <p:spPr>
              <a:xfrm>
                <a:off x="1697038" y="2944813"/>
                <a:ext cx="165100" cy="334963"/>
              </a:xfrm>
              <a:custGeom>
                <a:rect b="b" l="l" r="r" t="t"/>
                <a:pathLst>
                  <a:path extrusionOk="0" h="159" w="78">
                    <a:moveTo>
                      <a:pt x="22" y="0"/>
                    </a:moveTo>
                    <a:cubicBezTo>
                      <a:pt x="10" y="0"/>
                      <a:pt x="0" y="9"/>
                      <a:pt x="0" y="20"/>
                    </a:cubicBezTo>
                    <a:cubicBezTo>
                      <a:pt x="0" y="68"/>
                      <a:pt x="0" y="68"/>
                      <a:pt x="0" y="68"/>
                    </a:cubicBezTo>
                    <a:cubicBezTo>
                      <a:pt x="0" y="78"/>
                      <a:pt x="15" y="78"/>
                      <a:pt x="15" y="68"/>
                    </a:cubicBezTo>
                    <a:cubicBezTo>
                      <a:pt x="15" y="24"/>
                      <a:pt x="15" y="24"/>
                      <a:pt x="15" y="24"/>
                    </a:cubicBezTo>
                    <a:cubicBezTo>
                      <a:pt x="18" y="24"/>
                      <a:pt x="18" y="24"/>
                      <a:pt x="18" y="24"/>
                    </a:cubicBezTo>
                    <a:cubicBezTo>
                      <a:pt x="18" y="147"/>
                      <a:pt x="18" y="147"/>
                      <a:pt x="18" y="147"/>
                    </a:cubicBezTo>
                    <a:cubicBezTo>
                      <a:pt x="18" y="159"/>
                      <a:pt x="38" y="159"/>
                      <a:pt x="38" y="147"/>
                    </a:cubicBezTo>
                    <a:cubicBezTo>
                      <a:pt x="38" y="75"/>
                      <a:pt x="38" y="75"/>
                      <a:pt x="38" y="75"/>
                    </a:cubicBezTo>
                    <a:cubicBezTo>
                      <a:pt x="41" y="75"/>
                      <a:pt x="41" y="75"/>
                      <a:pt x="41" y="75"/>
                    </a:cubicBezTo>
                    <a:cubicBezTo>
                      <a:pt x="41" y="147"/>
                      <a:pt x="41" y="147"/>
                      <a:pt x="41" y="147"/>
                    </a:cubicBezTo>
                    <a:cubicBezTo>
                      <a:pt x="41" y="159"/>
                      <a:pt x="60" y="159"/>
                      <a:pt x="61" y="147"/>
                    </a:cubicBezTo>
                    <a:cubicBezTo>
                      <a:pt x="61" y="24"/>
                      <a:pt x="61" y="24"/>
                      <a:pt x="61" y="24"/>
                    </a:cubicBezTo>
                    <a:cubicBezTo>
                      <a:pt x="64" y="24"/>
                      <a:pt x="64" y="24"/>
                      <a:pt x="64" y="24"/>
                    </a:cubicBezTo>
                    <a:cubicBezTo>
                      <a:pt x="64" y="68"/>
                      <a:pt x="64" y="68"/>
                      <a:pt x="64" y="68"/>
                    </a:cubicBezTo>
                    <a:cubicBezTo>
                      <a:pt x="64" y="78"/>
                      <a:pt x="78" y="78"/>
                      <a:pt x="78" y="68"/>
                    </a:cubicBezTo>
                    <a:cubicBezTo>
                      <a:pt x="78" y="20"/>
                      <a:pt x="78" y="20"/>
                      <a:pt x="78" y="20"/>
                    </a:cubicBezTo>
                    <a:cubicBezTo>
                      <a:pt x="78" y="10"/>
                      <a:pt x="70" y="0"/>
                      <a:pt x="57" y="0"/>
                    </a:cubicBezTo>
                    <a:lnTo>
                      <a:pt x="22" y="0"/>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85" name="Google Shape;685;g1e338b55bec_1_703"/>
              <p:cNvSpPr/>
              <p:nvPr/>
            </p:nvSpPr>
            <p:spPr>
              <a:xfrm>
                <a:off x="1743075" y="2868613"/>
                <a:ext cx="73025" cy="65088"/>
              </a:xfrm>
              <a:custGeom>
                <a:rect b="b" l="l" r="r" t="t"/>
                <a:pathLst>
                  <a:path extrusionOk="0" h="31" w="34">
                    <a:moveTo>
                      <a:pt x="17" y="31"/>
                    </a:moveTo>
                    <a:cubicBezTo>
                      <a:pt x="26" y="31"/>
                      <a:pt x="34" y="24"/>
                      <a:pt x="34" y="16"/>
                    </a:cubicBezTo>
                    <a:cubicBezTo>
                      <a:pt x="34" y="7"/>
                      <a:pt x="26" y="0"/>
                      <a:pt x="17" y="0"/>
                    </a:cubicBezTo>
                    <a:cubicBezTo>
                      <a:pt x="8" y="0"/>
                      <a:pt x="0" y="7"/>
                      <a:pt x="1" y="16"/>
                    </a:cubicBezTo>
                    <a:cubicBezTo>
                      <a:pt x="0" y="24"/>
                      <a:pt x="8" y="31"/>
                      <a:pt x="17" y="31"/>
                    </a:cubicBezTo>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686" name="Google Shape;686;g1e338b55bec_1_703"/>
            <p:cNvGrpSpPr/>
            <p:nvPr/>
          </p:nvGrpSpPr>
          <p:grpSpPr>
            <a:xfrm>
              <a:off x="1238224" y="4214818"/>
              <a:ext cx="165100" cy="411163"/>
              <a:chOff x="1697038" y="2868613"/>
              <a:chExt cx="165100" cy="411163"/>
            </a:xfrm>
          </p:grpSpPr>
          <p:sp>
            <p:nvSpPr>
              <p:cNvPr id="687" name="Google Shape;687;g1e338b55bec_1_703"/>
              <p:cNvSpPr/>
              <p:nvPr/>
            </p:nvSpPr>
            <p:spPr>
              <a:xfrm>
                <a:off x="1697038" y="2944813"/>
                <a:ext cx="165100" cy="334963"/>
              </a:xfrm>
              <a:custGeom>
                <a:rect b="b" l="l" r="r" t="t"/>
                <a:pathLst>
                  <a:path extrusionOk="0" h="159" w="78">
                    <a:moveTo>
                      <a:pt x="22" y="0"/>
                    </a:moveTo>
                    <a:cubicBezTo>
                      <a:pt x="10" y="0"/>
                      <a:pt x="0" y="9"/>
                      <a:pt x="0" y="20"/>
                    </a:cubicBezTo>
                    <a:cubicBezTo>
                      <a:pt x="0" y="68"/>
                      <a:pt x="0" y="68"/>
                      <a:pt x="0" y="68"/>
                    </a:cubicBezTo>
                    <a:cubicBezTo>
                      <a:pt x="0" y="78"/>
                      <a:pt x="15" y="78"/>
                      <a:pt x="15" y="68"/>
                    </a:cubicBezTo>
                    <a:cubicBezTo>
                      <a:pt x="15" y="24"/>
                      <a:pt x="15" y="24"/>
                      <a:pt x="15" y="24"/>
                    </a:cubicBezTo>
                    <a:cubicBezTo>
                      <a:pt x="18" y="24"/>
                      <a:pt x="18" y="24"/>
                      <a:pt x="18" y="24"/>
                    </a:cubicBezTo>
                    <a:cubicBezTo>
                      <a:pt x="18" y="147"/>
                      <a:pt x="18" y="147"/>
                      <a:pt x="18" y="147"/>
                    </a:cubicBezTo>
                    <a:cubicBezTo>
                      <a:pt x="18" y="159"/>
                      <a:pt x="38" y="159"/>
                      <a:pt x="38" y="147"/>
                    </a:cubicBezTo>
                    <a:cubicBezTo>
                      <a:pt x="38" y="75"/>
                      <a:pt x="38" y="75"/>
                      <a:pt x="38" y="75"/>
                    </a:cubicBezTo>
                    <a:cubicBezTo>
                      <a:pt x="41" y="75"/>
                      <a:pt x="41" y="75"/>
                      <a:pt x="41" y="75"/>
                    </a:cubicBezTo>
                    <a:cubicBezTo>
                      <a:pt x="41" y="147"/>
                      <a:pt x="41" y="147"/>
                      <a:pt x="41" y="147"/>
                    </a:cubicBezTo>
                    <a:cubicBezTo>
                      <a:pt x="41" y="159"/>
                      <a:pt x="60" y="159"/>
                      <a:pt x="61" y="147"/>
                    </a:cubicBezTo>
                    <a:cubicBezTo>
                      <a:pt x="61" y="24"/>
                      <a:pt x="61" y="24"/>
                      <a:pt x="61" y="24"/>
                    </a:cubicBezTo>
                    <a:cubicBezTo>
                      <a:pt x="64" y="24"/>
                      <a:pt x="64" y="24"/>
                      <a:pt x="64" y="24"/>
                    </a:cubicBezTo>
                    <a:cubicBezTo>
                      <a:pt x="64" y="68"/>
                      <a:pt x="64" y="68"/>
                      <a:pt x="64" y="68"/>
                    </a:cubicBezTo>
                    <a:cubicBezTo>
                      <a:pt x="64" y="78"/>
                      <a:pt x="78" y="78"/>
                      <a:pt x="78" y="68"/>
                    </a:cubicBezTo>
                    <a:cubicBezTo>
                      <a:pt x="78" y="20"/>
                      <a:pt x="78" y="20"/>
                      <a:pt x="78" y="20"/>
                    </a:cubicBezTo>
                    <a:cubicBezTo>
                      <a:pt x="78" y="10"/>
                      <a:pt x="70" y="0"/>
                      <a:pt x="57" y="0"/>
                    </a:cubicBezTo>
                    <a:lnTo>
                      <a:pt x="22" y="0"/>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88" name="Google Shape;688;g1e338b55bec_1_703"/>
              <p:cNvSpPr/>
              <p:nvPr/>
            </p:nvSpPr>
            <p:spPr>
              <a:xfrm>
                <a:off x="1743075" y="2868613"/>
                <a:ext cx="73025" cy="65088"/>
              </a:xfrm>
              <a:custGeom>
                <a:rect b="b" l="l" r="r" t="t"/>
                <a:pathLst>
                  <a:path extrusionOk="0" h="31" w="34">
                    <a:moveTo>
                      <a:pt x="17" y="31"/>
                    </a:moveTo>
                    <a:cubicBezTo>
                      <a:pt x="26" y="31"/>
                      <a:pt x="34" y="24"/>
                      <a:pt x="34" y="16"/>
                    </a:cubicBezTo>
                    <a:cubicBezTo>
                      <a:pt x="34" y="7"/>
                      <a:pt x="26" y="0"/>
                      <a:pt x="17" y="0"/>
                    </a:cubicBezTo>
                    <a:cubicBezTo>
                      <a:pt x="8" y="0"/>
                      <a:pt x="0" y="7"/>
                      <a:pt x="1" y="16"/>
                    </a:cubicBezTo>
                    <a:cubicBezTo>
                      <a:pt x="0" y="24"/>
                      <a:pt x="8" y="31"/>
                      <a:pt x="17" y="31"/>
                    </a:cubicBezTo>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nvGrpSpPr>
            <p:cNvPr id="689" name="Google Shape;689;g1e338b55bec_1_703"/>
            <p:cNvGrpSpPr/>
            <p:nvPr/>
          </p:nvGrpSpPr>
          <p:grpSpPr>
            <a:xfrm>
              <a:off x="1381100" y="3929066"/>
              <a:ext cx="165100" cy="411163"/>
              <a:chOff x="1697038" y="2868613"/>
              <a:chExt cx="165100" cy="411163"/>
            </a:xfrm>
          </p:grpSpPr>
          <p:sp>
            <p:nvSpPr>
              <p:cNvPr id="690" name="Google Shape;690;g1e338b55bec_1_703"/>
              <p:cNvSpPr/>
              <p:nvPr/>
            </p:nvSpPr>
            <p:spPr>
              <a:xfrm>
                <a:off x="1697038" y="2944813"/>
                <a:ext cx="165100" cy="334963"/>
              </a:xfrm>
              <a:custGeom>
                <a:rect b="b" l="l" r="r" t="t"/>
                <a:pathLst>
                  <a:path extrusionOk="0" h="159" w="78">
                    <a:moveTo>
                      <a:pt x="22" y="0"/>
                    </a:moveTo>
                    <a:cubicBezTo>
                      <a:pt x="10" y="0"/>
                      <a:pt x="0" y="9"/>
                      <a:pt x="0" y="20"/>
                    </a:cubicBezTo>
                    <a:cubicBezTo>
                      <a:pt x="0" y="68"/>
                      <a:pt x="0" y="68"/>
                      <a:pt x="0" y="68"/>
                    </a:cubicBezTo>
                    <a:cubicBezTo>
                      <a:pt x="0" y="78"/>
                      <a:pt x="15" y="78"/>
                      <a:pt x="15" y="68"/>
                    </a:cubicBezTo>
                    <a:cubicBezTo>
                      <a:pt x="15" y="24"/>
                      <a:pt x="15" y="24"/>
                      <a:pt x="15" y="24"/>
                    </a:cubicBezTo>
                    <a:cubicBezTo>
                      <a:pt x="18" y="24"/>
                      <a:pt x="18" y="24"/>
                      <a:pt x="18" y="24"/>
                    </a:cubicBezTo>
                    <a:cubicBezTo>
                      <a:pt x="18" y="147"/>
                      <a:pt x="18" y="147"/>
                      <a:pt x="18" y="147"/>
                    </a:cubicBezTo>
                    <a:cubicBezTo>
                      <a:pt x="18" y="159"/>
                      <a:pt x="38" y="159"/>
                      <a:pt x="38" y="147"/>
                    </a:cubicBezTo>
                    <a:cubicBezTo>
                      <a:pt x="38" y="75"/>
                      <a:pt x="38" y="75"/>
                      <a:pt x="38" y="75"/>
                    </a:cubicBezTo>
                    <a:cubicBezTo>
                      <a:pt x="41" y="75"/>
                      <a:pt x="41" y="75"/>
                      <a:pt x="41" y="75"/>
                    </a:cubicBezTo>
                    <a:cubicBezTo>
                      <a:pt x="41" y="147"/>
                      <a:pt x="41" y="147"/>
                      <a:pt x="41" y="147"/>
                    </a:cubicBezTo>
                    <a:cubicBezTo>
                      <a:pt x="41" y="159"/>
                      <a:pt x="60" y="159"/>
                      <a:pt x="61" y="147"/>
                    </a:cubicBezTo>
                    <a:cubicBezTo>
                      <a:pt x="61" y="24"/>
                      <a:pt x="61" y="24"/>
                      <a:pt x="61" y="24"/>
                    </a:cubicBezTo>
                    <a:cubicBezTo>
                      <a:pt x="64" y="24"/>
                      <a:pt x="64" y="24"/>
                      <a:pt x="64" y="24"/>
                    </a:cubicBezTo>
                    <a:cubicBezTo>
                      <a:pt x="64" y="68"/>
                      <a:pt x="64" y="68"/>
                      <a:pt x="64" y="68"/>
                    </a:cubicBezTo>
                    <a:cubicBezTo>
                      <a:pt x="64" y="78"/>
                      <a:pt x="78" y="78"/>
                      <a:pt x="78" y="68"/>
                    </a:cubicBezTo>
                    <a:cubicBezTo>
                      <a:pt x="78" y="20"/>
                      <a:pt x="78" y="20"/>
                      <a:pt x="78" y="20"/>
                    </a:cubicBezTo>
                    <a:cubicBezTo>
                      <a:pt x="78" y="10"/>
                      <a:pt x="70" y="0"/>
                      <a:pt x="57" y="0"/>
                    </a:cubicBezTo>
                    <a:lnTo>
                      <a:pt x="22" y="0"/>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91" name="Google Shape;691;g1e338b55bec_1_703"/>
              <p:cNvSpPr/>
              <p:nvPr/>
            </p:nvSpPr>
            <p:spPr>
              <a:xfrm>
                <a:off x="1743075" y="2868613"/>
                <a:ext cx="73025" cy="65088"/>
              </a:xfrm>
              <a:custGeom>
                <a:rect b="b" l="l" r="r" t="t"/>
                <a:pathLst>
                  <a:path extrusionOk="0" h="31" w="34">
                    <a:moveTo>
                      <a:pt x="17" y="31"/>
                    </a:moveTo>
                    <a:cubicBezTo>
                      <a:pt x="26" y="31"/>
                      <a:pt x="34" y="24"/>
                      <a:pt x="34" y="16"/>
                    </a:cubicBezTo>
                    <a:cubicBezTo>
                      <a:pt x="34" y="7"/>
                      <a:pt x="26" y="0"/>
                      <a:pt x="17" y="0"/>
                    </a:cubicBezTo>
                    <a:cubicBezTo>
                      <a:pt x="8" y="0"/>
                      <a:pt x="0" y="7"/>
                      <a:pt x="1" y="16"/>
                    </a:cubicBezTo>
                    <a:cubicBezTo>
                      <a:pt x="0" y="24"/>
                      <a:pt x="8" y="31"/>
                      <a:pt x="17" y="31"/>
                    </a:cubicBezTo>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grpSp>
      <p:pic>
        <p:nvPicPr>
          <p:cNvPr descr="images.png" id="692" name="Google Shape;692;g1e338b55bec_1_703"/>
          <p:cNvPicPr preferRelativeResize="0"/>
          <p:nvPr/>
        </p:nvPicPr>
        <p:blipFill rotWithShape="1">
          <a:blip r:embed="rId3">
            <a:alphaModFix/>
          </a:blip>
          <a:srcRect b="0" l="0" r="0" t="0"/>
          <a:stretch/>
        </p:blipFill>
        <p:spPr>
          <a:xfrm>
            <a:off x="8968202" y="1572309"/>
            <a:ext cx="2190765" cy="2190765"/>
          </a:xfrm>
          <a:prstGeom prst="rect">
            <a:avLst/>
          </a:prstGeom>
          <a:noFill/>
          <a:ln>
            <a:noFill/>
          </a:ln>
        </p:spPr>
      </p:pic>
      <p:grpSp>
        <p:nvGrpSpPr>
          <p:cNvPr id="693" name="Google Shape;693;g1e338b55bec_1_703"/>
          <p:cNvGrpSpPr/>
          <p:nvPr/>
        </p:nvGrpSpPr>
        <p:grpSpPr>
          <a:xfrm>
            <a:off x="913944" y="4605082"/>
            <a:ext cx="1047860" cy="952533"/>
            <a:chOff x="1754188" y="4037013"/>
            <a:chExt cx="428625" cy="428625"/>
          </a:xfrm>
        </p:grpSpPr>
        <p:sp>
          <p:nvSpPr>
            <p:cNvPr id="694" name="Google Shape;694;g1e338b55bec_1_703"/>
            <p:cNvSpPr/>
            <p:nvPr/>
          </p:nvSpPr>
          <p:spPr>
            <a:xfrm>
              <a:off x="1754188" y="4037013"/>
              <a:ext cx="428625" cy="428625"/>
            </a:xfrm>
            <a:custGeom>
              <a:rect b="b" l="l" r="r" t="t"/>
              <a:pathLst>
                <a:path extrusionOk="0" h="270" w="270">
                  <a:moveTo>
                    <a:pt x="0" y="0"/>
                  </a:moveTo>
                  <a:lnTo>
                    <a:pt x="0" y="270"/>
                  </a:lnTo>
                  <a:lnTo>
                    <a:pt x="270" y="270"/>
                  </a:lnTo>
                  <a:lnTo>
                    <a:pt x="270" y="241"/>
                  </a:lnTo>
                  <a:lnTo>
                    <a:pt x="29" y="241"/>
                  </a:lnTo>
                  <a:lnTo>
                    <a:pt x="29" y="0"/>
                  </a:lnTo>
                  <a:lnTo>
                    <a:pt x="0" y="0"/>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sp>
          <p:nvSpPr>
            <p:cNvPr id="695" name="Google Shape;695;g1e338b55bec_1_703"/>
            <p:cNvSpPr/>
            <p:nvPr/>
          </p:nvSpPr>
          <p:spPr>
            <a:xfrm>
              <a:off x="1836738" y="4114800"/>
              <a:ext cx="315913" cy="222250"/>
            </a:xfrm>
            <a:custGeom>
              <a:rect b="b" l="l" r="r" t="t"/>
              <a:pathLst>
                <a:path extrusionOk="0" h="140" w="199">
                  <a:moveTo>
                    <a:pt x="139" y="15"/>
                  </a:moveTo>
                  <a:lnTo>
                    <a:pt x="161" y="31"/>
                  </a:lnTo>
                  <a:lnTo>
                    <a:pt x="117" y="83"/>
                  </a:lnTo>
                  <a:lnTo>
                    <a:pt x="69" y="44"/>
                  </a:lnTo>
                  <a:lnTo>
                    <a:pt x="0" y="125"/>
                  </a:lnTo>
                  <a:lnTo>
                    <a:pt x="17" y="140"/>
                  </a:lnTo>
                  <a:lnTo>
                    <a:pt x="72" y="76"/>
                  </a:lnTo>
                  <a:lnTo>
                    <a:pt x="121" y="115"/>
                  </a:lnTo>
                  <a:lnTo>
                    <a:pt x="178" y="44"/>
                  </a:lnTo>
                  <a:lnTo>
                    <a:pt x="199" y="60"/>
                  </a:lnTo>
                  <a:lnTo>
                    <a:pt x="199" y="0"/>
                  </a:lnTo>
                  <a:lnTo>
                    <a:pt x="139" y="15"/>
                  </a:lnTo>
                  <a:close/>
                </a:path>
              </a:pathLst>
            </a:custGeom>
            <a:noFill/>
            <a:ln cap="flat" cmpd="sng" w="9525">
              <a:solidFill>
                <a:srgbClr val="083C92"/>
              </a:solidFill>
              <a:prstDash val="solid"/>
              <a:round/>
              <a:headEnd len="sm" w="sm" type="none"/>
              <a:tailEnd len="sm" w="sm" type="none"/>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1e338b55bec_1_731"/>
          <p:cNvSpPr txBox="1"/>
          <p:nvPr>
            <p:ph type="title"/>
          </p:nvPr>
        </p:nvSpPr>
        <p:spPr>
          <a:xfrm>
            <a:off x="414053" y="526700"/>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Radiografía del sector metalúrgico minero</a:t>
            </a:r>
            <a:endParaRPr/>
          </a:p>
        </p:txBody>
      </p:sp>
      <p:sp>
        <p:nvSpPr>
          <p:cNvPr id="701" name="Google Shape;701;g1e338b55bec_1_731"/>
          <p:cNvSpPr txBox="1"/>
          <p:nvPr/>
        </p:nvSpPr>
        <p:spPr>
          <a:xfrm>
            <a:off x="884728" y="1505223"/>
            <a:ext cx="10143000" cy="834300"/>
          </a:xfrm>
          <a:prstGeom prst="rect">
            <a:avLst/>
          </a:prstGeom>
          <a:noFill/>
          <a:ln>
            <a:noFill/>
          </a:ln>
        </p:spPr>
        <p:txBody>
          <a:bodyPr anchorCtr="0" anchor="t" bIns="60950" lIns="121900" spcFirstLastPara="1" rIns="121900" wrap="square" tIns="60950">
            <a:spAutoFit/>
          </a:bodyPr>
          <a:lstStyle/>
          <a:p>
            <a:pPr indent="0" lvl="0" marL="0" marR="0" rtl="0" algn="ctr">
              <a:lnSpc>
                <a:spcPct val="120000"/>
              </a:lnSpc>
              <a:spcBef>
                <a:spcPts val="0"/>
              </a:spcBef>
              <a:spcAft>
                <a:spcPts val="0"/>
              </a:spcAft>
              <a:buClr>
                <a:srgbClr val="000000"/>
              </a:buClr>
              <a:buSzPts val="2100"/>
              <a:buFont typeface="Arial"/>
              <a:buNone/>
            </a:pPr>
            <a:r>
              <a:rPr b="1" i="0" lang="es-AR" sz="2100" u="none" cap="none" strike="noStrike">
                <a:solidFill>
                  <a:srgbClr val="595959"/>
                </a:solidFill>
                <a:latin typeface="Assistant"/>
                <a:ea typeface="Assistant"/>
                <a:cs typeface="Assistant"/>
                <a:sym typeface="Assistant"/>
              </a:rPr>
              <a:t>Empresas del sector metalúrgico que destinan su producción a la actividad minera</a:t>
            </a:r>
            <a:endParaRPr b="0" i="0" sz="1600" u="none" cap="none" strike="noStrike">
              <a:solidFill>
                <a:srgbClr val="000000"/>
              </a:solidFill>
              <a:latin typeface="Assistant"/>
              <a:ea typeface="Assistant"/>
              <a:cs typeface="Assistant"/>
              <a:sym typeface="Assistant"/>
            </a:endParaRPr>
          </a:p>
        </p:txBody>
      </p:sp>
      <p:sp>
        <p:nvSpPr>
          <p:cNvPr id="702" name="Google Shape;702;g1e338b55bec_1_731"/>
          <p:cNvSpPr txBox="1"/>
          <p:nvPr/>
        </p:nvSpPr>
        <p:spPr>
          <a:xfrm>
            <a:off x="3393597" y="6453067"/>
            <a:ext cx="6308100" cy="307800"/>
          </a:xfrm>
          <a:prstGeom prst="rect">
            <a:avLst/>
          </a:prstGeom>
          <a:noFill/>
          <a:ln>
            <a:noFill/>
          </a:ln>
        </p:spPr>
        <p:txBody>
          <a:bodyPr anchorCtr="0" anchor="t" bIns="60950" lIns="121900" spcFirstLastPara="1" rIns="121900" wrap="square" tIns="60950">
            <a:spAutoFit/>
          </a:bodyPr>
          <a:lstStyle/>
          <a:p>
            <a:pPr indent="0" lvl="0" marL="0" marR="0" rtl="0" algn="ctr">
              <a:lnSpc>
                <a:spcPct val="115000"/>
              </a:lnSpc>
              <a:spcBef>
                <a:spcPts val="0"/>
              </a:spcBef>
              <a:spcAft>
                <a:spcPts val="0"/>
              </a:spcAft>
              <a:buClr>
                <a:srgbClr val="000000"/>
              </a:buClr>
              <a:buSzPts val="1500"/>
              <a:buFont typeface="Arial"/>
              <a:buNone/>
            </a:pPr>
            <a:r>
              <a:rPr b="0" i="0" lang="es-AR" sz="1200" u="none" cap="none" strike="noStrike">
                <a:solidFill>
                  <a:schemeClr val="dk2"/>
                </a:solidFill>
                <a:latin typeface="Assistant"/>
                <a:ea typeface="Assistant"/>
                <a:cs typeface="Assistant"/>
                <a:sym typeface="Assistant"/>
              </a:rPr>
              <a:t>Fuente: Departamento de Estudios Económicos en base a relevamientos propios.</a:t>
            </a:r>
            <a:endParaRPr sz="1900"/>
          </a:p>
        </p:txBody>
      </p:sp>
      <p:pic>
        <p:nvPicPr>
          <p:cNvPr id="703" name="Google Shape;703;g1e338b55bec_1_731"/>
          <p:cNvPicPr preferRelativeResize="0"/>
          <p:nvPr/>
        </p:nvPicPr>
        <p:blipFill rotWithShape="1">
          <a:blip r:embed="rId3">
            <a:alphaModFix/>
          </a:blip>
          <a:srcRect b="0" l="0" r="0" t="0"/>
          <a:stretch/>
        </p:blipFill>
        <p:spPr>
          <a:xfrm>
            <a:off x="1782588" y="1505223"/>
            <a:ext cx="9449100" cy="499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g1e338b55bec_1_738"/>
          <p:cNvPicPr preferRelativeResize="0"/>
          <p:nvPr/>
        </p:nvPicPr>
        <p:blipFill rotWithShape="1">
          <a:blip r:embed="rId3">
            <a:alphaModFix/>
          </a:blip>
          <a:srcRect b="0" l="0" r="0" t="0"/>
          <a:stretch/>
        </p:blipFill>
        <p:spPr>
          <a:xfrm>
            <a:off x="676282" y="1792941"/>
            <a:ext cx="11312400" cy="4983300"/>
          </a:xfrm>
          <a:prstGeom prst="rect">
            <a:avLst/>
          </a:prstGeom>
          <a:noFill/>
          <a:ln>
            <a:noFill/>
          </a:ln>
        </p:spPr>
      </p:pic>
      <p:sp>
        <p:nvSpPr>
          <p:cNvPr id="709" name="Google Shape;709;g1e338b55bec_1_738"/>
          <p:cNvSpPr txBox="1"/>
          <p:nvPr>
            <p:ph type="title"/>
          </p:nvPr>
        </p:nvSpPr>
        <p:spPr>
          <a:xfrm>
            <a:off x="414053" y="526700"/>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Radiografía del sector metalúrgico minero</a:t>
            </a:r>
            <a:endParaRPr/>
          </a:p>
        </p:txBody>
      </p:sp>
      <p:sp>
        <p:nvSpPr>
          <p:cNvPr id="710" name="Google Shape;710;g1e338b55bec_1_738"/>
          <p:cNvSpPr/>
          <p:nvPr/>
        </p:nvSpPr>
        <p:spPr>
          <a:xfrm>
            <a:off x="1711198" y="3698581"/>
            <a:ext cx="5072400" cy="288000"/>
          </a:xfrm>
          <a:prstGeom prst="roundRect">
            <a:avLst>
              <a:gd fmla="val 16667" name="adj"/>
            </a:avLst>
          </a:prstGeom>
          <a:noFill/>
          <a:ln cap="flat" cmpd="sng" w="25400">
            <a:solidFill>
              <a:srgbClr val="3061B2"/>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711" name="Google Shape;711;g1e338b55bec_1_738"/>
          <p:cNvSpPr txBox="1"/>
          <p:nvPr/>
        </p:nvSpPr>
        <p:spPr>
          <a:xfrm>
            <a:off x="333378" y="1406305"/>
            <a:ext cx="11526600" cy="492600"/>
          </a:xfrm>
          <a:prstGeom prst="rect">
            <a:avLst/>
          </a:prstGeom>
          <a:noFill/>
          <a:ln>
            <a:noFill/>
          </a:ln>
        </p:spPr>
        <p:txBody>
          <a:bodyPr anchorCtr="0" anchor="t" bIns="60950" lIns="121900" spcFirstLastPara="1" rIns="121900" wrap="square" tIns="60950">
            <a:spAutoFit/>
          </a:bodyPr>
          <a:lstStyle/>
          <a:p>
            <a:pPr indent="0" lvl="0" marL="0" marR="0" rtl="0" algn="ctr">
              <a:lnSpc>
                <a:spcPct val="120000"/>
              </a:lnSpc>
              <a:spcBef>
                <a:spcPts val="0"/>
              </a:spcBef>
              <a:spcAft>
                <a:spcPts val="0"/>
              </a:spcAft>
              <a:buClr>
                <a:srgbClr val="000000"/>
              </a:buClr>
              <a:buSzPts val="2400"/>
              <a:buFont typeface="Arial"/>
              <a:buNone/>
            </a:pPr>
            <a:r>
              <a:rPr b="1" i="0" lang="es-AR" sz="2400" u="none" cap="none" strike="noStrike">
                <a:solidFill>
                  <a:srgbClr val="595959"/>
                </a:solidFill>
                <a:latin typeface="Assistant"/>
                <a:ea typeface="Assistant"/>
                <a:cs typeface="Assistant"/>
                <a:sym typeface="Assistant"/>
              </a:rPr>
              <a:t>Participación de la producción del sector metalúrgico en la minería</a:t>
            </a:r>
            <a:endParaRPr b="0" i="0" sz="1600" u="none" cap="none" strike="noStrike">
              <a:solidFill>
                <a:srgbClr val="000000"/>
              </a:solidFill>
              <a:latin typeface="Assistant"/>
              <a:ea typeface="Assistant"/>
              <a:cs typeface="Assistant"/>
              <a:sym typeface="Assistant"/>
            </a:endParaRPr>
          </a:p>
        </p:txBody>
      </p:sp>
      <p:sp>
        <p:nvSpPr>
          <p:cNvPr id="712" name="Google Shape;712;g1e338b55bec_1_738"/>
          <p:cNvSpPr txBox="1"/>
          <p:nvPr/>
        </p:nvSpPr>
        <p:spPr>
          <a:xfrm>
            <a:off x="3393597" y="6453067"/>
            <a:ext cx="6308100" cy="307800"/>
          </a:xfrm>
          <a:prstGeom prst="rect">
            <a:avLst/>
          </a:prstGeom>
          <a:noFill/>
          <a:ln>
            <a:noFill/>
          </a:ln>
        </p:spPr>
        <p:txBody>
          <a:bodyPr anchorCtr="0" anchor="t" bIns="60950" lIns="121900" spcFirstLastPara="1" rIns="121900" wrap="square" tIns="60950">
            <a:spAutoFit/>
          </a:bodyPr>
          <a:lstStyle/>
          <a:p>
            <a:pPr indent="0" lvl="0" marL="0" marR="0" rtl="0" algn="ctr">
              <a:lnSpc>
                <a:spcPct val="115000"/>
              </a:lnSpc>
              <a:spcBef>
                <a:spcPts val="0"/>
              </a:spcBef>
              <a:spcAft>
                <a:spcPts val="0"/>
              </a:spcAft>
              <a:buClr>
                <a:srgbClr val="000000"/>
              </a:buClr>
              <a:buSzPts val="1500"/>
              <a:buFont typeface="Arial"/>
              <a:buNone/>
            </a:pPr>
            <a:r>
              <a:rPr b="0" i="0" lang="es-AR" sz="1200" u="none" cap="none" strike="noStrike">
                <a:solidFill>
                  <a:schemeClr val="dk2"/>
                </a:solidFill>
                <a:latin typeface="Assistant"/>
                <a:ea typeface="Assistant"/>
                <a:cs typeface="Assistant"/>
                <a:sym typeface="Assistant"/>
              </a:rPr>
              <a:t>Fuente: Departamento de Estudios Económicos en base a relevamientos propios.</a:t>
            </a:r>
            <a:endParaRPr sz="19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g1e338b55bec_1_746"/>
          <p:cNvPicPr preferRelativeResize="0"/>
          <p:nvPr/>
        </p:nvPicPr>
        <p:blipFill rotWithShape="1">
          <a:blip r:embed="rId3">
            <a:alphaModFix/>
          </a:blip>
          <a:srcRect b="0" l="0" r="0" t="0"/>
          <a:stretch/>
        </p:blipFill>
        <p:spPr>
          <a:xfrm>
            <a:off x="513204" y="2132303"/>
            <a:ext cx="11311500" cy="4258800"/>
          </a:xfrm>
          <a:prstGeom prst="rect">
            <a:avLst/>
          </a:prstGeom>
          <a:noFill/>
          <a:ln>
            <a:noFill/>
          </a:ln>
        </p:spPr>
      </p:pic>
      <p:sp>
        <p:nvSpPr>
          <p:cNvPr id="718" name="Google Shape;718;g1e338b55bec_1_746"/>
          <p:cNvSpPr txBox="1"/>
          <p:nvPr>
            <p:ph type="title"/>
          </p:nvPr>
        </p:nvSpPr>
        <p:spPr>
          <a:xfrm>
            <a:off x="414053" y="526700"/>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Radiografía del sector metalúrgico minero</a:t>
            </a:r>
            <a:endParaRPr/>
          </a:p>
        </p:txBody>
      </p:sp>
      <p:sp>
        <p:nvSpPr>
          <p:cNvPr id="719" name="Google Shape;719;g1e338b55bec_1_746"/>
          <p:cNvSpPr txBox="1"/>
          <p:nvPr/>
        </p:nvSpPr>
        <p:spPr>
          <a:xfrm>
            <a:off x="884728" y="1505223"/>
            <a:ext cx="10347000" cy="834300"/>
          </a:xfrm>
          <a:prstGeom prst="rect">
            <a:avLst/>
          </a:prstGeom>
          <a:noFill/>
          <a:ln>
            <a:noFill/>
          </a:ln>
        </p:spPr>
        <p:txBody>
          <a:bodyPr anchorCtr="0" anchor="t" bIns="60950" lIns="121900" spcFirstLastPara="1" rIns="121900" wrap="square" tIns="60950">
            <a:spAutoFit/>
          </a:bodyPr>
          <a:lstStyle/>
          <a:p>
            <a:pPr indent="0" lvl="0" marL="0" marR="0" rtl="0" algn="ctr">
              <a:lnSpc>
                <a:spcPct val="120000"/>
              </a:lnSpc>
              <a:spcBef>
                <a:spcPts val="0"/>
              </a:spcBef>
              <a:spcAft>
                <a:spcPts val="0"/>
              </a:spcAft>
              <a:buClr>
                <a:srgbClr val="000000"/>
              </a:buClr>
              <a:buSzPts val="2100"/>
              <a:buFont typeface="Arial"/>
              <a:buNone/>
            </a:pPr>
            <a:r>
              <a:rPr b="1" i="0" lang="es-AR" sz="2100" u="none" cap="none" strike="noStrike">
                <a:solidFill>
                  <a:srgbClr val="595959"/>
                </a:solidFill>
                <a:latin typeface="Assistant"/>
                <a:ea typeface="Assistant"/>
                <a:cs typeface="Assistant"/>
                <a:sym typeface="Assistant"/>
              </a:rPr>
              <a:t>Actividad metalúrgica por empresas que destinan su producción al sector minero</a:t>
            </a:r>
            <a:endParaRPr b="1" i="0" sz="2100" u="none" cap="none" strike="noStrike">
              <a:solidFill>
                <a:srgbClr val="595959"/>
              </a:solidFill>
              <a:latin typeface="Assistant"/>
              <a:ea typeface="Assistant"/>
              <a:cs typeface="Assistant"/>
              <a:sym typeface="Assistant"/>
            </a:endParaRPr>
          </a:p>
        </p:txBody>
      </p:sp>
      <p:sp>
        <p:nvSpPr>
          <p:cNvPr id="720" name="Google Shape;720;g1e338b55bec_1_746"/>
          <p:cNvSpPr/>
          <p:nvPr/>
        </p:nvSpPr>
        <p:spPr>
          <a:xfrm rot="-1787229">
            <a:off x="8366589" y="2528380"/>
            <a:ext cx="3430095" cy="3201549"/>
          </a:xfrm>
          <a:prstGeom prst="arc">
            <a:avLst>
              <a:gd fmla="val 14116383" name="adj1"/>
              <a:gd fmla="val 21408560" name="adj2"/>
            </a:avLst>
          </a:prstGeom>
          <a:noFill/>
          <a:ln cap="flat" cmpd="sng" w="12700">
            <a:solidFill>
              <a:srgbClr val="7F7F7F"/>
            </a:solidFill>
            <a:prstDash val="solid"/>
            <a:round/>
            <a:headEnd len="sm" w="sm" type="none"/>
            <a:tailEnd len="med" w="med" type="stealth"/>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dk1"/>
              </a:solidFill>
              <a:latin typeface="Arial"/>
              <a:ea typeface="Arial"/>
              <a:cs typeface="Arial"/>
              <a:sym typeface="Arial"/>
            </a:endParaRPr>
          </a:p>
        </p:txBody>
      </p:sp>
      <p:sp>
        <p:nvSpPr>
          <p:cNvPr id="721" name="Google Shape;721;g1e338b55bec_1_746"/>
          <p:cNvSpPr txBox="1"/>
          <p:nvPr/>
        </p:nvSpPr>
        <p:spPr>
          <a:xfrm>
            <a:off x="9711933" y="2132303"/>
            <a:ext cx="1008000" cy="677100"/>
          </a:xfrm>
          <a:prstGeom prst="rect">
            <a:avLst/>
          </a:prstGeom>
          <a:solidFill>
            <a:srgbClr val="595959"/>
          </a:solidFill>
          <a:ln>
            <a:noFill/>
          </a:ln>
          <a:effectLst>
            <a:outerShdw blurRad="50800" rotWithShape="0" algn="tl" dir="2700000" dist="38100">
              <a:srgbClr val="000000">
                <a:alpha val="40000"/>
              </a:srgbClr>
            </a:outerShdw>
          </a:effectLst>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None/>
            </a:pPr>
            <a:r>
              <a:rPr b="1" i="0" lang="es-AR" sz="2100" u="none" cap="none" strike="noStrike">
                <a:solidFill>
                  <a:schemeClr val="lt1"/>
                </a:solidFill>
                <a:latin typeface="Assistant"/>
                <a:ea typeface="Assistant"/>
                <a:cs typeface="Assistant"/>
                <a:sym typeface="Assistant"/>
              </a:rPr>
              <a:t>+7,8%</a:t>
            </a:r>
            <a:endParaRPr sz="1900"/>
          </a:p>
          <a:p>
            <a:pPr indent="0" lvl="0" marL="0" marR="0" rtl="0" algn="ctr">
              <a:lnSpc>
                <a:spcPct val="100000"/>
              </a:lnSpc>
              <a:spcBef>
                <a:spcPts val="0"/>
              </a:spcBef>
              <a:spcAft>
                <a:spcPts val="0"/>
              </a:spcAft>
              <a:buNone/>
            </a:pPr>
            <a:r>
              <a:rPr b="1" i="0" lang="es-AR" sz="1500" u="none" cap="none" strike="noStrike">
                <a:solidFill>
                  <a:schemeClr val="lt1"/>
                </a:solidFill>
                <a:latin typeface="Assistant"/>
                <a:ea typeface="Assistant"/>
                <a:cs typeface="Assistant"/>
                <a:sym typeface="Assistant"/>
              </a:rPr>
              <a:t>Var. int. </a:t>
            </a:r>
            <a:endParaRPr sz="1900"/>
          </a:p>
        </p:txBody>
      </p:sp>
      <p:sp>
        <p:nvSpPr>
          <p:cNvPr id="722" name="Google Shape;722;g1e338b55bec_1_746"/>
          <p:cNvSpPr txBox="1"/>
          <p:nvPr/>
        </p:nvSpPr>
        <p:spPr>
          <a:xfrm>
            <a:off x="2942743" y="6391036"/>
            <a:ext cx="6308100" cy="307800"/>
          </a:xfrm>
          <a:prstGeom prst="rect">
            <a:avLst/>
          </a:prstGeom>
          <a:noFill/>
          <a:ln>
            <a:noFill/>
          </a:ln>
        </p:spPr>
        <p:txBody>
          <a:bodyPr anchorCtr="0" anchor="t" bIns="60950" lIns="121900" spcFirstLastPara="1" rIns="121900" wrap="square" tIns="60950">
            <a:spAutoFit/>
          </a:bodyPr>
          <a:lstStyle/>
          <a:p>
            <a:pPr indent="0" lvl="0" marL="0" marR="0" rtl="0" algn="ctr">
              <a:lnSpc>
                <a:spcPct val="115000"/>
              </a:lnSpc>
              <a:spcBef>
                <a:spcPts val="0"/>
              </a:spcBef>
              <a:spcAft>
                <a:spcPts val="0"/>
              </a:spcAft>
              <a:buClr>
                <a:srgbClr val="000000"/>
              </a:buClr>
              <a:buSzPts val="1500"/>
              <a:buFont typeface="Arial"/>
              <a:buNone/>
            </a:pPr>
            <a:r>
              <a:rPr b="0" i="0" lang="es-AR" sz="1200" u="none" cap="none" strike="noStrike">
                <a:solidFill>
                  <a:schemeClr val="dk2"/>
                </a:solidFill>
                <a:latin typeface="Assistant"/>
                <a:ea typeface="Assistant"/>
                <a:cs typeface="Assistant"/>
                <a:sym typeface="Assistant"/>
              </a:rPr>
              <a:t>Fuente: Departamento de Estudios Económicos en base a relevamientos propios.</a:t>
            </a:r>
            <a:endParaRPr sz="19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g1e338b55bec_1_755"/>
          <p:cNvPicPr preferRelativeResize="0"/>
          <p:nvPr/>
        </p:nvPicPr>
        <p:blipFill rotWithShape="1">
          <a:blip r:embed="rId3">
            <a:alphaModFix/>
          </a:blip>
          <a:srcRect b="0" l="0" r="0" t="0"/>
          <a:stretch/>
        </p:blipFill>
        <p:spPr>
          <a:xfrm rot="5400000">
            <a:off x="-2259210" y="2246387"/>
            <a:ext cx="6864003" cy="2346059"/>
          </a:xfrm>
          <a:prstGeom prst="rect">
            <a:avLst/>
          </a:prstGeom>
          <a:noFill/>
          <a:ln>
            <a:noFill/>
          </a:ln>
        </p:spPr>
      </p:pic>
      <p:sp>
        <p:nvSpPr>
          <p:cNvPr id="728" name="Google Shape;728;g1e338b55bec_1_755"/>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s-AR"/>
              <a:t>‹#›</a:t>
            </a:fld>
            <a:endParaRPr/>
          </a:p>
        </p:txBody>
      </p:sp>
      <p:sp>
        <p:nvSpPr>
          <p:cNvPr id="729" name="Google Shape;729;g1e338b55bec_1_755"/>
          <p:cNvSpPr txBox="1"/>
          <p:nvPr/>
        </p:nvSpPr>
        <p:spPr>
          <a:xfrm>
            <a:off x="2735356" y="6480023"/>
            <a:ext cx="6518400" cy="549600"/>
          </a:xfrm>
          <a:prstGeom prst="rect">
            <a:avLst/>
          </a:prstGeom>
          <a:noFill/>
          <a:ln>
            <a:noFill/>
          </a:ln>
        </p:spPr>
        <p:txBody>
          <a:bodyPr anchorCtr="0" anchor="t" bIns="60950" lIns="121900" spcFirstLastPara="1" rIns="121900" wrap="square" tIns="60950">
            <a:noAutofit/>
          </a:bodyPr>
          <a:lstStyle/>
          <a:p>
            <a:pPr indent="0" lvl="0" marL="0" marR="0" rtl="0" algn="l">
              <a:lnSpc>
                <a:spcPct val="100000"/>
              </a:lnSpc>
              <a:spcBef>
                <a:spcPts val="0"/>
              </a:spcBef>
              <a:spcAft>
                <a:spcPts val="0"/>
              </a:spcAft>
              <a:buNone/>
            </a:pPr>
            <a:r>
              <a:rPr b="0" i="0" lang="es-AR" sz="1200" u="none" cap="none" strike="noStrike">
                <a:solidFill>
                  <a:srgbClr val="7F7F7F"/>
                </a:solidFill>
                <a:latin typeface="Calibri"/>
                <a:ea typeface="Calibri"/>
                <a:cs typeface="Calibri"/>
                <a:sym typeface="Calibri"/>
              </a:rPr>
              <a:t>Fuente: Elaboración propia en base a INDEC y relevamientos propios</a:t>
            </a:r>
            <a:endParaRPr sz="1900"/>
          </a:p>
        </p:txBody>
      </p:sp>
      <p:sp>
        <p:nvSpPr>
          <p:cNvPr id="730" name="Google Shape;730;g1e338b55bec_1_755"/>
          <p:cNvSpPr/>
          <p:nvPr/>
        </p:nvSpPr>
        <p:spPr>
          <a:xfrm>
            <a:off x="2345822" y="0"/>
            <a:ext cx="60900" cy="6858000"/>
          </a:xfrm>
          <a:prstGeom prst="rect">
            <a:avLst/>
          </a:prstGeom>
          <a:solidFill>
            <a:srgbClr val="A94517"/>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731" name="Google Shape;731;g1e338b55bec_1_755"/>
          <p:cNvSpPr txBox="1"/>
          <p:nvPr/>
        </p:nvSpPr>
        <p:spPr>
          <a:xfrm>
            <a:off x="82991" y="1953400"/>
            <a:ext cx="2395500" cy="2378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lt1"/>
              </a:buClr>
              <a:buSzPts val="3300"/>
              <a:buFont typeface="Assistant"/>
              <a:buNone/>
            </a:pPr>
            <a:r>
              <a:rPr b="0" i="0" lang="es-AR" sz="2700" u="none" cap="none" strike="noStrike">
                <a:solidFill>
                  <a:schemeClr val="lt1"/>
                </a:solidFill>
                <a:latin typeface="Assistant"/>
                <a:ea typeface="Assistant"/>
                <a:cs typeface="Assistant"/>
                <a:sym typeface="Assistant"/>
              </a:rPr>
              <a:t>Radiografía del sector metalúrgico minero</a:t>
            </a:r>
            <a:endParaRPr sz="1900"/>
          </a:p>
          <a:p>
            <a:pPr indent="0" lvl="0" marL="0" marR="0" rtl="0" algn="l">
              <a:lnSpc>
                <a:spcPct val="100000"/>
              </a:lnSpc>
              <a:spcBef>
                <a:spcPts val="0"/>
              </a:spcBef>
              <a:spcAft>
                <a:spcPts val="0"/>
              </a:spcAft>
              <a:buClr>
                <a:schemeClr val="lt1"/>
              </a:buClr>
              <a:buSzPts val="3300"/>
              <a:buFont typeface="Assistant"/>
              <a:buNone/>
            </a:pPr>
            <a:r>
              <a:rPr b="1" i="0" lang="es-AR" sz="1600" u="none" cap="none" strike="noStrike">
                <a:solidFill>
                  <a:schemeClr val="lt1"/>
                </a:solidFill>
                <a:latin typeface="Assistant"/>
                <a:ea typeface="Assistant"/>
                <a:cs typeface="Assistant"/>
                <a:sym typeface="Assistant"/>
              </a:rPr>
              <a:t>Algunos productos que exportan las empresas</a:t>
            </a:r>
            <a:endParaRPr sz="1900"/>
          </a:p>
        </p:txBody>
      </p:sp>
      <p:pic>
        <p:nvPicPr>
          <p:cNvPr id="732" name="Google Shape;732;g1e338b55bec_1_755"/>
          <p:cNvPicPr preferRelativeResize="0"/>
          <p:nvPr/>
        </p:nvPicPr>
        <p:blipFill rotWithShape="1">
          <a:blip r:embed="rId4">
            <a:alphaModFix/>
          </a:blip>
          <a:srcRect b="0" l="0" r="0" t="0"/>
          <a:stretch/>
        </p:blipFill>
        <p:spPr>
          <a:xfrm>
            <a:off x="8175696" y="72756"/>
            <a:ext cx="1973372" cy="1816916"/>
          </a:xfrm>
          <a:prstGeom prst="rect">
            <a:avLst/>
          </a:prstGeom>
          <a:noFill/>
          <a:ln>
            <a:noFill/>
          </a:ln>
        </p:spPr>
      </p:pic>
      <p:pic>
        <p:nvPicPr>
          <p:cNvPr descr="Procurement, Procura o Logística: Procura 011 Aceros para Recipientes a  Presión" id="733" name="Google Shape;733;g1e338b55bec_1_755"/>
          <p:cNvPicPr preferRelativeResize="0"/>
          <p:nvPr/>
        </p:nvPicPr>
        <p:blipFill rotWithShape="1">
          <a:blip r:embed="rId5">
            <a:alphaModFix/>
          </a:blip>
          <a:srcRect b="38964" l="0" r="0" t="0"/>
          <a:stretch/>
        </p:blipFill>
        <p:spPr>
          <a:xfrm>
            <a:off x="8598675" y="2036699"/>
            <a:ext cx="3511911" cy="1766330"/>
          </a:xfrm>
          <a:prstGeom prst="rect">
            <a:avLst/>
          </a:prstGeom>
          <a:noFill/>
          <a:ln>
            <a:noFill/>
          </a:ln>
        </p:spPr>
      </p:pic>
      <p:pic>
        <p:nvPicPr>
          <p:cNvPr descr="Válvulas Esféricas - Moto Mecánica Argentina" id="734" name="Google Shape;734;g1e338b55bec_1_755"/>
          <p:cNvPicPr preferRelativeResize="0"/>
          <p:nvPr/>
        </p:nvPicPr>
        <p:blipFill rotWithShape="1">
          <a:blip r:embed="rId6">
            <a:alphaModFix/>
          </a:blip>
          <a:srcRect b="0" l="0" r="0" t="0"/>
          <a:stretch/>
        </p:blipFill>
        <p:spPr>
          <a:xfrm>
            <a:off x="8175696" y="4067725"/>
            <a:ext cx="2281758" cy="2338786"/>
          </a:xfrm>
          <a:prstGeom prst="rect">
            <a:avLst/>
          </a:prstGeom>
          <a:noFill/>
          <a:ln>
            <a:noFill/>
          </a:ln>
        </p:spPr>
      </p:pic>
      <p:pic>
        <p:nvPicPr>
          <p:cNvPr id="735" name="Google Shape;735;g1e338b55bec_1_755"/>
          <p:cNvPicPr preferRelativeResize="0"/>
          <p:nvPr/>
        </p:nvPicPr>
        <p:blipFill rotWithShape="1">
          <a:blip r:embed="rId7">
            <a:alphaModFix/>
          </a:blip>
          <a:srcRect b="0" l="0" r="0" t="0"/>
          <a:stretch/>
        </p:blipFill>
        <p:spPr>
          <a:xfrm>
            <a:off x="2475232" y="135539"/>
            <a:ext cx="5280088" cy="626949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1e338b55bec_1_767"/>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p>
            <a:pPr indent="0" lvl="0" marL="0" rtl="0" algn="r">
              <a:lnSpc>
                <a:spcPct val="100000"/>
              </a:lnSpc>
              <a:spcBef>
                <a:spcPts val="0"/>
              </a:spcBef>
              <a:spcAft>
                <a:spcPts val="0"/>
              </a:spcAft>
              <a:buSzPts val="1600"/>
              <a:buNone/>
            </a:pPr>
            <a:fld id="{00000000-1234-1234-1234-123412341234}" type="slidenum">
              <a:rPr lang="es-AR"/>
              <a:t>‹#›</a:t>
            </a:fld>
            <a:endParaRPr/>
          </a:p>
        </p:txBody>
      </p:sp>
      <p:sp>
        <p:nvSpPr>
          <p:cNvPr id="741" name="Google Shape;741;g1e338b55bec_1_767"/>
          <p:cNvSpPr txBox="1"/>
          <p:nvPr>
            <p:ph type="title"/>
          </p:nvPr>
        </p:nvSpPr>
        <p:spPr>
          <a:xfrm>
            <a:off x="414053" y="526700"/>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Demanda y oferta local</a:t>
            </a:r>
            <a:endParaRPr/>
          </a:p>
        </p:txBody>
      </p:sp>
      <p:sp>
        <p:nvSpPr>
          <p:cNvPr id="742" name="Google Shape;742;g1e338b55bec_1_767"/>
          <p:cNvSpPr/>
          <p:nvPr/>
        </p:nvSpPr>
        <p:spPr>
          <a:xfrm>
            <a:off x="5820126" y="1403973"/>
            <a:ext cx="6373500" cy="5423700"/>
          </a:xfrm>
          <a:prstGeom prst="rect">
            <a:avLst/>
          </a:prstGeom>
          <a:solidFill>
            <a:srgbClr val="F2F2F2"/>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743" name="Google Shape;743;g1e338b55bec_1_767"/>
          <p:cNvSpPr txBox="1"/>
          <p:nvPr/>
        </p:nvSpPr>
        <p:spPr>
          <a:xfrm>
            <a:off x="1096395" y="1458975"/>
            <a:ext cx="3120300" cy="661800"/>
          </a:xfrm>
          <a:prstGeom prst="rect">
            <a:avLst/>
          </a:prstGeom>
          <a:solidFill>
            <a:srgbClr val="BAF8FF"/>
          </a:solidFill>
          <a:ln>
            <a:noFill/>
          </a:ln>
        </p:spPr>
        <p:txBody>
          <a:bodyPr anchorCtr="0" anchor="ctr"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7500"/>
              <a:buFont typeface="Arial"/>
              <a:buNone/>
            </a:pPr>
            <a:r>
              <a:rPr b="1" i="0" lang="es-AR" sz="2700" u="none" cap="none" strike="noStrike">
                <a:solidFill>
                  <a:srgbClr val="595959"/>
                </a:solidFill>
                <a:latin typeface="Assistant"/>
                <a:ea typeface="Assistant"/>
                <a:cs typeface="Assistant"/>
                <a:sym typeface="Assistant"/>
              </a:rPr>
              <a:t>Demanda local</a:t>
            </a:r>
            <a:endParaRPr b="1" i="0" sz="2700" u="none" cap="none" strike="noStrike">
              <a:solidFill>
                <a:srgbClr val="595959"/>
              </a:solidFill>
              <a:latin typeface="Assistant"/>
              <a:ea typeface="Assistant"/>
              <a:cs typeface="Assistant"/>
              <a:sym typeface="Assistant"/>
            </a:endParaRPr>
          </a:p>
        </p:txBody>
      </p:sp>
      <p:sp>
        <p:nvSpPr>
          <p:cNvPr id="744" name="Google Shape;744;g1e338b55bec_1_767"/>
          <p:cNvSpPr txBox="1"/>
          <p:nvPr/>
        </p:nvSpPr>
        <p:spPr>
          <a:xfrm>
            <a:off x="7601609" y="1471453"/>
            <a:ext cx="3120300" cy="661800"/>
          </a:xfrm>
          <a:prstGeom prst="rect">
            <a:avLst/>
          </a:prstGeom>
          <a:solidFill>
            <a:srgbClr val="083C92"/>
          </a:solidFill>
          <a:ln>
            <a:noFill/>
          </a:ln>
        </p:spPr>
        <p:txBody>
          <a:bodyPr anchorCtr="0" anchor="ctr" bIns="121900" lIns="121900" spcFirstLastPara="1" rIns="121900" wrap="square" tIns="121900">
            <a:spAutoFit/>
          </a:bodyPr>
          <a:lstStyle/>
          <a:p>
            <a:pPr indent="0" lvl="0" marL="0" marR="0" rtl="0" algn="ctr">
              <a:lnSpc>
                <a:spcPct val="100000"/>
              </a:lnSpc>
              <a:spcBef>
                <a:spcPts val="0"/>
              </a:spcBef>
              <a:spcAft>
                <a:spcPts val="0"/>
              </a:spcAft>
              <a:buClr>
                <a:srgbClr val="000000"/>
              </a:buClr>
              <a:buSzPts val="7500"/>
              <a:buFont typeface="Arial"/>
              <a:buNone/>
            </a:pPr>
            <a:r>
              <a:rPr b="0" i="0" lang="es-AR" sz="2700" u="none" cap="none" strike="noStrike">
                <a:solidFill>
                  <a:schemeClr val="lt1"/>
                </a:solidFill>
                <a:latin typeface="Assistant"/>
                <a:ea typeface="Assistant"/>
                <a:cs typeface="Assistant"/>
                <a:sym typeface="Assistant"/>
              </a:rPr>
              <a:t>Oferta local</a:t>
            </a:r>
            <a:endParaRPr b="0" i="0" sz="2700" u="none" cap="none" strike="noStrike">
              <a:solidFill>
                <a:schemeClr val="lt1"/>
              </a:solidFill>
              <a:latin typeface="Assistant"/>
              <a:ea typeface="Assistant"/>
              <a:cs typeface="Assistant"/>
              <a:sym typeface="Assistant"/>
            </a:endParaRPr>
          </a:p>
        </p:txBody>
      </p:sp>
      <p:sp>
        <p:nvSpPr>
          <p:cNvPr id="745" name="Google Shape;745;g1e338b55bec_1_767"/>
          <p:cNvSpPr txBox="1"/>
          <p:nvPr/>
        </p:nvSpPr>
        <p:spPr>
          <a:xfrm>
            <a:off x="701301" y="2038451"/>
            <a:ext cx="5023500" cy="2575500"/>
          </a:xfrm>
          <a:prstGeom prst="rect">
            <a:avLst/>
          </a:prstGeom>
          <a:noFill/>
          <a:ln>
            <a:noFill/>
          </a:ln>
        </p:spPr>
        <p:txBody>
          <a:bodyPr anchorCtr="0" anchor="t" bIns="60950" lIns="121900" spcFirstLastPara="1" rIns="121900" wrap="square" tIns="60950">
            <a:spAutoFit/>
          </a:bodyPr>
          <a:lstStyle/>
          <a:p>
            <a:pPr indent="6350" lvl="0" marL="0" marR="0" rtl="0" algn="just">
              <a:lnSpc>
                <a:spcPct val="100000"/>
              </a:lnSpc>
              <a:spcBef>
                <a:spcPts val="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 Necesidad de provisión de insumos, partes y piezas y bienes de capital para el desarrollo de las actividades de exploración y extracción. </a:t>
            </a:r>
            <a:endParaRPr b="0" i="0" sz="1600" u="none" cap="none" strike="noStrike">
              <a:solidFill>
                <a:srgbClr val="000000"/>
              </a:solidFill>
              <a:latin typeface="Assistant"/>
              <a:ea typeface="Assistant"/>
              <a:cs typeface="Assistant"/>
              <a:sym typeface="Assistant"/>
            </a:endParaRPr>
          </a:p>
          <a:p>
            <a:pPr indent="6350" lvl="0" marL="0" marR="0" rtl="0" algn="just">
              <a:lnSpc>
                <a:spcPct val="100000"/>
              </a:lnSpc>
              <a:spcBef>
                <a:spcPts val="40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 Auge de la minería, reactivada en los últimos años para la minería no tradicional (litio) y se espera una reactivación de los proyectos tradicionales.</a:t>
            </a:r>
            <a:endParaRPr b="0" i="0" sz="1900" u="none" cap="none" strike="noStrike">
              <a:solidFill>
                <a:srgbClr val="595959"/>
              </a:solidFill>
              <a:latin typeface="Assistant"/>
              <a:ea typeface="Assistant"/>
              <a:cs typeface="Assistant"/>
              <a:sym typeface="Assistant"/>
            </a:endParaRPr>
          </a:p>
        </p:txBody>
      </p:sp>
      <p:sp>
        <p:nvSpPr>
          <p:cNvPr id="746" name="Google Shape;746;g1e338b55bec_1_767"/>
          <p:cNvSpPr txBox="1"/>
          <p:nvPr/>
        </p:nvSpPr>
        <p:spPr>
          <a:xfrm>
            <a:off x="6377645" y="2207709"/>
            <a:ext cx="5584200" cy="2262600"/>
          </a:xfrm>
          <a:prstGeom prst="rect">
            <a:avLst/>
          </a:prstGeom>
          <a:noFill/>
          <a:ln>
            <a:noFill/>
          </a:ln>
        </p:spPr>
        <p:txBody>
          <a:bodyPr anchorCtr="0" anchor="t" bIns="60950" lIns="121900" spcFirstLastPara="1" rIns="121900" wrap="square" tIns="60950">
            <a:spAutoFit/>
          </a:bodyPr>
          <a:lstStyle/>
          <a:p>
            <a:pPr indent="6350" lvl="0" marL="0" marR="0" rtl="0" algn="just">
              <a:lnSpc>
                <a:spcPct val="100000"/>
              </a:lnSpc>
              <a:spcBef>
                <a:spcPts val="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Experiencias y proyectos incipientes de desarrollos locales vinculados al sector.  </a:t>
            </a:r>
            <a:endParaRPr b="0" i="0" sz="1900" u="none" cap="none" strike="noStrike">
              <a:solidFill>
                <a:srgbClr val="595959"/>
              </a:solidFill>
              <a:latin typeface="Assistant"/>
              <a:ea typeface="Assistant"/>
              <a:cs typeface="Assistant"/>
              <a:sym typeface="Assistant"/>
            </a:endParaRPr>
          </a:p>
          <a:p>
            <a:pPr indent="6350" lvl="0" marL="0" marR="0" rtl="0" algn="just">
              <a:lnSpc>
                <a:spcPct val="100000"/>
              </a:lnSpc>
              <a:spcBef>
                <a:spcPts val="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Surgimiento de nuevos proveedores en segmentos específicos de la cadena. </a:t>
            </a:r>
            <a:endParaRPr b="0" i="0" sz="1900" u="none" cap="none" strike="noStrike">
              <a:solidFill>
                <a:srgbClr val="595959"/>
              </a:solidFill>
              <a:latin typeface="Assistant"/>
              <a:ea typeface="Assistant"/>
              <a:cs typeface="Assistant"/>
              <a:sym typeface="Assistant"/>
            </a:endParaRPr>
          </a:p>
          <a:p>
            <a:pPr indent="6350" lvl="0" marL="0" marR="0" rtl="0" algn="just">
              <a:lnSpc>
                <a:spcPct val="100000"/>
              </a:lnSpc>
              <a:spcBef>
                <a:spcPts val="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Centros Tecnológicos para el desarrollo de bienes.</a:t>
            </a:r>
            <a:endParaRPr b="0" i="0" sz="1900" u="none" cap="none" strike="noStrike">
              <a:solidFill>
                <a:srgbClr val="595959"/>
              </a:solidFill>
              <a:latin typeface="Assistant"/>
              <a:ea typeface="Assistant"/>
              <a:cs typeface="Assistant"/>
              <a:sym typeface="Assistant"/>
            </a:endParaRPr>
          </a:p>
          <a:p>
            <a:pPr indent="0" lvl="0" marL="0" marR="0" rtl="0" algn="just">
              <a:lnSpc>
                <a:spcPct val="100000"/>
              </a:lnSpc>
              <a:spcBef>
                <a:spcPts val="0"/>
              </a:spcBef>
              <a:spcAft>
                <a:spcPts val="0"/>
              </a:spcAft>
              <a:buNone/>
            </a:pPr>
            <a:r>
              <a:t/>
            </a:r>
            <a:endParaRPr b="0" i="0" sz="1900" u="none" cap="none" strike="noStrike">
              <a:solidFill>
                <a:schemeClr val="dk1"/>
              </a:solidFill>
              <a:latin typeface="Assistant"/>
              <a:ea typeface="Assistant"/>
              <a:cs typeface="Assistant"/>
              <a:sym typeface="Assistant"/>
            </a:endParaRPr>
          </a:p>
        </p:txBody>
      </p:sp>
      <p:sp>
        <p:nvSpPr>
          <p:cNvPr id="747" name="Google Shape;747;g1e338b55bec_1_767"/>
          <p:cNvSpPr txBox="1"/>
          <p:nvPr/>
        </p:nvSpPr>
        <p:spPr>
          <a:xfrm rot="-5400000">
            <a:off x="-445348" y="2864606"/>
            <a:ext cx="2023500" cy="4464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2100"/>
              <a:buFont typeface="Arial"/>
              <a:buNone/>
            </a:pPr>
            <a:r>
              <a:rPr b="1" i="0" lang="es-AR" sz="2100" u="none" cap="none" strike="noStrike">
                <a:solidFill>
                  <a:srgbClr val="595959"/>
                </a:solidFill>
                <a:latin typeface="Assistant"/>
                <a:ea typeface="Assistant"/>
                <a:cs typeface="Assistant"/>
                <a:sym typeface="Assistant"/>
              </a:rPr>
              <a:t>FORTALEZAS</a:t>
            </a:r>
            <a:endParaRPr b="0" i="0" sz="1600" u="none" cap="none" strike="noStrike">
              <a:solidFill>
                <a:srgbClr val="595959"/>
              </a:solidFill>
              <a:latin typeface="Assistant"/>
              <a:ea typeface="Assistant"/>
              <a:cs typeface="Assistant"/>
              <a:sym typeface="Assistant"/>
            </a:endParaRPr>
          </a:p>
        </p:txBody>
      </p:sp>
      <p:sp>
        <p:nvSpPr>
          <p:cNvPr id="748" name="Google Shape;748;g1e338b55bec_1_767"/>
          <p:cNvSpPr txBox="1"/>
          <p:nvPr/>
        </p:nvSpPr>
        <p:spPr>
          <a:xfrm>
            <a:off x="753969" y="4257315"/>
            <a:ext cx="4918200" cy="1800900"/>
          </a:xfrm>
          <a:prstGeom prst="rect">
            <a:avLst/>
          </a:prstGeom>
          <a:noFill/>
          <a:ln>
            <a:noFill/>
          </a:ln>
        </p:spPr>
        <p:txBody>
          <a:bodyPr anchorCtr="0" anchor="t" bIns="60950" lIns="121900" spcFirstLastPara="1" rIns="121900" wrap="square" tIns="60950">
            <a:spAutoFit/>
          </a:bodyPr>
          <a:lstStyle/>
          <a:p>
            <a:pPr indent="0" lvl="0" marL="0" marR="0" rtl="0" algn="just">
              <a:lnSpc>
                <a:spcPct val="100000"/>
              </a:lnSpc>
              <a:spcBef>
                <a:spcPts val="0"/>
              </a:spcBef>
              <a:spcAft>
                <a:spcPts val="0"/>
              </a:spcAft>
              <a:buClr>
                <a:schemeClr val="dk1"/>
              </a:buClr>
              <a:buSzPts val="2100"/>
              <a:buFont typeface="Arial"/>
              <a:buNone/>
            </a:pPr>
            <a:r>
              <a:t/>
            </a:r>
            <a:endParaRPr b="0" i="0" sz="1900" u="none" cap="none" strike="noStrike">
              <a:solidFill>
                <a:srgbClr val="595959"/>
              </a:solidFill>
              <a:latin typeface="Assistant"/>
              <a:ea typeface="Assistant"/>
              <a:cs typeface="Assistant"/>
              <a:sym typeface="Assistant"/>
            </a:endParaRPr>
          </a:p>
          <a:p>
            <a:pPr indent="6350" lvl="0" marL="0" marR="0" rtl="0" algn="just">
              <a:lnSpc>
                <a:spcPct val="100000"/>
              </a:lnSpc>
              <a:spcBef>
                <a:spcPts val="40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 Oposición social por cuestiones ambientales. Multiplicación de actores.</a:t>
            </a:r>
            <a:endParaRPr b="0" i="0" sz="1900" u="none" cap="none" strike="noStrike">
              <a:solidFill>
                <a:srgbClr val="595959"/>
              </a:solidFill>
              <a:latin typeface="Assistant"/>
              <a:ea typeface="Assistant"/>
              <a:cs typeface="Assistant"/>
              <a:sym typeface="Assistant"/>
            </a:endParaRPr>
          </a:p>
          <a:p>
            <a:pPr indent="6350" lvl="0" marL="0" marR="0" rtl="0" algn="just">
              <a:lnSpc>
                <a:spcPct val="100000"/>
              </a:lnSpc>
              <a:spcBef>
                <a:spcPts val="80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 Adquisición de productos importados que se fabrican en el país.</a:t>
            </a:r>
            <a:endParaRPr b="0" i="0" sz="1900" u="none" cap="none" strike="noStrike">
              <a:solidFill>
                <a:srgbClr val="595959"/>
              </a:solidFill>
              <a:latin typeface="Assistant"/>
              <a:ea typeface="Assistant"/>
              <a:cs typeface="Assistant"/>
              <a:sym typeface="Assistant"/>
            </a:endParaRPr>
          </a:p>
        </p:txBody>
      </p:sp>
      <p:sp>
        <p:nvSpPr>
          <p:cNvPr id="749" name="Google Shape;749;g1e338b55bec_1_767"/>
          <p:cNvSpPr txBox="1"/>
          <p:nvPr/>
        </p:nvSpPr>
        <p:spPr>
          <a:xfrm rot="-5400000">
            <a:off x="5108741" y="2754005"/>
            <a:ext cx="2037600" cy="4464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2100"/>
              <a:buFont typeface="Arial"/>
              <a:buNone/>
            </a:pPr>
            <a:r>
              <a:rPr b="1" i="0" lang="es-AR" sz="2100" u="none" cap="none" strike="noStrike">
                <a:solidFill>
                  <a:srgbClr val="595959"/>
                </a:solidFill>
                <a:latin typeface="Assistant"/>
                <a:ea typeface="Assistant"/>
                <a:cs typeface="Assistant"/>
                <a:sym typeface="Assistant"/>
              </a:rPr>
              <a:t>FORTALEZAS</a:t>
            </a:r>
            <a:endParaRPr b="0" i="0" sz="1600" u="none" cap="none" strike="noStrike">
              <a:solidFill>
                <a:srgbClr val="595959"/>
              </a:solidFill>
              <a:latin typeface="Assistant"/>
              <a:ea typeface="Assistant"/>
              <a:cs typeface="Assistant"/>
              <a:sym typeface="Assistant"/>
            </a:endParaRPr>
          </a:p>
        </p:txBody>
      </p:sp>
      <p:sp>
        <p:nvSpPr>
          <p:cNvPr id="750" name="Google Shape;750;g1e338b55bec_1_767"/>
          <p:cNvSpPr txBox="1"/>
          <p:nvPr/>
        </p:nvSpPr>
        <p:spPr>
          <a:xfrm>
            <a:off x="6417754" y="4115796"/>
            <a:ext cx="5488200" cy="1749600"/>
          </a:xfrm>
          <a:prstGeom prst="rect">
            <a:avLst/>
          </a:prstGeom>
          <a:noFill/>
          <a:ln>
            <a:noFill/>
          </a:ln>
        </p:spPr>
        <p:txBody>
          <a:bodyPr anchorCtr="0" anchor="t" bIns="60950" lIns="121900" spcFirstLastPara="1" rIns="121900" wrap="square" tIns="60950">
            <a:spAutoFit/>
          </a:bodyPr>
          <a:lstStyle/>
          <a:p>
            <a:pPr indent="0" lvl="0" marL="0" marR="0" rtl="0" algn="just">
              <a:lnSpc>
                <a:spcPct val="100000"/>
              </a:lnSpc>
              <a:spcBef>
                <a:spcPts val="0"/>
              </a:spcBef>
              <a:spcAft>
                <a:spcPts val="0"/>
              </a:spcAft>
              <a:buClr>
                <a:schemeClr val="dk1"/>
              </a:buClr>
              <a:buSzPts val="2100"/>
              <a:buFont typeface="Arial"/>
              <a:buNone/>
            </a:pPr>
            <a:r>
              <a:t/>
            </a:r>
            <a:endParaRPr b="0" i="0" sz="1900" u="none" cap="none" strike="noStrike">
              <a:solidFill>
                <a:schemeClr val="dk1"/>
              </a:solidFill>
              <a:latin typeface="Assistant"/>
              <a:ea typeface="Assistant"/>
              <a:cs typeface="Assistant"/>
              <a:sym typeface="Assistant"/>
            </a:endParaRPr>
          </a:p>
          <a:p>
            <a:pPr indent="6350" lvl="0" marL="0" marR="0" rtl="0" algn="just">
              <a:lnSpc>
                <a:spcPct val="100000"/>
              </a:lnSpc>
              <a:spcBef>
                <a:spcPts val="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Falta de antecedentes recientes de producción a escala.</a:t>
            </a:r>
            <a:endParaRPr b="0" i="0" sz="1600" u="none" cap="none" strike="noStrike">
              <a:solidFill>
                <a:srgbClr val="000000"/>
              </a:solidFill>
              <a:latin typeface="Assistant"/>
              <a:ea typeface="Assistant"/>
              <a:cs typeface="Assistant"/>
              <a:sym typeface="Assistant"/>
            </a:endParaRPr>
          </a:p>
          <a:p>
            <a:pPr indent="6350" lvl="0" marL="0" marR="0" rtl="0" algn="just">
              <a:lnSpc>
                <a:spcPct val="100000"/>
              </a:lnSpc>
              <a:spcBef>
                <a:spcPts val="800"/>
              </a:spcBef>
              <a:spcAft>
                <a:spcPts val="0"/>
              </a:spcAft>
              <a:buClr>
                <a:srgbClr val="595959"/>
              </a:buClr>
              <a:buSzPts val="2100"/>
              <a:buFont typeface="Arial"/>
              <a:buChar char="•"/>
            </a:pPr>
            <a:r>
              <a:rPr b="0" i="0" lang="es-AR" sz="1900" u="none" cap="none" strike="noStrike">
                <a:solidFill>
                  <a:srgbClr val="595959"/>
                </a:solidFill>
                <a:latin typeface="Assistant"/>
                <a:ea typeface="Assistant"/>
                <a:cs typeface="Assistant"/>
                <a:sym typeface="Assistant"/>
              </a:rPr>
              <a:t>Falta continuidad exportadora de productos metalúrgicos.</a:t>
            </a:r>
            <a:endParaRPr b="0" i="0" sz="1600" u="none" cap="none" strike="noStrike">
              <a:solidFill>
                <a:srgbClr val="000000"/>
              </a:solidFill>
              <a:latin typeface="Assistant"/>
              <a:ea typeface="Assistant"/>
              <a:cs typeface="Assistant"/>
              <a:sym typeface="Assistant"/>
            </a:endParaRPr>
          </a:p>
        </p:txBody>
      </p:sp>
      <p:sp>
        <p:nvSpPr>
          <p:cNvPr id="751" name="Google Shape;751;g1e338b55bec_1_767"/>
          <p:cNvSpPr txBox="1"/>
          <p:nvPr/>
        </p:nvSpPr>
        <p:spPr>
          <a:xfrm rot="-5400000">
            <a:off x="-581389" y="5006049"/>
            <a:ext cx="2230800" cy="4926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2400"/>
              <a:buFont typeface="Arial"/>
              <a:buNone/>
            </a:pPr>
            <a:r>
              <a:rPr b="1" i="0" lang="es-AR" sz="2400" u="none" cap="none" strike="noStrike">
                <a:solidFill>
                  <a:srgbClr val="595959"/>
                </a:solidFill>
                <a:latin typeface="Calibri"/>
                <a:ea typeface="Calibri"/>
                <a:cs typeface="Calibri"/>
                <a:sym typeface="Calibri"/>
              </a:rPr>
              <a:t>DEBILIDADES</a:t>
            </a:r>
            <a:endParaRPr b="0" i="0" sz="1900" u="none" cap="none" strike="noStrike">
              <a:solidFill>
                <a:srgbClr val="595959"/>
              </a:solidFill>
              <a:latin typeface="Arial"/>
              <a:ea typeface="Arial"/>
              <a:cs typeface="Arial"/>
              <a:sym typeface="Arial"/>
            </a:endParaRPr>
          </a:p>
        </p:txBody>
      </p:sp>
      <p:sp>
        <p:nvSpPr>
          <p:cNvPr id="752" name="Google Shape;752;g1e338b55bec_1_767"/>
          <p:cNvSpPr txBox="1"/>
          <p:nvPr/>
        </p:nvSpPr>
        <p:spPr>
          <a:xfrm rot="-5400000">
            <a:off x="5096952" y="5092301"/>
            <a:ext cx="2031900" cy="4926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2400"/>
              <a:buFont typeface="Arial"/>
              <a:buNone/>
            </a:pPr>
            <a:r>
              <a:rPr b="1" i="0" lang="es-AR" sz="2400" u="none" cap="none" strike="noStrike">
                <a:solidFill>
                  <a:srgbClr val="595959"/>
                </a:solidFill>
                <a:latin typeface="Calibri"/>
                <a:ea typeface="Calibri"/>
                <a:cs typeface="Calibri"/>
                <a:sym typeface="Calibri"/>
              </a:rPr>
              <a:t>DEBILIDADES</a:t>
            </a:r>
            <a:endParaRPr b="0" i="0" sz="1900" u="none" cap="none" strike="noStrike">
              <a:solidFill>
                <a:srgbClr val="595959"/>
              </a:solidFill>
              <a:latin typeface="Arial"/>
              <a:ea typeface="Arial"/>
              <a:cs typeface="Arial"/>
              <a:sym typeface="Arial"/>
            </a:endParaRPr>
          </a:p>
        </p:txBody>
      </p:sp>
      <p:cxnSp>
        <p:nvCxnSpPr>
          <p:cNvPr id="753" name="Google Shape;753;g1e338b55bec_1_767"/>
          <p:cNvCxnSpPr/>
          <p:nvPr/>
        </p:nvCxnSpPr>
        <p:spPr>
          <a:xfrm rot="10800000">
            <a:off x="342054" y="4207711"/>
            <a:ext cx="11617500" cy="0"/>
          </a:xfrm>
          <a:prstGeom prst="straightConnector1">
            <a:avLst/>
          </a:prstGeom>
          <a:noFill/>
          <a:ln cap="flat" cmpd="sng" w="12700">
            <a:solidFill>
              <a:srgbClr val="7F7F7F"/>
            </a:solidFill>
            <a:prstDash val="dot"/>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1"/>
          <p:cNvPicPr preferRelativeResize="0"/>
          <p:nvPr/>
        </p:nvPicPr>
        <p:blipFill rotWithShape="1">
          <a:blip r:embed="rId3">
            <a:alphaModFix/>
          </a:blip>
          <a:srcRect b="0" l="0" r="0" t="0"/>
          <a:stretch/>
        </p:blipFill>
        <p:spPr>
          <a:xfrm>
            <a:off x="0" y="-18902"/>
            <a:ext cx="12193588" cy="6895803"/>
          </a:xfrm>
          <a:prstGeom prst="rect">
            <a:avLst/>
          </a:prstGeom>
          <a:noFill/>
          <a:ln>
            <a:noFill/>
          </a:ln>
        </p:spPr>
      </p:pic>
      <p:sp>
        <p:nvSpPr>
          <p:cNvPr id="459" name="Google Shape;459;p1"/>
          <p:cNvSpPr txBox="1"/>
          <p:nvPr/>
        </p:nvSpPr>
        <p:spPr>
          <a:xfrm>
            <a:off x="1380363" y="671559"/>
            <a:ext cx="4384881" cy="2462213"/>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i="0" lang="es-AR" sz="4000" u="none" cap="none" strike="noStrike">
                <a:solidFill>
                  <a:schemeClr val="lt1"/>
                </a:solidFill>
                <a:latin typeface="Roboto"/>
                <a:ea typeface="Roboto"/>
                <a:cs typeface="Roboto"/>
                <a:sym typeface="Roboto"/>
              </a:rPr>
              <a:t>Estudios ambientales y cómo involucrar a las comunidades</a:t>
            </a:r>
            <a:endParaRPr b="1" i="0" sz="4000" u="none" cap="none" strike="noStrike">
              <a:solidFill>
                <a:schemeClr val="lt1"/>
              </a:solidFill>
              <a:latin typeface="Roboto"/>
              <a:ea typeface="Roboto"/>
              <a:cs typeface="Roboto"/>
              <a:sym typeface="Roboto"/>
            </a:endParaRPr>
          </a:p>
        </p:txBody>
      </p:sp>
      <p:sp>
        <p:nvSpPr>
          <p:cNvPr id="460" name="Google Shape;460;p1"/>
          <p:cNvSpPr txBox="1"/>
          <p:nvPr/>
        </p:nvSpPr>
        <p:spPr>
          <a:xfrm>
            <a:off x="1590088" y="6095987"/>
            <a:ext cx="4384881" cy="519566"/>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0" i="0" lang="es-AR" sz="1200" u="none" cap="none" strike="noStrike">
                <a:solidFill>
                  <a:srgbClr val="F2F2F2"/>
                </a:solidFill>
                <a:latin typeface="Arial"/>
                <a:ea typeface="Arial"/>
                <a:cs typeface="Arial"/>
                <a:sym typeface="Arial"/>
              </a:rPr>
              <a:t>II Foro, Metal Mecánica y Minería 2023 – </a:t>
            </a:r>
            <a:endParaRPr/>
          </a:p>
          <a:p>
            <a:pPr indent="0" lvl="0" marL="0" marR="0" rtl="0" algn="r">
              <a:lnSpc>
                <a:spcPct val="150000"/>
              </a:lnSpc>
              <a:spcBef>
                <a:spcPts val="0"/>
              </a:spcBef>
              <a:spcAft>
                <a:spcPts val="0"/>
              </a:spcAft>
              <a:buNone/>
            </a:pPr>
            <a:r>
              <a:rPr b="0" i="0" lang="es-AR" sz="1200" u="none" cap="none" strike="noStrike">
                <a:solidFill>
                  <a:srgbClr val="F2F2F2"/>
                </a:solidFill>
                <a:latin typeface="Arial"/>
                <a:ea typeface="Arial"/>
                <a:cs typeface="Arial"/>
                <a:sym typeface="Arial"/>
              </a:rPr>
              <a:t>Hacia el Desarrollo Industrial de Mendoza,  Mayo 2023</a:t>
            </a:r>
            <a:endParaRPr/>
          </a:p>
        </p:txBody>
      </p:sp>
      <p:sp>
        <p:nvSpPr>
          <p:cNvPr id="461" name="Google Shape;461;p1"/>
          <p:cNvSpPr txBox="1"/>
          <p:nvPr/>
        </p:nvSpPr>
        <p:spPr>
          <a:xfrm>
            <a:off x="6467912" y="4676561"/>
            <a:ext cx="5463241"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s-AR" sz="2400" u="none" cap="none" strike="noStrike">
                <a:solidFill>
                  <a:srgbClr val="4EAE33"/>
                </a:solidFill>
                <a:latin typeface="Roboto"/>
                <a:ea typeface="Roboto"/>
                <a:cs typeface="Roboto"/>
                <a:sym typeface="Roboto"/>
              </a:rPr>
              <a:t> </a:t>
            </a:r>
            <a:r>
              <a:rPr b="1" i="1" lang="es-AR" sz="2400" u="none" cap="none" strike="noStrike">
                <a:solidFill>
                  <a:srgbClr val="003F6E"/>
                </a:solidFill>
                <a:latin typeface="Roboto"/>
                <a:ea typeface="Roboto"/>
                <a:cs typeface="Roboto"/>
                <a:sym typeface="Roboto"/>
              </a:rPr>
              <a:t>Propósito:</a:t>
            </a:r>
            <a:endParaRPr/>
          </a:p>
          <a:p>
            <a:pPr indent="0" lvl="0" marL="0" marR="0" rtl="0" algn="r">
              <a:spcBef>
                <a:spcPts val="0"/>
              </a:spcBef>
              <a:spcAft>
                <a:spcPts val="0"/>
              </a:spcAft>
              <a:buNone/>
            </a:pPr>
            <a:r>
              <a:rPr b="1" i="1" lang="es-AR" sz="2400">
                <a:solidFill>
                  <a:srgbClr val="003F6E"/>
                </a:solidFill>
                <a:latin typeface="Roboto"/>
                <a:ea typeface="Roboto"/>
                <a:cs typeface="Roboto"/>
                <a:sym typeface="Roboto"/>
              </a:rPr>
              <a:t>Contribuir a la construcción de un mundo mejor con soluciones integrales e innovadoras siendo parte del desarrollo sustentable</a:t>
            </a:r>
            <a:endParaRPr b="1" i="1" sz="2400">
              <a:solidFill>
                <a:srgbClr val="003F6E"/>
              </a:solidFill>
              <a:latin typeface="Roboto"/>
              <a:ea typeface="Roboto"/>
              <a:cs typeface="Roboto"/>
              <a:sym typeface="Roboto"/>
            </a:endParaRPr>
          </a:p>
        </p:txBody>
      </p:sp>
      <p:sp>
        <p:nvSpPr>
          <p:cNvPr id="462" name="Google Shape;462;p1"/>
          <p:cNvSpPr txBox="1"/>
          <p:nvPr/>
        </p:nvSpPr>
        <p:spPr>
          <a:xfrm>
            <a:off x="2692866" y="3428999"/>
            <a:ext cx="3072378" cy="52322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s-AR" sz="2800">
                <a:solidFill>
                  <a:srgbClr val="4E9933"/>
                </a:solidFill>
                <a:latin typeface="Arial"/>
                <a:ea typeface="Arial"/>
                <a:cs typeface="Arial"/>
                <a:sym typeface="Arial"/>
              </a:rPr>
              <a:t>GT Ingeniería SA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g1e338b55bec_1_784"/>
          <p:cNvSpPr txBox="1"/>
          <p:nvPr>
            <p:ph idx="1" type="subTitle"/>
          </p:nvPr>
        </p:nvSpPr>
        <p:spPr>
          <a:xfrm>
            <a:off x="256300" y="724933"/>
            <a:ext cx="11527500" cy="4455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Clr>
                <a:schemeClr val="lt1"/>
              </a:buClr>
              <a:buSzPts val="2100"/>
              <a:buFont typeface="Assistant"/>
              <a:buNone/>
            </a:pPr>
            <a:r>
              <a:rPr lang="es-AR"/>
              <a:t>Aspectos relevantes para el diseño de una política sectorial</a:t>
            </a:r>
            <a:endParaRPr/>
          </a:p>
        </p:txBody>
      </p:sp>
      <p:sp>
        <p:nvSpPr>
          <p:cNvPr id="759" name="Google Shape;759;g1e338b55bec_1_784"/>
          <p:cNvSpPr txBox="1"/>
          <p:nvPr>
            <p:ph type="title"/>
          </p:nvPr>
        </p:nvSpPr>
        <p:spPr>
          <a:xfrm>
            <a:off x="370181" y="221900"/>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Antecedentes</a:t>
            </a:r>
            <a:endParaRPr/>
          </a:p>
        </p:txBody>
      </p:sp>
      <p:sp>
        <p:nvSpPr>
          <p:cNvPr id="760" name="Google Shape;760;g1e338b55bec_1_784"/>
          <p:cNvSpPr txBox="1"/>
          <p:nvPr/>
        </p:nvSpPr>
        <p:spPr>
          <a:xfrm>
            <a:off x="1431416" y="1404955"/>
            <a:ext cx="10474500" cy="1117500"/>
          </a:xfrm>
          <a:prstGeom prst="rect">
            <a:avLst/>
          </a:prstGeom>
          <a:noFill/>
          <a:ln>
            <a:noFill/>
          </a:ln>
        </p:spPr>
        <p:txBody>
          <a:bodyPr anchorCtr="0" anchor="t" bIns="60950" lIns="121900" spcFirstLastPara="1" rIns="121900" wrap="square" tIns="60950">
            <a:spAutoFit/>
          </a:bodyPr>
          <a:lstStyle/>
          <a:p>
            <a:pPr indent="0" lvl="0" marL="0" marR="0" rtl="0" algn="just">
              <a:lnSpc>
                <a:spcPct val="120000"/>
              </a:lnSpc>
              <a:spcBef>
                <a:spcPts val="0"/>
              </a:spcBef>
              <a:spcAft>
                <a:spcPts val="0"/>
              </a:spcAft>
              <a:buNone/>
            </a:pPr>
            <a:r>
              <a:rPr b="1" i="0" lang="es-AR" sz="1900" u="none" cap="none" strike="noStrike">
                <a:solidFill>
                  <a:srgbClr val="01B3FF"/>
                </a:solidFill>
                <a:latin typeface="Assistant"/>
                <a:ea typeface="Assistant"/>
                <a:cs typeface="Assistant"/>
                <a:sym typeface="Assistant"/>
              </a:rPr>
              <a:t>Crecimiento de la inversión en el sector minero.</a:t>
            </a:r>
            <a:endParaRPr b="0" i="0" sz="1500" u="none" cap="none" strike="noStrike">
              <a:solidFill>
                <a:srgbClr val="000000"/>
              </a:solidFill>
              <a:latin typeface="Assistant"/>
              <a:ea typeface="Assistant"/>
              <a:cs typeface="Assistant"/>
              <a:sym typeface="Assistant"/>
            </a:endParaRPr>
          </a:p>
          <a:p>
            <a:pPr indent="0" lvl="0" marL="0" marR="0" rtl="0" algn="just">
              <a:lnSpc>
                <a:spcPct val="120000"/>
              </a:lnSpc>
              <a:spcBef>
                <a:spcPts val="0"/>
              </a:spcBef>
              <a:spcAft>
                <a:spcPts val="0"/>
              </a:spcAft>
              <a:buNone/>
            </a:pPr>
            <a:r>
              <a:rPr b="0" i="0" lang="es-AR" sz="1900" u="none" cap="none" strike="noStrike">
                <a:solidFill>
                  <a:srgbClr val="595959"/>
                </a:solidFill>
                <a:latin typeface="Assistant"/>
                <a:ea typeface="Assistant"/>
                <a:cs typeface="Assistant"/>
                <a:sym typeface="Assistant"/>
              </a:rPr>
              <a:t>Concretar una </a:t>
            </a:r>
            <a:r>
              <a:rPr b="1" i="0" lang="es-AR" sz="1900" u="none" cap="none" strike="noStrike">
                <a:solidFill>
                  <a:srgbClr val="595959"/>
                </a:solidFill>
                <a:latin typeface="Assistant"/>
                <a:ea typeface="Assistant"/>
                <a:cs typeface="Assistant"/>
                <a:sym typeface="Assistant"/>
              </a:rPr>
              <a:t>mayor participación local </a:t>
            </a:r>
            <a:r>
              <a:rPr b="0" i="0" lang="es-AR" sz="1900" u="none" cap="none" strike="noStrike">
                <a:solidFill>
                  <a:srgbClr val="595959"/>
                </a:solidFill>
                <a:latin typeface="Assistant"/>
                <a:ea typeface="Assistant"/>
                <a:cs typeface="Assistant"/>
                <a:sym typeface="Assistant"/>
              </a:rPr>
              <a:t>de insumos, partes y piezas y bienes de capital en los proyectos mineros. </a:t>
            </a:r>
            <a:endParaRPr b="1" i="0" sz="1900" u="none" cap="none" strike="noStrike">
              <a:solidFill>
                <a:srgbClr val="01B3FF"/>
              </a:solidFill>
              <a:latin typeface="Assistant"/>
              <a:ea typeface="Assistant"/>
              <a:cs typeface="Assistant"/>
              <a:sym typeface="Assistant"/>
            </a:endParaRPr>
          </a:p>
        </p:txBody>
      </p:sp>
      <p:sp>
        <p:nvSpPr>
          <p:cNvPr id="761" name="Google Shape;761;g1e338b55bec_1_784"/>
          <p:cNvSpPr txBox="1"/>
          <p:nvPr/>
        </p:nvSpPr>
        <p:spPr>
          <a:xfrm>
            <a:off x="1407246" y="2505697"/>
            <a:ext cx="10474500" cy="1819500"/>
          </a:xfrm>
          <a:prstGeom prst="rect">
            <a:avLst/>
          </a:prstGeom>
          <a:noFill/>
          <a:ln>
            <a:noFill/>
          </a:ln>
        </p:spPr>
        <p:txBody>
          <a:bodyPr anchorCtr="0" anchor="t" bIns="60950" lIns="121900" spcFirstLastPara="1" rIns="121900" wrap="square" tIns="60950">
            <a:spAutoFit/>
          </a:bodyPr>
          <a:lstStyle/>
          <a:p>
            <a:pPr indent="0" lvl="0" marL="0" marR="0" rtl="0" algn="just">
              <a:lnSpc>
                <a:spcPct val="120000"/>
              </a:lnSpc>
              <a:spcBef>
                <a:spcPts val="0"/>
              </a:spcBef>
              <a:spcAft>
                <a:spcPts val="0"/>
              </a:spcAft>
              <a:buNone/>
            </a:pPr>
            <a:r>
              <a:rPr b="1" i="0" lang="es-AR" sz="1900" u="none" cap="none" strike="noStrike">
                <a:solidFill>
                  <a:srgbClr val="01B3FF"/>
                </a:solidFill>
                <a:latin typeface="Arial"/>
                <a:ea typeface="Arial"/>
                <a:cs typeface="Arial"/>
                <a:sym typeface="Arial"/>
              </a:rPr>
              <a:t>Promoción de esquemas asociativos que promuevan la integración nacional y/o transferencia tecnológica. </a:t>
            </a:r>
            <a:endParaRPr b="0" i="0" sz="1900" u="none" cap="none" strike="noStrike">
              <a:solidFill>
                <a:srgbClr val="000000"/>
              </a:solidFill>
              <a:latin typeface="Arial"/>
              <a:ea typeface="Arial"/>
              <a:cs typeface="Arial"/>
              <a:sym typeface="Arial"/>
            </a:endParaRPr>
          </a:p>
          <a:p>
            <a:pPr indent="0" lvl="0" marL="0" marR="0" rtl="0" algn="just">
              <a:lnSpc>
                <a:spcPct val="120000"/>
              </a:lnSpc>
              <a:spcBef>
                <a:spcPts val="0"/>
              </a:spcBef>
              <a:spcAft>
                <a:spcPts val="0"/>
              </a:spcAft>
              <a:buNone/>
            </a:pPr>
            <a:r>
              <a:rPr b="0" i="0" lang="es-AR" sz="1900" u="none" cap="none" strike="noStrike">
                <a:solidFill>
                  <a:srgbClr val="595959"/>
                </a:solidFill>
                <a:latin typeface="Assistant"/>
                <a:ea typeface="Assistant"/>
                <a:cs typeface="Assistant"/>
                <a:sym typeface="Assistant"/>
              </a:rPr>
              <a:t>Gran diversidad de actores que intervienen en la cadena de valor desde cámaras, provinciales, sectoriales, empresas y distintos niveles de gobiernos con los cuales poder esquematizar una propuesta de desarrollo nacional. </a:t>
            </a:r>
            <a:r>
              <a:rPr b="1" i="0" lang="es-AR" sz="1900" u="none" cap="none" strike="noStrike">
                <a:solidFill>
                  <a:srgbClr val="595959"/>
                </a:solidFill>
                <a:latin typeface="Assistant"/>
                <a:ea typeface="Assistant"/>
                <a:cs typeface="Assistant"/>
                <a:sym typeface="Assistant"/>
              </a:rPr>
              <a:t>Lograr mayor articulación.</a:t>
            </a:r>
            <a:endParaRPr b="1" i="0" sz="1900" u="none" cap="none" strike="noStrike">
              <a:solidFill>
                <a:srgbClr val="595959"/>
              </a:solidFill>
              <a:latin typeface="Assistant"/>
              <a:ea typeface="Assistant"/>
              <a:cs typeface="Assistant"/>
              <a:sym typeface="Assistant"/>
            </a:endParaRPr>
          </a:p>
        </p:txBody>
      </p:sp>
      <p:sp>
        <p:nvSpPr>
          <p:cNvPr id="762" name="Google Shape;762;g1e338b55bec_1_784"/>
          <p:cNvSpPr txBox="1"/>
          <p:nvPr/>
        </p:nvSpPr>
        <p:spPr>
          <a:xfrm>
            <a:off x="1431414" y="4277371"/>
            <a:ext cx="10474500" cy="1117500"/>
          </a:xfrm>
          <a:prstGeom prst="rect">
            <a:avLst/>
          </a:prstGeom>
          <a:noFill/>
          <a:ln>
            <a:noFill/>
          </a:ln>
        </p:spPr>
        <p:txBody>
          <a:bodyPr anchorCtr="0" anchor="t" bIns="60950" lIns="121900" spcFirstLastPara="1" rIns="121900" wrap="square" tIns="60950">
            <a:spAutoFit/>
          </a:bodyPr>
          <a:lstStyle/>
          <a:p>
            <a:pPr indent="0" lvl="0" marL="0" marR="0" rtl="0" algn="just">
              <a:lnSpc>
                <a:spcPct val="120000"/>
              </a:lnSpc>
              <a:spcBef>
                <a:spcPts val="0"/>
              </a:spcBef>
              <a:spcAft>
                <a:spcPts val="0"/>
              </a:spcAft>
              <a:buNone/>
            </a:pPr>
            <a:r>
              <a:rPr b="1" i="0" lang="es-AR" sz="1900" u="none" cap="none" strike="noStrike">
                <a:solidFill>
                  <a:srgbClr val="01B3FF"/>
                </a:solidFill>
                <a:latin typeface="Assistant"/>
                <a:ea typeface="Assistant"/>
                <a:cs typeface="Assistant"/>
                <a:sym typeface="Assistant"/>
              </a:rPr>
              <a:t>Marco regulatorio. </a:t>
            </a:r>
            <a:endParaRPr b="0" i="0" sz="1500" u="none" cap="none" strike="noStrike">
              <a:solidFill>
                <a:srgbClr val="000000"/>
              </a:solidFill>
              <a:latin typeface="Assistant"/>
              <a:ea typeface="Assistant"/>
              <a:cs typeface="Assistant"/>
              <a:sym typeface="Assistant"/>
            </a:endParaRPr>
          </a:p>
          <a:p>
            <a:pPr indent="0" lvl="0" marL="0" marR="0" rtl="0" algn="just">
              <a:lnSpc>
                <a:spcPct val="120000"/>
              </a:lnSpc>
              <a:spcBef>
                <a:spcPts val="0"/>
              </a:spcBef>
              <a:spcAft>
                <a:spcPts val="0"/>
              </a:spcAft>
              <a:buNone/>
            </a:pPr>
            <a:r>
              <a:rPr b="0" i="0" lang="es-AR" sz="1900" u="none" cap="none" strike="noStrike">
                <a:solidFill>
                  <a:srgbClr val="595959"/>
                </a:solidFill>
                <a:latin typeface="Assistant"/>
                <a:ea typeface="Assistant"/>
                <a:cs typeface="Assistant"/>
                <a:sym typeface="Assistant"/>
              </a:rPr>
              <a:t>La ley minera exime de arancelares a las importaciones con destino a la actividad generando un desincentivo a la integración local y al desarrollo de la cadena de valor en el territorio.  </a:t>
            </a:r>
            <a:endParaRPr b="0" i="0" sz="1500" u="none" cap="none" strike="noStrike">
              <a:solidFill>
                <a:srgbClr val="000000"/>
              </a:solidFill>
              <a:latin typeface="Assistant"/>
              <a:ea typeface="Assistant"/>
              <a:cs typeface="Assistant"/>
              <a:sym typeface="Assistant"/>
            </a:endParaRPr>
          </a:p>
        </p:txBody>
      </p:sp>
      <p:grpSp>
        <p:nvGrpSpPr>
          <p:cNvPr id="763" name="Google Shape;763;g1e338b55bec_1_784"/>
          <p:cNvGrpSpPr/>
          <p:nvPr/>
        </p:nvGrpSpPr>
        <p:grpSpPr>
          <a:xfrm>
            <a:off x="464309" y="1403596"/>
            <a:ext cx="879001" cy="615716"/>
            <a:chOff x="659437" y="861114"/>
            <a:chExt cx="902002" cy="570900"/>
          </a:xfrm>
        </p:grpSpPr>
        <p:grpSp>
          <p:nvGrpSpPr>
            <p:cNvPr id="764" name="Google Shape;764;g1e338b55bec_1_784"/>
            <p:cNvGrpSpPr/>
            <p:nvPr/>
          </p:nvGrpSpPr>
          <p:grpSpPr>
            <a:xfrm>
              <a:off x="659437" y="920728"/>
              <a:ext cx="902002" cy="476100"/>
              <a:chOff x="785786" y="1362691"/>
              <a:chExt cx="1213837" cy="634800"/>
            </a:xfrm>
          </p:grpSpPr>
          <p:sp>
            <p:nvSpPr>
              <p:cNvPr id="765" name="Google Shape;765;g1e338b55bec_1_784"/>
              <p:cNvSpPr/>
              <p:nvPr/>
            </p:nvSpPr>
            <p:spPr>
              <a:xfrm>
                <a:off x="938823" y="1468532"/>
                <a:ext cx="1060800" cy="415500"/>
              </a:xfrm>
              <a:prstGeom prst="homePlate">
                <a:avLst>
                  <a:gd fmla="val 56642" name="adj"/>
                </a:avLst>
              </a:prstGeom>
              <a:solidFill>
                <a:srgbClr val="083C92"/>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sp>
            <p:nvSpPr>
              <p:cNvPr id="766" name="Google Shape;766;g1e338b55bec_1_784"/>
              <p:cNvSpPr/>
              <p:nvPr/>
            </p:nvSpPr>
            <p:spPr>
              <a:xfrm>
                <a:off x="785786" y="1362691"/>
                <a:ext cx="755700" cy="634800"/>
              </a:xfrm>
              <a:prstGeom prst="flowChartConnector">
                <a:avLst/>
              </a:prstGeom>
              <a:solidFill>
                <a:schemeClr val="lt1"/>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grpSp>
        <p:sp>
          <p:nvSpPr>
            <p:cNvPr id="767" name="Google Shape;767;g1e338b55bec_1_784"/>
            <p:cNvSpPr txBox="1"/>
            <p:nvPr/>
          </p:nvSpPr>
          <p:spPr>
            <a:xfrm>
              <a:off x="696099" y="861114"/>
              <a:ext cx="357300" cy="5709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3200"/>
                <a:buFont typeface="Arial"/>
                <a:buNone/>
              </a:pPr>
              <a:r>
                <a:rPr b="1" i="0" lang="es-AR" sz="3200" u="none" cap="none" strike="noStrike">
                  <a:solidFill>
                    <a:srgbClr val="083C92"/>
                  </a:solidFill>
                  <a:latin typeface="Calibri"/>
                  <a:ea typeface="Calibri"/>
                  <a:cs typeface="Calibri"/>
                  <a:sym typeface="Calibri"/>
                </a:rPr>
                <a:t>1</a:t>
              </a:r>
              <a:endParaRPr b="1" i="0" sz="3200" u="none" cap="none" strike="noStrike">
                <a:solidFill>
                  <a:srgbClr val="083C92"/>
                </a:solidFill>
                <a:latin typeface="Calibri"/>
                <a:ea typeface="Calibri"/>
                <a:cs typeface="Calibri"/>
                <a:sym typeface="Calibri"/>
              </a:endParaRPr>
            </a:p>
          </p:txBody>
        </p:sp>
      </p:grpSp>
      <p:grpSp>
        <p:nvGrpSpPr>
          <p:cNvPr id="768" name="Google Shape;768;g1e338b55bec_1_784"/>
          <p:cNvGrpSpPr/>
          <p:nvPr/>
        </p:nvGrpSpPr>
        <p:grpSpPr>
          <a:xfrm>
            <a:off x="453565" y="2488790"/>
            <a:ext cx="879001" cy="615716"/>
            <a:chOff x="659437" y="861114"/>
            <a:chExt cx="902002" cy="570900"/>
          </a:xfrm>
        </p:grpSpPr>
        <p:grpSp>
          <p:nvGrpSpPr>
            <p:cNvPr id="769" name="Google Shape;769;g1e338b55bec_1_784"/>
            <p:cNvGrpSpPr/>
            <p:nvPr/>
          </p:nvGrpSpPr>
          <p:grpSpPr>
            <a:xfrm>
              <a:off x="659437" y="920728"/>
              <a:ext cx="902002" cy="476100"/>
              <a:chOff x="785786" y="1362691"/>
              <a:chExt cx="1213837" cy="634800"/>
            </a:xfrm>
          </p:grpSpPr>
          <p:sp>
            <p:nvSpPr>
              <p:cNvPr id="770" name="Google Shape;770;g1e338b55bec_1_784"/>
              <p:cNvSpPr/>
              <p:nvPr/>
            </p:nvSpPr>
            <p:spPr>
              <a:xfrm>
                <a:off x="938823" y="1468532"/>
                <a:ext cx="1060800" cy="415500"/>
              </a:xfrm>
              <a:prstGeom prst="homePlate">
                <a:avLst>
                  <a:gd fmla="val 56642" name="adj"/>
                </a:avLst>
              </a:prstGeom>
              <a:solidFill>
                <a:srgbClr val="083C92"/>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sp>
            <p:nvSpPr>
              <p:cNvPr id="771" name="Google Shape;771;g1e338b55bec_1_784"/>
              <p:cNvSpPr/>
              <p:nvPr/>
            </p:nvSpPr>
            <p:spPr>
              <a:xfrm>
                <a:off x="785786" y="1362691"/>
                <a:ext cx="755700" cy="634800"/>
              </a:xfrm>
              <a:prstGeom prst="flowChartConnector">
                <a:avLst/>
              </a:prstGeom>
              <a:solidFill>
                <a:schemeClr val="lt1"/>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grpSp>
        <p:sp>
          <p:nvSpPr>
            <p:cNvPr id="772" name="Google Shape;772;g1e338b55bec_1_784"/>
            <p:cNvSpPr txBox="1"/>
            <p:nvPr/>
          </p:nvSpPr>
          <p:spPr>
            <a:xfrm>
              <a:off x="696099" y="861114"/>
              <a:ext cx="357300" cy="5709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3200"/>
                <a:buFont typeface="Arial"/>
                <a:buNone/>
              </a:pPr>
              <a:r>
                <a:rPr b="1" i="0" lang="es-AR" sz="3200" u="none" cap="none" strike="noStrike">
                  <a:solidFill>
                    <a:srgbClr val="083C92"/>
                  </a:solidFill>
                  <a:latin typeface="Calibri"/>
                  <a:ea typeface="Calibri"/>
                  <a:cs typeface="Calibri"/>
                  <a:sym typeface="Calibri"/>
                </a:rPr>
                <a:t>2</a:t>
              </a:r>
              <a:endParaRPr b="1" i="0" sz="3200" u="none" cap="none" strike="noStrike">
                <a:solidFill>
                  <a:srgbClr val="083C92"/>
                </a:solidFill>
                <a:latin typeface="Calibri"/>
                <a:ea typeface="Calibri"/>
                <a:cs typeface="Calibri"/>
                <a:sym typeface="Calibri"/>
              </a:endParaRPr>
            </a:p>
          </p:txBody>
        </p:sp>
      </p:grpSp>
      <p:grpSp>
        <p:nvGrpSpPr>
          <p:cNvPr id="773" name="Google Shape;773;g1e338b55bec_1_784"/>
          <p:cNvGrpSpPr/>
          <p:nvPr/>
        </p:nvGrpSpPr>
        <p:grpSpPr>
          <a:xfrm>
            <a:off x="453565" y="4273073"/>
            <a:ext cx="879001" cy="615716"/>
            <a:chOff x="659437" y="861114"/>
            <a:chExt cx="902002" cy="570900"/>
          </a:xfrm>
        </p:grpSpPr>
        <p:grpSp>
          <p:nvGrpSpPr>
            <p:cNvPr id="774" name="Google Shape;774;g1e338b55bec_1_784"/>
            <p:cNvGrpSpPr/>
            <p:nvPr/>
          </p:nvGrpSpPr>
          <p:grpSpPr>
            <a:xfrm>
              <a:off x="659437" y="920728"/>
              <a:ext cx="902002" cy="476100"/>
              <a:chOff x="785786" y="1362691"/>
              <a:chExt cx="1213837" cy="634800"/>
            </a:xfrm>
          </p:grpSpPr>
          <p:sp>
            <p:nvSpPr>
              <p:cNvPr id="775" name="Google Shape;775;g1e338b55bec_1_784"/>
              <p:cNvSpPr/>
              <p:nvPr/>
            </p:nvSpPr>
            <p:spPr>
              <a:xfrm>
                <a:off x="938823" y="1468532"/>
                <a:ext cx="1060800" cy="415500"/>
              </a:xfrm>
              <a:prstGeom prst="homePlate">
                <a:avLst>
                  <a:gd fmla="val 56642" name="adj"/>
                </a:avLst>
              </a:prstGeom>
              <a:solidFill>
                <a:srgbClr val="083C92"/>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sp>
            <p:nvSpPr>
              <p:cNvPr id="776" name="Google Shape;776;g1e338b55bec_1_784"/>
              <p:cNvSpPr/>
              <p:nvPr/>
            </p:nvSpPr>
            <p:spPr>
              <a:xfrm>
                <a:off x="785786" y="1362691"/>
                <a:ext cx="755700" cy="634800"/>
              </a:xfrm>
              <a:prstGeom prst="flowChartConnector">
                <a:avLst/>
              </a:prstGeom>
              <a:solidFill>
                <a:schemeClr val="lt1"/>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grpSp>
        <p:sp>
          <p:nvSpPr>
            <p:cNvPr id="777" name="Google Shape;777;g1e338b55bec_1_784"/>
            <p:cNvSpPr txBox="1"/>
            <p:nvPr/>
          </p:nvSpPr>
          <p:spPr>
            <a:xfrm>
              <a:off x="696100" y="861114"/>
              <a:ext cx="336300" cy="5709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3200"/>
                <a:buFont typeface="Arial"/>
                <a:buNone/>
              </a:pPr>
              <a:r>
                <a:rPr b="1" i="0" lang="es-AR" sz="3200" u="none" cap="none" strike="noStrike">
                  <a:solidFill>
                    <a:srgbClr val="083C92"/>
                  </a:solidFill>
                  <a:latin typeface="Calibri"/>
                  <a:ea typeface="Calibri"/>
                  <a:cs typeface="Calibri"/>
                  <a:sym typeface="Calibri"/>
                </a:rPr>
                <a:t>3</a:t>
              </a:r>
              <a:endParaRPr b="1" i="0" sz="3200" u="none" cap="none" strike="noStrike">
                <a:solidFill>
                  <a:srgbClr val="083C92"/>
                </a:solidFill>
                <a:latin typeface="Calibri"/>
                <a:ea typeface="Calibri"/>
                <a:cs typeface="Calibri"/>
                <a:sym typeface="Calibri"/>
              </a:endParaRPr>
            </a:p>
          </p:txBody>
        </p:sp>
      </p:grpSp>
      <p:grpSp>
        <p:nvGrpSpPr>
          <p:cNvPr id="778" name="Google Shape;778;g1e338b55bec_1_784"/>
          <p:cNvGrpSpPr/>
          <p:nvPr/>
        </p:nvGrpSpPr>
        <p:grpSpPr>
          <a:xfrm>
            <a:off x="457391" y="5429416"/>
            <a:ext cx="879001" cy="615716"/>
            <a:chOff x="659437" y="861114"/>
            <a:chExt cx="902002" cy="570900"/>
          </a:xfrm>
        </p:grpSpPr>
        <p:grpSp>
          <p:nvGrpSpPr>
            <p:cNvPr id="779" name="Google Shape;779;g1e338b55bec_1_784"/>
            <p:cNvGrpSpPr/>
            <p:nvPr/>
          </p:nvGrpSpPr>
          <p:grpSpPr>
            <a:xfrm>
              <a:off x="659437" y="920728"/>
              <a:ext cx="902002" cy="476100"/>
              <a:chOff x="785786" y="1362691"/>
              <a:chExt cx="1213837" cy="634800"/>
            </a:xfrm>
          </p:grpSpPr>
          <p:sp>
            <p:nvSpPr>
              <p:cNvPr id="780" name="Google Shape;780;g1e338b55bec_1_784"/>
              <p:cNvSpPr/>
              <p:nvPr/>
            </p:nvSpPr>
            <p:spPr>
              <a:xfrm>
                <a:off x="938823" y="1468532"/>
                <a:ext cx="1060800" cy="415500"/>
              </a:xfrm>
              <a:prstGeom prst="homePlate">
                <a:avLst>
                  <a:gd fmla="val 56642" name="adj"/>
                </a:avLst>
              </a:prstGeom>
              <a:solidFill>
                <a:srgbClr val="083C92"/>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sp>
            <p:nvSpPr>
              <p:cNvPr id="781" name="Google Shape;781;g1e338b55bec_1_784"/>
              <p:cNvSpPr/>
              <p:nvPr/>
            </p:nvSpPr>
            <p:spPr>
              <a:xfrm>
                <a:off x="785786" y="1362691"/>
                <a:ext cx="755700" cy="634800"/>
              </a:xfrm>
              <a:prstGeom prst="flowChartConnector">
                <a:avLst/>
              </a:prstGeom>
              <a:solidFill>
                <a:schemeClr val="lt1"/>
              </a:solidFill>
              <a:ln cap="flat" cmpd="sng" w="50800">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100" u="none" cap="none" strike="noStrike">
                  <a:solidFill>
                    <a:srgbClr val="000000"/>
                  </a:solidFill>
                  <a:latin typeface="Calibri"/>
                  <a:ea typeface="Calibri"/>
                  <a:cs typeface="Calibri"/>
                  <a:sym typeface="Calibri"/>
                </a:endParaRPr>
              </a:p>
            </p:txBody>
          </p:sp>
        </p:grpSp>
        <p:sp>
          <p:nvSpPr>
            <p:cNvPr id="782" name="Google Shape;782;g1e338b55bec_1_784"/>
            <p:cNvSpPr txBox="1"/>
            <p:nvPr/>
          </p:nvSpPr>
          <p:spPr>
            <a:xfrm>
              <a:off x="696099" y="861114"/>
              <a:ext cx="357300" cy="5709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3200"/>
                <a:buFont typeface="Arial"/>
                <a:buNone/>
              </a:pPr>
              <a:r>
                <a:rPr b="1" i="0" lang="es-AR" sz="3200" u="none" cap="none" strike="noStrike">
                  <a:solidFill>
                    <a:srgbClr val="083C92"/>
                  </a:solidFill>
                  <a:latin typeface="Calibri"/>
                  <a:ea typeface="Calibri"/>
                  <a:cs typeface="Calibri"/>
                  <a:sym typeface="Calibri"/>
                </a:rPr>
                <a:t>4</a:t>
              </a:r>
              <a:endParaRPr b="1" i="0" sz="3200" u="none" cap="none" strike="noStrike">
                <a:solidFill>
                  <a:srgbClr val="083C92"/>
                </a:solidFill>
                <a:latin typeface="Calibri"/>
                <a:ea typeface="Calibri"/>
                <a:cs typeface="Calibri"/>
                <a:sym typeface="Calibri"/>
              </a:endParaRPr>
            </a:p>
          </p:txBody>
        </p:sp>
      </p:grpSp>
      <p:sp>
        <p:nvSpPr>
          <p:cNvPr id="783" name="Google Shape;783;g1e338b55bec_1_784"/>
          <p:cNvSpPr txBox="1"/>
          <p:nvPr/>
        </p:nvSpPr>
        <p:spPr>
          <a:xfrm>
            <a:off x="1429938" y="5490411"/>
            <a:ext cx="10406400" cy="1585500"/>
          </a:xfrm>
          <a:prstGeom prst="rect">
            <a:avLst/>
          </a:prstGeom>
          <a:noFill/>
          <a:ln>
            <a:noFill/>
          </a:ln>
        </p:spPr>
        <p:txBody>
          <a:bodyPr anchorCtr="0" anchor="t" bIns="60950" lIns="121900" spcFirstLastPara="1" rIns="121900" wrap="square" tIns="60950">
            <a:spAutoFit/>
          </a:bodyPr>
          <a:lstStyle/>
          <a:p>
            <a:pPr indent="0" lvl="0" marL="0" marR="0" rtl="0" algn="just">
              <a:lnSpc>
                <a:spcPct val="100000"/>
              </a:lnSpc>
              <a:spcBef>
                <a:spcPts val="0"/>
              </a:spcBef>
              <a:spcAft>
                <a:spcPts val="0"/>
              </a:spcAft>
              <a:buNone/>
            </a:pPr>
            <a:r>
              <a:rPr b="1" i="0" lang="es-AR" sz="1900" u="none" cap="none" strike="noStrike">
                <a:solidFill>
                  <a:srgbClr val="01B3FF"/>
                </a:solidFill>
                <a:latin typeface="Assistant"/>
                <a:ea typeface="Assistant"/>
                <a:cs typeface="Assistant"/>
                <a:sym typeface="Assistant"/>
              </a:rPr>
              <a:t>Planes de compras de las empresas mineras. </a:t>
            </a:r>
            <a:r>
              <a:rPr b="0" i="0" lang="es-AR" sz="1900" u="none" cap="none" strike="noStrike">
                <a:solidFill>
                  <a:srgbClr val="000000"/>
                </a:solidFill>
                <a:latin typeface="Assistant"/>
                <a:ea typeface="Assistant"/>
                <a:cs typeface="Assistant"/>
                <a:sym typeface="Assistant"/>
              </a:rPr>
              <a:t>​</a:t>
            </a:r>
            <a:endParaRPr sz="1900"/>
          </a:p>
          <a:p>
            <a:pPr indent="-120650" lvl="0" marL="0" marR="0" rtl="0" algn="just">
              <a:lnSpc>
                <a:spcPct val="100000"/>
              </a:lnSpc>
              <a:spcBef>
                <a:spcPts val="0"/>
              </a:spcBef>
              <a:spcAft>
                <a:spcPts val="0"/>
              </a:spcAft>
              <a:buClr>
                <a:srgbClr val="000000"/>
              </a:buClr>
              <a:buSzPts val="1900"/>
              <a:buFont typeface="Arial"/>
              <a:buChar char="•"/>
            </a:pPr>
            <a:r>
              <a:rPr b="0" i="0" lang="es-AR" sz="1900" u="none" cap="none" strike="noStrike">
                <a:solidFill>
                  <a:srgbClr val="595959"/>
                </a:solidFill>
                <a:latin typeface="Assistant"/>
                <a:ea typeface="Assistant"/>
                <a:cs typeface="Assistant"/>
                <a:sym typeface="Assistant"/>
              </a:rPr>
              <a:t>Mayor comunicación sobre planificación de compras. ​</a:t>
            </a:r>
            <a:r>
              <a:rPr b="1" i="0" lang="es-AR" sz="1900" u="none" cap="none" strike="noStrike">
                <a:solidFill>
                  <a:srgbClr val="595959"/>
                </a:solidFill>
                <a:latin typeface="Assistant"/>
                <a:ea typeface="Assistant"/>
                <a:cs typeface="Assistant"/>
                <a:sym typeface="Assistant"/>
              </a:rPr>
              <a:t>Previsibilidad.</a:t>
            </a:r>
            <a:endParaRPr sz="1900"/>
          </a:p>
          <a:p>
            <a:pPr indent="-120650" lvl="0" marL="0" marR="0" rtl="0" algn="just">
              <a:lnSpc>
                <a:spcPct val="100000"/>
              </a:lnSpc>
              <a:spcBef>
                <a:spcPts val="0"/>
              </a:spcBef>
              <a:spcAft>
                <a:spcPts val="0"/>
              </a:spcAft>
              <a:buClr>
                <a:srgbClr val="000000"/>
              </a:buClr>
              <a:buSzPts val="1900"/>
              <a:buFont typeface="Arial"/>
              <a:buChar char="•"/>
            </a:pPr>
            <a:r>
              <a:rPr b="0" i="0" lang="es-AR" sz="1900" u="none" cap="none" strike="noStrike">
                <a:solidFill>
                  <a:srgbClr val="595959"/>
                </a:solidFill>
                <a:latin typeface="Assistant"/>
                <a:ea typeface="Assistant"/>
                <a:cs typeface="Assistant"/>
                <a:sym typeface="Assistant"/>
              </a:rPr>
              <a:t>La fluctuación de las compras añade incertidumbre y dificulta un uso competitivo de capacidades. ​</a:t>
            </a:r>
            <a:endParaRPr sz="1900"/>
          </a:p>
          <a:p>
            <a:pPr indent="0" lvl="0" marL="0" marR="0" rtl="0" algn="just">
              <a:lnSpc>
                <a:spcPct val="100000"/>
              </a:lnSpc>
              <a:spcBef>
                <a:spcPts val="0"/>
              </a:spcBef>
              <a:spcAft>
                <a:spcPts val="0"/>
              </a:spcAft>
              <a:buNone/>
            </a:pPr>
            <a:r>
              <a:t/>
            </a:r>
            <a:endParaRPr b="0" i="0" sz="1900" u="none" cap="none" strike="noStrike">
              <a:solidFill>
                <a:srgbClr val="595959"/>
              </a:solidFill>
              <a:latin typeface="Assistant"/>
              <a:ea typeface="Assistant"/>
              <a:cs typeface="Assistant"/>
              <a:sym typeface="Assistan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g1e338b55bec_1_813"/>
          <p:cNvSpPr txBox="1"/>
          <p:nvPr>
            <p:ph type="title"/>
          </p:nvPr>
        </p:nvSpPr>
        <p:spPr>
          <a:xfrm>
            <a:off x="370181" y="402131"/>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Propuestas de política para promover la industria minera</a:t>
            </a:r>
            <a:endParaRPr/>
          </a:p>
        </p:txBody>
      </p:sp>
      <p:sp>
        <p:nvSpPr>
          <p:cNvPr id="789" name="Google Shape;789;g1e338b55bec_1_813"/>
          <p:cNvSpPr txBox="1"/>
          <p:nvPr/>
        </p:nvSpPr>
        <p:spPr>
          <a:xfrm>
            <a:off x="2337462" y="1520821"/>
            <a:ext cx="7356900" cy="4926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0" i="0" lang="es-AR" sz="2400" u="none" cap="none" strike="noStrike">
                <a:solidFill>
                  <a:srgbClr val="0C8FCF"/>
                </a:solidFill>
                <a:latin typeface="Assistant"/>
                <a:ea typeface="Assistant"/>
                <a:cs typeface="Assistant"/>
                <a:sym typeface="Assistant"/>
              </a:rPr>
              <a:t>PLAN ESTRATÉGICO DE LA INDUSTRIA MINERA</a:t>
            </a:r>
            <a:endParaRPr b="0" i="0" sz="1600" u="none" cap="none" strike="noStrike">
              <a:solidFill>
                <a:srgbClr val="000000"/>
              </a:solidFill>
              <a:latin typeface="Assistant"/>
              <a:ea typeface="Assistant"/>
              <a:cs typeface="Assistant"/>
              <a:sym typeface="Assistant"/>
            </a:endParaRPr>
          </a:p>
        </p:txBody>
      </p:sp>
      <p:sp>
        <p:nvSpPr>
          <p:cNvPr id="790" name="Google Shape;790;g1e338b55bec_1_813"/>
          <p:cNvSpPr txBox="1"/>
          <p:nvPr/>
        </p:nvSpPr>
        <p:spPr>
          <a:xfrm>
            <a:off x="501021" y="4293039"/>
            <a:ext cx="11436000" cy="1842000"/>
          </a:xfrm>
          <a:prstGeom prst="rect">
            <a:avLst/>
          </a:prstGeom>
          <a:noFill/>
          <a:ln>
            <a:noFill/>
          </a:ln>
        </p:spPr>
        <p:txBody>
          <a:bodyPr anchorCtr="0" anchor="t" bIns="60950" lIns="121900" spcFirstLastPara="1" rIns="121900" wrap="square" tIns="60950">
            <a:spAutoFit/>
          </a:bodyPr>
          <a:lstStyle/>
          <a:p>
            <a:pPr indent="0" lvl="0" marL="0" marR="0" rtl="0" algn="just">
              <a:lnSpc>
                <a:spcPct val="100000"/>
              </a:lnSpc>
              <a:spcBef>
                <a:spcPts val="8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Promover un esquema de programación y difusión de los requerimientos de compras de las empresas con el objetivo de permitir una mayor </a:t>
            </a:r>
            <a:r>
              <a:rPr b="1" i="0" lang="es-AR" sz="1900" u="none" cap="none" strike="noStrike">
                <a:solidFill>
                  <a:schemeClr val="accent1"/>
                </a:solidFill>
                <a:latin typeface="Assistant Light"/>
                <a:ea typeface="Assistant Light"/>
                <a:cs typeface="Assistant Light"/>
                <a:sym typeface="Assistant Light"/>
              </a:rPr>
              <a:t>anticipación y previsión por parte del sector industrial.</a:t>
            </a:r>
            <a:endParaRPr b="1" i="0" sz="1900" u="none" cap="none" strike="noStrike">
              <a:solidFill>
                <a:schemeClr val="accent1"/>
              </a:solidFill>
              <a:latin typeface="Assistant Light"/>
              <a:ea typeface="Assistant Light"/>
              <a:cs typeface="Assistant Light"/>
              <a:sym typeface="Assistant Light"/>
            </a:endParaRPr>
          </a:p>
          <a:p>
            <a:pPr indent="0" lvl="0" marL="0" marR="0" rtl="0" algn="just">
              <a:lnSpc>
                <a:spcPct val="100000"/>
              </a:lnSpc>
              <a:spcBef>
                <a:spcPts val="8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Promover desde el Estado (en sus diferentes niveles) una mayor articulación entre las empresas mineras y los proveedores del sector. </a:t>
            </a:r>
            <a:endParaRPr b="0" i="0" sz="1900" u="none" cap="none" strike="noStrike">
              <a:solidFill>
                <a:srgbClr val="000000"/>
              </a:solidFill>
              <a:latin typeface="Assistant"/>
              <a:ea typeface="Assistant"/>
              <a:cs typeface="Assistant"/>
              <a:sym typeface="Assistant"/>
            </a:endParaRPr>
          </a:p>
        </p:txBody>
      </p:sp>
      <p:sp>
        <p:nvSpPr>
          <p:cNvPr id="791" name="Google Shape;791;g1e338b55bec_1_813"/>
          <p:cNvSpPr txBox="1"/>
          <p:nvPr/>
        </p:nvSpPr>
        <p:spPr>
          <a:xfrm>
            <a:off x="2453066" y="3709499"/>
            <a:ext cx="6134400" cy="4926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0" i="0" lang="es-AR" sz="2400" u="none" cap="none" strike="noStrike">
                <a:solidFill>
                  <a:srgbClr val="0C8FCF"/>
                </a:solidFill>
                <a:latin typeface="Assistant"/>
                <a:ea typeface="Assistant"/>
                <a:cs typeface="Assistant"/>
                <a:sym typeface="Assistant"/>
              </a:rPr>
              <a:t>PLANIFICACIÓN DE LAS COMPRAS</a:t>
            </a:r>
            <a:endParaRPr b="0" i="0" sz="1500" u="none" cap="none" strike="noStrike">
              <a:solidFill>
                <a:srgbClr val="000000"/>
              </a:solidFill>
              <a:latin typeface="Assistant"/>
              <a:ea typeface="Assistant"/>
              <a:cs typeface="Assistant"/>
              <a:sym typeface="Assistant"/>
            </a:endParaRPr>
          </a:p>
        </p:txBody>
      </p:sp>
      <p:sp>
        <p:nvSpPr>
          <p:cNvPr id="792" name="Google Shape;792;g1e338b55bec_1_813"/>
          <p:cNvSpPr txBox="1"/>
          <p:nvPr/>
        </p:nvSpPr>
        <p:spPr>
          <a:xfrm>
            <a:off x="532170" y="2045115"/>
            <a:ext cx="11373900" cy="1549500"/>
          </a:xfrm>
          <a:prstGeom prst="rect">
            <a:avLst/>
          </a:prstGeom>
          <a:noFill/>
          <a:ln>
            <a:noFill/>
          </a:ln>
        </p:spPr>
        <p:txBody>
          <a:bodyPr anchorCtr="0" anchor="t" bIns="60950" lIns="121900" spcFirstLastPara="1" rIns="121900" wrap="square" tIns="60950">
            <a:spAutoFit/>
          </a:bodyPr>
          <a:lstStyle/>
          <a:p>
            <a:pPr indent="0" lvl="0" marL="0" marR="0" rtl="0" algn="just">
              <a:lnSpc>
                <a:spcPct val="100000"/>
              </a:lnSpc>
              <a:spcBef>
                <a:spcPts val="8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Desarrollo de un </a:t>
            </a:r>
            <a:r>
              <a:rPr b="1" i="0" lang="es-AR" sz="1900" u="none" cap="none" strike="noStrike">
                <a:solidFill>
                  <a:schemeClr val="accent1"/>
                </a:solidFill>
                <a:latin typeface="Assistant Light"/>
                <a:ea typeface="Assistant Light"/>
                <a:cs typeface="Assistant Light"/>
                <a:sym typeface="Assistant Light"/>
              </a:rPr>
              <a:t>Plan Estratégico de la Industria Minera Nacional</a:t>
            </a:r>
            <a:r>
              <a:rPr b="0" i="0" lang="es-AR" sz="1900" u="none" cap="none" strike="noStrike">
                <a:solidFill>
                  <a:srgbClr val="595959"/>
                </a:solidFill>
                <a:latin typeface="Assistant"/>
                <a:ea typeface="Assistant"/>
                <a:cs typeface="Assistant"/>
                <a:sym typeface="Assistant"/>
              </a:rPr>
              <a:t>.</a:t>
            </a:r>
            <a:endParaRPr b="0" i="0" sz="1900" u="none" cap="none" strike="noStrike">
              <a:solidFill>
                <a:srgbClr val="000000"/>
              </a:solidFill>
              <a:latin typeface="Assistant"/>
              <a:ea typeface="Assistant"/>
              <a:cs typeface="Assistant"/>
              <a:sym typeface="Assistant"/>
            </a:endParaRPr>
          </a:p>
          <a:p>
            <a:pPr indent="0" lvl="0" marL="0" marR="0" rtl="0" algn="just">
              <a:lnSpc>
                <a:spcPct val="100000"/>
              </a:lnSpc>
              <a:spcBef>
                <a:spcPts val="8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Las iniciativas tendientes a </a:t>
            </a:r>
            <a:r>
              <a:rPr b="1" i="0" lang="es-AR" sz="1900" u="none" cap="none" strike="noStrike">
                <a:solidFill>
                  <a:schemeClr val="accent1"/>
                </a:solidFill>
                <a:latin typeface="Assistant Light"/>
                <a:ea typeface="Assistant Light"/>
                <a:cs typeface="Assistant Light"/>
                <a:sym typeface="Assistant Light"/>
              </a:rPr>
              <a:t>sustituir importaciones de manera "inteligente" </a:t>
            </a:r>
            <a:r>
              <a:rPr b="0" i="0" lang="es-AR" sz="1900" u="none" cap="none" strike="noStrike">
                <a:solidFill>
                  <a:srgbClr val="595959"/>
                </a:solidFill>
                <a:latin typeface="Assistant"/>
                <a:ea typeface="Assistant"/>
                <a:cs typeface="Assistant"/>
                <a:sym typeface="Assistant"/>
              </a:rPr>
              <a:t>de partes y componentes, sobre todo para el mercado de mantenimiento y reposición, </a:t>
            </a:r>
            <a:r>
              <a:rPr b="1" i="0" lang="es-AR" sz="1900" u="none" cap="none" strike="noStrike">
                <a:solidFill>
                  <a:schemeClr val="accent1"/>
                </a:solidFill>
                <a:latin typeface="Assistant Light"/>
                <a:ea typeface="Assistant Light"/>
                <a:cs typeface="Assistant Light"/>
                <a:sym typeface="Assistant Light"/>
              </a:rPr>
              <a:t>necesitan apoyo en todas sus etapas.</a:t>
            </a:r>
            <a:endParaRPr b="1" i="0" sz="1900" u="none" cap="none" strike="noStrike">
              <a:solidFill>
                <a:schemeClr val="accent1"/>
              </a:solidFill>
              <a:latin typeface="Assistant Light"/>
              <a:ea typeface="Assistant Light"/>
              <a:cs typeface="Assistant Light"/>
              <a:sym typeface="Assistant Light"/>
            </a:endParaRPr>
          </a:p>
        </p:txBody>
      </p:sp>
      <p:grpSp>
        <p:nvGrpSpPr>
          <p:cNvPr id="793" name="Google Shape;793;g1e338b55bec_1_813"/>
          <p:cNvGrpSpPr/>
          <p:nvPr/>
        </p:nvGrpSpPr>
        <p:grpSpPr>
          <a:xfrm>
            <a:off x="1174782" y="3682877"/>
            <a:ext cx="8565925" cy="576018"/>
            <a:chOff x="866574" y="1460240"/>
            <a:chExt cx="7209161" cy="540000"/>
          </a:xfrm>
        </p:grpSpPr>
        <p:sp>
          <p:nvSpPr>
            <p:cNvPr id="794" name="Google Shape;794;g1e338b55bec_1_813"/>
            <p:cNvSpPr/>
            <p:nvPr/>
          </p:nvSpPr>
          <p:spPr>
            <a:xfrm>
              <a:off x="1698335" y="1490055"/>
              <a:ext cx="6377400" cy="450000"/>
            </a:xfrm>
            <a:prstGeom prst="roundRect">
              <a:avLst>
                <a:gd fmla="val 16667" name="adj"/>
              </a:avLst>
            </a:prstGeom>
            <a:no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795" name="Google Shape;795;g1e338b55bec_1_813"/>
            <p:cNvSpPr/>
            <p:nvPr/>
          </p:nvSpPr>
          <p:spPr>
            <a:xfrm>
              <a:off x="866574" y="1460240"/>
              <a:ext cx="484800" cy="540000"/>
            </a:xfrm>
            <a:prstGeom prst="donut">
              <a:avLst>
                <a:gd fmla="val 0" name="adj"/>
              </a:avLst>
            </a:prstGeom>
            <a:solidFill>
              <a:srgbClr val="0C8FCF"/>
            </a:solid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cxnSp>
          <p:nvCxnSpPr>
            <p:cNvPr id="796" name="Google Shape;796;g1e338b55bec_1_813"/>
            <p:cNvCxnSpPr>
              <a:stCxn id="795" idx="6"/>
            </p:cNvCxnSpPr>
            <p:nvPr/>
          </p:nvCxnSpPr>
          <p:spPr>
            <a:xfrm>
              <a:off x="1351374" y="1730240"/>
              <a:ext cx="341100" cy="0"/>
            </a:xfrm>
            <a:prstGeom prst="straightConnector1">
              <a:avLst/>
            </a:prstGeom>
            <a:noFill/>
            <a:ln cap="flat" cmpd="sng" w="28575">
              <a:solidFill>
                <a:srgbClr val="083C92"/>
              </a:solidFill>
              <a:prstDash val="solid"/>
              <a:round/>
              <a:headEnd len="sm" w="sm" type="none"/>
              <a:tailEnd len="sm" w="sm" type="none"/>
            </a:ln>
          </p:spPr>
        </p:cxnSp>
        <p:sp>
          <p:nvSpPr>
            <p:cNvPr id="797" name="Google Shape;797;g1e338b55bec_1_813"/>
            <p:cNvSpPr/>
            <p:nvPr/>
          </p:nvSpPr>
          <p:spPr>
            <a:xfrm>
              <a:off x="969021" y="1571612"/>
              <a:ext cx="282900" cy="315000"/>
            </a:xfrm>
            <a:prstGeom prst="flowChartConnector">
              <a:avLst/>
            </a:prstGeom>
            <a:solidFill>
              <a:schemeClr val="lt1"/>
            </a:solidFill>
            <a:ln cap="flat" cmpd="sng" w="28575">
              <a:solidFill>
                <a:schemeClr val="accent1"/>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grpSp>
        <p:nvGrpSpPr>
          <p:cNvPr id="798" name="Google Shape;798;g1e338b55bec_1_813"/>
          <p:cNvGrpSpPr/>
          <p:nvPr/>
        </p:nvGrpSpPr>
        <p:grpSpPr>
          <a:xfrm>
            <a:off x="1128564" y="1488789"/>
            <a:ext cx="8565838" cy="576018"/>
            <a:chOff x="866574" y="1460240"/>
            <a:chExt cx="7209088" cy="540000"/>
          </a:xfrm>
        </p:grpSpPr>
        <p:sp>
          <p:nvSpPr>
            <p:cNvPr id="799" name="Google Shape;799;g1e338b55bec_1_813"/>
            <p:cNvSpPr/>
            <p:nvPr/>
          </p:nvSpPr>
          <p:spPr>
            <a:xfrm>
              <a:off x="1671562" y="1480118"/>
              <a:ext cx="6404100" cy="450000"/>
            </a:xfrm>
            <a:prstGeom prst="roundRect">
              <a:avLst>
                <a:gd fmla="val 16667" name="adj"/>
              </a:avLst>
            </a:prstGeom>
            <a:no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800" name="Google Shape;800;g1e338b55bec_1_813"/>
            <p:cNvSpPr/>
            <p:nvPr/>
          </p:nvSpPr>
          <p:spPr>
            <a:xfrm>
              <a:off x="866574" y="1460240"/>
              <a:ext cx="484800" cy="540000"/>
            </a:xfrm>
            <a:prstGeom prst="donut">
              <a:avLst>
                <a:gd fmla="val 0" name="adj"/>
              </a:avLst>
            </a:prstGeom>
            <a:solidFill>
              <a:srgbClr val="0C8FCF"/>
            </a:solid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cxnSp>
          <p:nvCxnSpPr>
            <p:cNvPr id="801" name="Google Shape;801;g1e338b55bec_1_813"/>
            <p:cNvCxnSpPr>
              <a:stCxn id="800" idx="6"/>
            </p:cNvCxnSpPr>
            <p:nvPr/>
          </p:nvCxnSpPr>
          <p:spPr>
            <a:xfrm>
              <a:off x="1351374" y="1730240"/>
              <a:ext cx="323100" cy="0"/>
            </a:xfrm>
            <a:prstGeom prst="straightConnector1">
              <a:avLst/>
            </a:prstGeom>
            <a:noFill/>
            <a:ln cap="flat" cmpd="sng" w="28575">
              <a:solidFill>
                <a:srgbClr val="083C92"/>
              </a:solidFill>
              <a:prstDash val="solid"/>
              <a:round/>
              <a:headEnd len="sm" w="sm" type="none"/>
              <a:tailEnd len="sm" w="sm" type="none"/>
            </a:ln>
          </p:spPr>
        </p:cxnSp>
        <p:sp>
          <p:nvSpPr>
            <p:cNvPr id="802" name="Google Shape;802;g1e338b55bec_1_813"/>
            <p:cNvSpPr/>
            <p:nvPr/>
          </p:nvSpPr>
          <p:spPr>
            <a:xfrm>
              <a:off x="969021" y="1571612"/>
              <a:ext cx="282900" cy="315000"/>
            </a:xfrm>
            <a:prstGeom prst="flowChartConnector">
              <a:avLst/>
            </a:prstGeom>
            <a:solidFill>
              <a:schemeClr val="lt1"/>
            </a:solidFill>
            <a:ln cap="flat" cmpd="sng" w="28575">
              <a:solidFill>
                <a:schemeClr val="accent1"/>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g1e338b55bec_1_831"/>
          <p:cNvSpPr txBox="1"/>
          <p:nvPr>
            <p:ph type="title"/>
          </p:nvPr>
        </p:nvSpPr>
        <p:spPr>
          <a:xfrm>
            <a:off x="370181" y="402131"/>
            <a:ext cx="10817700" cy="4269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lt1"/>
              </a:buClr>
              <a:buSzPts val="3300"/>
              <a:buFont typeface="Assistant"/>
              <a:buNone/>
            </a:pPr>
            <a:r>
              <a:rPr lang="es-AR"/>
              <a:t>Propuestas de política para promover la industria minera</a:t>
            </a:r>
            <a:endParaRPr/>
          </a:p>
        </p:txBody>
      </p:sp>
      <p:sp>
        <p:nvSpPr>
          <p:cNvPr id="808" name="Google Shape;808;g1e338b55bec_1_831"/>
          <p:cNvSpPr txBox="1"/>
          <p:nvPr/>
        </p:nvSpPr>
        <p:spPr>
          <a:xfrm>
            <a:off x="2337462" y="1520821"/>
            <a:ext cx="7356900" cy="4926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0" i="0" lang="es-AR" sz="2400" u="none" cap="none" strike="noStrike">
                <a:solidFill>
                  <a:srgbClr val="0C8FCF"/>
                </a:solidFill>
                <a:latin typeface="Assistant"/>
                <a:ea typeface="Assistant"/>
                <a:cs typeface="Assistant"/>
                <a:sym typeface="Assistant"/>
              </a:rPr>
              <a:t>APOYO AL DESARROLLO DE PRODUCTOS</a:t>
            </a:r>
            <a:endParaRPr b="0" i="0" sz="1600" u="none" cap="none" strike="noStrike">
              <a:solidFill>
                <a:srgbClr val="000000"/>
              </a:solidFill>
              <a:latin typeface="Assistant"/>
              <a:ea typeface="Assistant"/>
              <a:cs typeface="Assistant"/>
              <a:sym typeface="Assistant"/>
            </a:endParaRPr>
          </a:p>
        </p:txBody>
      </p:sp>
      <p:sp>
        <p:nvSpPr>
          <p:cNvPr id="809" name="Google Shape;809;g1e338b55bec_1_831"/>
          <p:cNvSpPr txBox="1"/>
          <p:nvPr/>
        </p:nvSpPr>
        <p:spPr>
          <a:xfrm>
            <a:off x="-117286" y="3789017"/>
            <a:ext cx="11973000" cy="2811600"/>
          </a:xfrm>
          <a:prstGeom prst="rect">
            <a:avLst/>
          </a:prstGeom>
          <a:noFill/>
          <a:ln>
            <a:noFill/>
          </a:ln>
        </p:spPr>
        <p:txBody>
          <a:bodyPr anchorCtr="0" anchor="t" bIns="60950" lIns="121900" spcFirstLastPara="1" rIns="121900" wrap="square" tIns="60950">
            <a:spAutoFit/>
          </a:bodyPr>
          <a:lstStyle/>
          <a:p>
            <a:pPr indent="-152400" lvl="0" marL="685800" marR="0" rtl="0" algn="just">
              <a:lnSpc>
                <a:spcPct val="100000"/>
              </a:lnSpc>
              <a:spcBef>
                <a:spcPts val="16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Armar mesas de trabajo para promover el desarrollo de proveedores que reúna a las empresas mineras, los gobiernos provinciales y municipales y a las cámaras de potenciales proveedores (actualmente en marcha).</a:t>
            </a:r>
            <a:endParaRPr b="0" i="0" sz="1900" u="none" cap="none" strike="noStrike">
              <a:solidFill>
                <a:srgbClr val="595959"/>
              </a:solidFill>
              <a:latin typeface="Assistant"/>
              <a:ea typeface="Assistant"/>
              <a:cs typeface="Assistant"/>
              <a:sym typeface="Assistant"/>
            </a:endParaRPr>
          </a:p>
          <a:p>
            <a:pPr indent="-152400" lvl="0" marL="685800" marR="0" rtl="0" algn="just">
              <a:lnSpc>
                <a:spcPct val="100000"/>
              </a:lnSpc>
              <a:spcBef>
                <a:spcPts val="16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Promover que la exención de aranceles a la  importación de productos metalúrgicos para la actividad minera se produzca en los casos en los que no se registra fabricación nacional (que cumplan con los requisitos correspondientes). </a:t>
            </a:r>
            <a:endParaRPr b="0" i="0" sz="1900" u="none" cap="none" strike="noStrike">
              <a:solidFill>
                <a:srgbClr val="595959"/>
              </a:solidFill>
              <a:latin typeface="Assistant"/>
              <a:ea typeface="Assistant"/>
              <a:cs typeface="Assistant"/>
              <a:sym typeface="Assistant"/>
            </a:endParaRPr>
          </a:p>
          <a:p>
            <a:pPr indent="-152400" lvl="0" marL="685800" marR="0" rtl="0" algn="just">
              <a:lnSpc>
                <a:spcPct val="100000"/>
              </a:lnSpc>
              <a:spcBef>
                <a:spcPts val="16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Establecer el régimen de consulta previa.</a:t>
            </a:r>
            <a:endParaRPr b="0" i="0" sz="1900" u="none" cap="none" strike="noStrike">
              <a:solidFill>
                <a:srgbClr val="595959"/>
              </a:solidFill>
              <a:latin typeface="Assistant"/>
              <a:ea typeface="Assistant"/>
              <a:cs typeface="Assistant"/>
              <a:sym typeface="Assistant"/>
            </a:endParaRPr>
          </a:p>
        </p:txBody>
      </p:sp>
      <p:sp>
        <p:nvSpPr>
          <p:cNvPr id="810" name="Google Shape;810;g1e338b55bec_1_831"/>
          <p:cNvSpPr txBox="1"/>
          <p:nvPr/>
        </p:nvSpPr>
        <p:spPr>
          <a:xfrm>
            <a:off x="2337462" y="3467088"/>
            <a:ext cx="6134400" cy="4926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0" i="0" lang="es-AR" sz="2400" u="none" cap="none" strike="noStrike">
                <a:solidFill>
                  <a:srgbClr val="0C8FCF"/>
                </a:solidFill>
                <a:latin typeface="Assistant"/>
                <a:ea typeface="Assistant"/>
                <a:cs typeface="Assistant"/>
                <a:sym typeface="Assistant"/>
              </a:rPr>
              <a:t>PROMOVER LA FABRICACIÓN LOCAL</a:t>
            </a:r>
            <a:endParaRPr b="0" i="0" sz="1500" u="none" cap="none" strike="noStrike">
              <a:solidFill>
                <a:srgbClr val="000000"/>
              </a:solidFill>
              <a:latin typeface="Assistant"/>
              <a:ea typeface="Assistant"/>
              <a:cs typeface="Assistant"/>
              <a:sym typeface="Assistant"/>
            </a:endParaRPr>
          </a:p>
        </p:txBody>
      </p:sp>
      <p:sp>
        <p:nvSpPr>
          <p:cNvPr id="811" name="Google Shape;811;g1e338b55bec_1_831"/>
          <p:cNvSpPr txBox="1"/>
          <p:nvPr/>
        </p:nvSpPr>
        <p:spPr>
          <a:xfrm>
            <a:off x="482032" y="1997176"/>
            <a:ext cx="11373900" cy="1077300"/>
          </a:xfrm>
          <a:prstGeom prst="rect">
            <a:avLst/>
          </a:prstGeom>
          <a:noFill/>
          <a:ln>
            <a:noFill/>
          </a:ln>
        </p:spPr>
        <p:txBody>
          <a:bodyPr anchorCtr="0" anchor="t" bIns="60950" lIns="121900" spcFirstLastPara="1" rIns="121900" wrap="square" tIns="60950">
            <a:spAutoFit/>
          </a:bodyPr>
          <a:lstStyle/>
          <a:p>
            <a:pPr indent="0" lvl="0" marL="0" marR="0" rtl="0" algn="just">
              <a:lnSpc>
                <a:spcPct val="100000"/>
              </a:lnSpc>
              <a:spcBef>
                <a:spcPts val="1600"/>
              </a:spcBef>
              <a:spcAft>
                <a:spcPts val="0"/>
              </a:spcAft>
              <a:buClr>
                <a:srgbClr val="595959"/>
              </a:buClr>
              <a:buSzPts val="2400"/>
              <a:buFont typeface="Arial"/>
              <a:buChar char="•"/>
            </a:pPr>
            <a:r>
              <a:rPr b="0" i="0" lang="es-AR" sz="1900" u="none" cap="none" strike="noStrike">
                <a:solidFill>
                  <a:srgbClr val="595959"/>
                </a:solidFill>
                <a:latin typeface="Assistant"/>
                <a:ea typeface="Assistant"/>
                <a:cs typeface="Assistant"/>
                <a:sym typeface="Assistant"/>
              </a:rPr>
              <a:t>Las empresas tienen que invertir en actividades de ingeniería y prototipado, entre otras. Es importante aumentar los montos dedicados a apoyarlas y acelerar los tiempos de disponibilidad de los mismos. Participación de los Centros Tecnológicos.</a:t>
            </a:r>
            <a:endParaRPr b="0" i="0" sz="1900" u="none" cap="none" strike="noStrike">
              <a:solidFill>
                <a:srgbClr val="595959"/>
              </a:solidFill>
              <a:latin typeface="Assistant"/>
              <a:ea typeface="Assistant"/>
              <a:cs typeface="Assistant"/>
              <a:sym typeface="Assistant"/>
            </a:endParaRPr>
          </a:p>
        </p:txBody>
      </p:sp>
      <p:grpSp>
        <p:nvGrpSpPr>
          <p:cNvPr id="812" name="Google Shape;812;g1e338b55bec_1_831"/>
          <p:cNvGrpSpPr/>
          <p:nvPr/>
        </p:nvGrpSpPr>
        <p:grpSpPr>
          <a:xfrm>
            <a:off x="1178702" y="3417701"/>
            <a:ext cx="8565925" cy="576018"/>
            <a:chOff x="866574" y="1460240"/>
            <a:chExt cx="7209161" cy="540000"/>
          </a:xfrm>
        </p:grpSpPr>
        <p:sp>
          <p:nvSpPr>
            <p:cNvPr id="813" name="Google Shape;813;g1e338b55bec_1_831"/>
            <p:cNvSpPr/>
            <p:nvPr/>
          </p:nvSpPr>
          <p:spPr>
            <a:xfrm>
              <a:off x="1698335" y="1490055"/>
              <a:ext cx="6377400" cy="450000"/>
            </a:xfrm>
            <a:prstGeom prst="roundRect">
              <a:avLst>
                <a:gd fmla="val 16667" name="adj"/>
              </a:avLst>
            </a:prstGeom>
            <a:no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814" name="Google Shape;814;g1e338b55bec_1_831"/>
            <p:cNvSpPr/>
            <p:nvPr/>
          </p:nvSpPr>
          <p:spPr>
            <a:xfrm>
              <a:off x="866574" y="1460240"/>
              <a:ext cx="484800" cy="540000"/>
            </a:xfrm>
            <a:prstGeom prst="donut">
              <a:avLst>
                <a:gd fmla="val 0" name="adj"/>
              </a:avLst>
            </a:prstGeom>
            <a:solidFill>
              <a:srgbClr val="0C8FCF"/>
            </a:solid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cxnSp>
          <p:nvCxnSpPr>
            <p:cNvPr id="815" name="Google Shape;815;g1e338b55bec_1_831"/>
            <p:cNvCxnSpPr>
              <a:stCxn id="814" idx="6"/>
            </p:cNvCxnSpPr>
            <p:nvPr/>
          </p:nvCxnSpPr>
          <p:spPr>
            <a:xfrm>
              <a:off x="1351374" y="1730240"/>
              <a:ext cx="341100" cy="0"/>
            </a:xfrm>
            <a:prstGeom prst="straightConnector1">
              <a:avLst/>
            </a:prstGeom>
            <a:noFill/>
            <a:ln cap="flat" cmpd="sng" w="28575">
              <a:solidFill>
                <a:srgbClr val="083C92"/>
              </a:solidFill>
              <a:prstDash val="solid"/>
              <a:round/>
              <a:headEnd len="sm" w="sm" type="none"/>
              <a:tailEnd len="sm" w="sm" type="none"/>
            </a:ln>
          </p:spPr>
        </p:cxnSp>
        <p:sp>
          <p:nvSpPr>
            <p:cNvPr id="816" name="Google Shape;816;g1e338b55bec_1_831"/>
            <p:cNvSpPr/>
            <p:nvPr/>
          </p:nvSpPr>
          <p:spPr>
            <a:xfrm>
              <a:off x="969021" y="1571612"/>
              <a:ext cx="282900" cy="315000"/>
            </a:xfrm>
            <a:prstGeom prst="flowChartConnector">
              <a:avLst/>
            </a:prstGeom>
            <a:solidFill>
              <a:schemeClr val="lt1"/>
            </a:solidFill>
            <a:ln cap="flat" cmpd="sng" w="28575">
              <a:solidFill>
                <a:schemeClr val="accent1"/>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grpSp>
        <p:nvGrpSpPr>
          <p:cNvPr id="817" name="Google Shape;817;g1e338b55bec_1_831"/>
          <p:cNvGrpSpPr/>
          <p:nvPr/>
        </p:nvGrpSpPr>
        <p:grpSpPr>
          <a:xfrm>
            <a:off x="1178702" y="1478763"/>
            <a:ext cx="8565838" cy="576018"/>
            <a:chOff x="866574" y="1460240"/>
            <a:chExt cx="7209088" cy="540000"/>
          </a:xfrm>
        </p:grpSpPr>
        <p:sp>
          <p:nvSpPr>
            <p:cNvPr id="818" name="Google Shape;818;g1e338b55bec_1_831"/>
            <p:cNvSpPr/>
            <p:nvPr/>
          </p:nvSpPr>
          <p:spPr>
            <a:xfrm>
              <a:off x="1671562" y="1480118"/>
              <a:ext cx="6404100" cy="450000"/>
            </a:xfrm>
            <a:prstGeom prst="roundRect">
              <a:avLst>
                <a:gd fmla="val 16667" name="adj"/>
              </a:avLst>
            </a:prstGeom>
            <a:no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sp>
          <p:nvSpPr>
            <p:cNvPr id="819" name="Google Shape;819;g1e338b55bec_1_831"/>
            <p:cNvSpPr/>
            <p:nvPr/>
          </p:nvSpPr>
          <p:spPr>
            <a:xfrm>
              <a:off x="866574" y="1460240"/>
              <a:ext cx="484800" cy="540000"/>
            </a:xfrm>
            <a:prstGeom prst="donut">
              <a:avLst>
                <a:gd fmla="val 0" name="adj"/>
              </a:avLst>
            </a:prstGeom>
            <a:solidFill>
              <a:srgbClr val="0C8FCF"/>
            </a:solidFill>
            <a:ln cap="flat" cmpd="sng" w="28575">
              <a:solidFill>
                <a:srgbClr val="083C9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cxnSp>
          <p:nvCxnSpPr>
            <p:cNvPr id="820" name="Google Shape;820;g1e338b55bec_1_831"/>
            <p:cNvCxnSpPr>
              <a:stCxn id="819" idx="6"/>
            </p:cNvCxnSpPr>
            <p:nvPr/>
          </p:nvCxnSpPr>
          <p:spPr>
            <a:xfrm>
              <a:off x="1351374" y="1730240"/>
              <a:ext cx="323100" cy="0"/>
            </a:xfrm>
            <a:prstGeom prst="straightConnector1">
              <a:avLst/>
            </a:prstGeom>
            <a:noFill/>
            <a:ln cap="flat" cmpd="sng" w="28575">
              <a:solidFill>
                <a:srgbClr val="083C92"/>
              </a:solidFill>
              <a:prstDash val="solid"/>
              <a:round/>
              <a:headEnd len="sm" w="sm" type="none"/>
              <a:tailEnd len="sm" w="sm" type="none"/>
            </a:ln>
          </p:spPr>
        </p:cxnSp>
        <p:sp>
          <p:nvSpPr>
            <p:cNvPr id="821" name="Google Shape;821;g1e338b55bec_1_831"/>
            <p:cNvSpPr/>
            <p:nvPr/>
          </p:nvSpPr>
          <p:spPr>
            <a:xfrm>
              <a:off x="969021" y="1571612"/>
              <a:ext cx="282900" cy="315000"/>
            </a:xfrm>
            <a:prstGeom prst="flowChartConnector">
              <a:avLst/>
            </a:prstGeom>
            <a:solidFill>
              <a:schemeClr val="lt1"/>
            </a:solidFill>
            <a:ln cap="flat" cmpd="sng" w="28575">
              <a:solidFill>
                <a:schemeClr val="accent1"/>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rgbClr val="000000"/>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g1e338b55bec_1_849"/>
          <p:cNvSpPr txBox="1"/>
          <p:nvPr>
            <p:ph type="title"/>
          </p:nvPr>
        </p:nvSpPr>
        <p:spPr>
          <a:xfrm>
            <a:off x="370181" y="372823"/>
            <a:ext cx="10817700" cy="426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300"/>
              <a:buFont typeface="Assistant"/>
              <a:buNone/>
            </a:pPr>
            <a:r>
              <a:rPr lang="es-AR" sz="3300"/>
              <a:t>Ejes principales de la agenda minera de ADIMRA</a:t>
            </a:r>
            <a:endParaRPr/>
          </a:p>
        </p:txBody>
      </p:sp>
      <p:sp>
        <p:nvSpPr>
          <p:cNvPr id="827" name="Google Shape;827;g1e338b55bec_1_849"/>
          <p:cNvSpPr txBox="1"/>
          <p:nvPr/>
        </p:nvSpPr>
        <p:spPr>
          <a:xfrm>
            <a:off x="123833" y="1264589"/>
            <a:ext cx="11764200" cy="4625100"/>
          </a:xfrm>
          <a:prstGeom prst="rect">
            <a:avLst/>
          </a:prstGeom>
          <a:noFill/>
          <a:ln>
            <a:noFill/>
          </a:ln>
        </p:spPr>
        <p:txBody>
          <a:bodyPr anchorCtr="0" anchor="t" bIns="0" lIns="0" spcFirstLastPara="1" rIns="0" wrap="square" tIns="0">
            <a:noAutofit/>
          </a:bodyPr>
          <a:lstStyle/>
          <a:p>
            <a:pPr indent="0" lvl="0" marL="0" marR="0" rtl="0" algn="just">
              <a:lnSpc>
                <a:spcPct val="9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2100" u="none" cap="none" strike="noStrike">
              <a:solidFill>
                <a:srgbClr val="595959"/>
              </a:solidFill>
              <a:latin typeface="Assistant"/>
              <a:ea typeface="Assistant"/>
              <a:cs typeface="Assistant"/>
              <a:sym typeface="Assistant"/>
            </a:endParaRPr>
          </a:p>
          <a:p>
            <a:pPr indent="0" lvl="1" marL="0" marR="0" rtl="0" algn="just">
              <a:lnSpc>
                <a:spcPct val="90000"/>
              </a:lnSpc>
              <a:spcBef>
                <a:spcPts val="0"/>
              </a:spcBef>
              <a:spcAft>
                <a:spcPts val="0"/>
              </a:spcAft>
              <a:buNone/>
            </a:pPr>
            <a:r>
              <a:rPr b="0" i="0" lang="es-AR" sz="2100" u="none" cap="none" strike="noStrike">
                <a:solidFill>
                  <a:srgbClr val="595959"/>
                </a:solidFill>
                <a:latin typeface="Assistant"/>
                <a:ea typeface="Assistant"/>
                <a:cs typeface="Assistant"/>
                <a:sym typeface="Assistant"/>
              </a:rPr>
              <a:t>La minería es un sector "transversal" en ADIMRA. Los proveedores mineros se encuentran presentes en distintas cámaras sectoriales y regionales. Es por ello que se conformó en la entidad la Comisión de Minería donde actualmente se abordan los temas abajo enunciados, entre otros:</a:t>
            </a:r>
            <a:endParaRPr b="0" i="0" sz="21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2100" u="none" cap="none" strike="noStrike">
              <a:solidFill>
                <a:srgbClr val="595959"/>
              </a:solidFill>
              <a:latin typeface="Assistant"/>
              <a:ea typeface="Assistant"/>
              <a:cs typeface="Assistant"/>
              <a:sym typeface="Assistant"/>
            </a:endParaRPr>
          </a:p>
          <a:p>
            <a:pPr indent="-374650" lvl="1" marL="381000" marR="0" rtl="0" algn="just">
              <a:lnSpc>
                <a:spcPct val="90000"/>
              </a:lnSpc>
              <a:spcBef>
                <a:spcPts val="0"/>
              </a:spcBef>
              <a:spcAft>
                <a:spcPts val="0"/>
              </a:spcAft>
              <a:buClr>
                <a:srgbClr val="000000"/>
              </a:buClr>
              <a:buSzPts val="2100"/>
              <a:buFont typeface="Noto Sans Symbols"/>
              <a:buChar char="✔"/>
            </a:pPr>
            <a:r>
              <a:rPr b="0" i="0" lang="es-AR" sz="2100" u="none" cap="none" strike="noStrike">
                <a:solidFill>
                  <a:srgbClr val="595959"/>
                </a:solidFill>
                <a:latin typeface="Assistant"/>
                <a:ea typeface="Assistant"/>
                <a:cs typeface="Assistant"/>
                <a:sym typeface="Assistant"/>
              </a:rPr>
              <a:t>Continuación de las mesas técnicas de la Secretaría de Minería en base a bienes del anexo I de la Res. 89/19: sugerencia de nuevos productos metalmecánicos a tratar en este ámbito. Desarrollo de proveedores y sustitución de importaciones.</a:t>
            </a:r>
            <a:endParaRPr b="0" i="0" sz="21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2100" u="none" cap="none" strike="noStrike">
              <a:solidFill>
                <a:srgbClr val="595959"/>
              </a:solidFill>
              <a:latin typeface="Assistant"/>
              <a:ea typeface="Assistant"/>
              <a:cs typeface="Assistant"/>
              <a:sym typeface="Assistant"/>
            </a:endParaRPr>
          </a:p>
          <a:p>
            <a:pPr indent="-374650" lvl="1" marL="381000" marR="0" rtl="0" algn="just">
              <a:lnSpc>
                <a:spcPct val="90000"/>
              </a:lnSpc>
              <a:spcBef>
                <a:spcPts val="0"/>
              </a:spcBef>
              <a:spcAft>
                <a:spcPts val="0"/>
              </a:spcAft>
              <a:buClr>
                <a:srgbClr val="000000"/>
              </a:buClr>
              <a:buSzPts val="2100"/>
              <a:buFont typeface="Noto Sans Symbols"/>
              <a:buChar char="✔"/>
            </a:pPr>
            <a:r>
              <a:rPr b="0" i="0" lang="es-AR" sz="2100" u="none" cap="none" strike="noStrike">
                <a:solidFill>
                  <a:srgbClr val="595959"/>
                </a:solidFill>
                <a:latin typeface="Assistant"/>
                <a:ea typeface="Assistant"/>
                <a:cs typeface="Assistant"/>
                <a:sym typeface="Assistant"/>
              </a:rPr>
              <a:t>Realización de reuniones con las secretarías de minería de las provincias (o ministerios provinciales) y cámaras regionales para tener información de primera mano de los proyectos y posibilidades de desarrollo de negocios con la industria nacional.</a:t>
            </a:r>
            <a:endParaRPr sz="1900"/>
          </a:p>
          <a:p>
            <a:pPr indent="0" lvl="1" marL="0" marR="0" rtl="0" algn="just">
              <a:lnSpc>
                <a:spcPct val="90000"/>
              </a:lnSpc>
              <a:spcBef>
                <a:spcPts val="0"/>
              </a:spcBef>
              <a:spcAft>
                <a:spcPts val="0"/>
              </a:spcAft>
              <a:buNone/>
            </a:pPr>
            <a:r>
              <a:t/>
            </a:r>
            <a:endParaRPr b="0" i="0" sz="2100" u="none" cap="none" strike="noStrike">
              <a:solidFill>
                <a:srgbClr val="595959"/>
              </a:solidFill>
              <a:latin typeface="Assistant"/>
              <a:ea typeface="Assistant"/>
              <a:cs typeface="Assistant"/>
              <a:sym typeface="Assistant"/>
            </a:endParaRPr>
          </a:p>
          <a:p>
            <a:pPr indent="-374650" lvl="1" marL="381000" marR="0" rtl="0" algn="just">
              <a:lnSpc>
                <a:spcPct val="90000"/>
              </a:lnSpc>
              <a:spcBef>
                <a:spcPts val="0"/>
              </a:spcBef>
              <a:spcAft>
                <a:spcPts val="0"/>
              </a:spcAft>
              <a:buClr>
                <a:srgbClr val="000000"/>
              </a:buClr>
              <a:buSzPts val="2100"/>
              <a:buFont typeface="Noto Sans Symbols"/>
              <a:buChar char="✔"/>
            </a:pPr>
            <a:r>
              <a:rPr b="0" i="0" lang="es-AR" sz="2100" u="none" cap="none" strike="noStrike">
                <a:solidFill>
                  <a:srgbClr val="595959"/>
                </a:solidFill>
                <a:latin typeface="Assistant"/>
                <a:ea typeface="Assistant"/>
                <a:cs typeface="Assistant"/>
                <a:sym typeface="Assistant"/>
              </a:rPr>
              <a:t>Organización de rondas de negocios con las mineras que tengan los principales proyectos activos, en conjunto con la Secretaría de Minería de la Nación, los gobiernos provinciales, cámaras de proveedores mineros y cámaras de empresas mineras. </a:t>
            </a:r>
            <a:endParaRPr b="0" i="0" sz="1900" u="none" cap="none" strike="noStrike">
              <a:solidFill>
                <a:srgbClr val="595959"/>
              </a:solidFill>
              <a:latin typeface="Assistant"/>
              <a:ea typeface="Assistant"/>
              <a:cs typeface="Assistant"/>
              <a:sym typeface="Assistant"/>
            </a:endParaRPr>
          </a:p>
          <a:p>
            <a:pPr indent="0" lvl="1" marL="0" marR="0" rtl="0" algn="just">
              <a:lnSpc>
                <a:spcPct val="9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0" lvl="0" marL="0" marR="0" rtl="0" algn="just">
              <a:lnSpc>
                <a:spcPct val="90000"/>
              </a:lnSpc>
              <a:spcBef>
                <a:spcPts val="0"/>
              </a:spcBef>
              <a:spcAft>
                <a:spcPts val="0"/>
              </a:spcAft>
              <a:buNone/>
            </a:pPr>
            <a:r>
              <a:t/>
            </a:r>
            <a:endParaRPr b="0" i="0" sz="2000" u="none" cap="none" strike="noStrike">
              <a:solidFill>
                <a:srgbClr val="000000"/>
              </a:solidFill>
              <a:latin typeface="Assistant"/>
              <a:ea typeface="Assistant"/>
              <a:cs typeface="Assistant"/>
              <a:sym typeface="Assistant"/>
            </a:endParaRPr>
          </a:p>
          <a:p>
            <a:pPr indent="0" lvl="0" marL="0" marR="0" rtl="0" algn="just">
              <a:lnSpc>
                <a:spcPct val="100000"/>
              </a:lnSpc>
              <a:spcBef>
                <a:spcPts val="0"/>
              </a:spcBef>
              <a:spcAft>
                <a:spcPts val="0"/>
              </a:spcAft>
              <a:buNone/>
            </a:pPr>
            <a:r>
              <a:t/>
            </a:r>
            <a:endParaRPr b="0" i="0" sz="2000" u="none" cap="none" strike="noStrike">
              <a:solidFill>
                <a:schemeClr val="dk1"/>
              </a:solidFill>
              <a:highlight>
                <a:srgbClr val="FFFFFF"/>
              </a:highlight>
              <a:latin typeface="Assistant"/>
              <a:ea typeface="Assistant"/>
              <a:cs typeface="Assistant"/>
              <a:sym typeface="Assistan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g1e338b55bec_1_854"/>
          <p:cNvSpPr txBox="1"/>
          <p:nvPr>
            <p:ph type="title"/>
          </p:nvPr>
        </p:nvSpPr>
        <p:spPr>
          <a:xfrm>
            <a:off x="370181" y="372823"/>
            <a:ext cx="10817700" cy="426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300"/>
              <a:buFont typeface="Assistant"/>
              <a:buNone/>
            </a:pPr>
            <a:r>
              <a:rPr lang="es-AR" sz="3300"/>
              <a:t>Ejes principales de la agenda minera de ADIMRA</a:t>
            </a:r>
            <a:endParaRPr/>
          </a:p>
        </p:txBody>
      </p:sp>
      <p:sp>
        <p:nvSpPr>
          <p:cNvPr id="833" name="Google Shape;833;g1e338b55bec_1_854"/>
          <p:cNvSpPr txBox="1"/>
          <p:nvPr/>
        </p:nvSpPr>
        <p:spPr>
          <a:xfrm>
            <a:off x="133511" y="799623"/>
            <a:ext cx="11764200" cy="4625100"/>
          </a:xfrm>
          <a:prstGeom prst="rect">
            <a:avLst/>
          </a:prstGeom>
          <a:noFill/>
          <a:ln>
            <a:noFill/>
          </a:ln>
        </p:spPr>
        <p:txBody>
          <a:bodyPr anchorCtr="0" anchor="t" bIns="0" lIns="0" spcFirstLastPara="1" rIns="0" wrap="square" tIns="0">
            <a:noAutofit/>
          </a:bodyPr>
          <a:lstStyle/>
          <a:p>
            <a:pPr indent="0" lvl="0" marL="0" marR="0" rtl="0" algn="just">
              <a:lnSpc>
                <a:spcPct val="9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1900" u="none" cap="none" strike="noStrike">
              <a:solidFill>
                <a:srgbClr val="595959"/>
              </a:solidFill>
              <a:latin typeface="Assistant"/>
              <a:ea typeface="Assistant"/>
              <a:cs typeface="Assistant"/>
              <a:sym typeface="Assistant"/>
            </a:endParaRPr>
          </a:p>
          <a:p>
            <a:pPr indent="0" lvl="1" marL="0" marR="0" rtl="0" algn="just">
              <a:lnSpc>
                <a:spcPct val="90000"/>
              </a:lnSpc>
              <a:spcBef>
                <a:spcPts val="0"/>
              </a:spcBef>
              <a:spcAft>
                <a:spcPts val="0"/>
              </a:spcAft>
              <a:buNone/>
            </a:pPr>
            <a:r>
              <a:t/>
            </a:r>
            <a:endParaRPr b="0" i="0" sz="1900" u="none" cap="none" strike="noStrike">
              <a:solidFill>
                <a:srgbClr val="595959"/>
              </a:solidFill>
              <a:latin typeface="Assistant"/>
              <a:ea typeface="Assistant"/>
              <a:cs typeface="Assistant"/>
              <a:sym typeface="Assistant"/>
            </a:endParaRPr>
          </a:p>
          <a:p>
            <a:pPr indent="-273050" lvl="0" marL="279400" marR="0" rtl="0" algn="just">
              <a:lnSpc>
                <a:spcPct val="100000"/>
              </a:lnSpc>
              <a:spcBef>
                <a:spcPts val="0"/>
              </a:spcBef>
              <a:spcAft>
                <a:spcPts val="0"/>
              </a:spcAft>
              <a:buClr>
                <a:srgbClr val="000000"/>
              </a:buClr>
              <a:buSzPts val="2100"/>
              <a:buFont typeface="Noto Sans Symbols"/>
              <a:buChar char="ü"/>
            </a:pPr>
            <a:r>
              <a:rPr b="0" i="0" lang="es-AR" sz="2100" u="none" cap="none" strike="noStrike">
                <a:solidFill>
                  <a:srgbClr val="595959"/>
                </a:solidFill>
                <a:latin typeface="Assistant"/>
                <a:ea typeface="Assistant"/>
                <a:cs typeface="Assistant"/>
                <a:sym typeface="Assistant"/>
              </a:rPr>
              <a:t>Creación en el Ministerio de Desarrollo Productivo de la "Mesa Nacional sobre Minería Abierta a la Comunidad". ADIMRA, junto con otras  organizaciones y áreas de gobierno, forma parte de la mesa.</a:t>
            </a:r>
            <a:endParaRPr sz="1900"/>
          </a:p>
          <a:p>
            <a:pPr indent="-139700" lvl="0" marL="279400" marR="0" rtl="0" algn="just">
              <a:lnSpc>
                <a:spcPct val="100000"/>
              </a:lnSpc>
              <a:spcBef>
                <a:spcPts val="0"/>
              </a:spcBef>
              <a:spcAft>
                <a:spcPts val="0"/>
              </a:spcAft>
              <a:buClr>
                <a:srgbClr val="000000"/>
              </a:buClr>
              <a:buSzPts val="2100"/>
              <a:buFont typeface="Noto Sans Symbols"/>
              <a:buNone/>
            </a:pPr>
            <a:r>
              <a:t/>
            </a:r>
            <a:endParaRPr b="0" i="0" sz="2100" u="none" cap="none" strike="noStrike">
              <a:solidFill>
                <a:srgbClr val="595959"/>
              </a:solidFill>
              <a:latin typeface="Assistant"/>
              <a:ea typeface="Assistant"/>
              <a:cs typeface="Assistant"/>
              <a:sym typeface="Assistant"/>
            </a:endParaRPr>
          </a:p>
          <a:p>
            <a:pPr indent="-273050" lvl="0" marL="279400" marR="0" rtl="0" algn="just">
              <a:lnSpc>
                <a:spcPct val="100000"/>
              </a:lnSpc>
              <a:spcBef>
                <a:spcPts val="0"/>
              </a:spcBef>
              <a:spcAft>
                <a:spcPts val="0"/>
              </a:spcAft>
              <a:buClr>
                <a:srgbClr val="000000"/>
              </a:buClr>
              <a:buSzPts val="2100"/>
              <a:buFont typeface="Noto Sans Symbols"/>
              <a:buChar char="ü"/>
            </a:pPr>
            <a:r>
              <a:rPr b="0" i="0" lang="es-AR" sz="2100" u="none" cap="none" strike="noStrike">
                <a:solidFill>
                  <a:srgbClr val="595959"/>
                </a:solidFill>
                <a:latin typeface="Assistant"/>
                <a:ea typeface="Assistant"/>
                <a:cs typeface="Assistant"/>
                <a:sym typeface="Assistant"/>
              </a:rPr>
              <a:t>Mesa Federal de Proveedores Mineros – Lanzamiento del Registro Federal.</a:t>
            </a:r>
            <a:endParaRPr sz="1900"/>
          </a:p>
          <a:p>
            <a:pPr indent="-139700" lvl="0" marL="279400" marR="0" rtl="0" algn="just">
              <a:lnSpc>
                <a:spcPct val="100000"/>
              </a:lnSpc>
              <a:spcBef>
                <a:spcPts val="0"/>
              </a:spcBef>
              <a:spcAft>
                <a:spcPts val="0"/>
              </a:spcAft>
              <a:buClr>
                <a:srgbClr val="000000"/>
              </a:buClr>
              <a:buSzPts val="2100"/>
              <a:buFont typeface="Noto Sans Symbols"/>
              <a:buNone/>
            </a:pPr>
            <a:r>
              <a:t/>
            </a:r>
            <a:endParaRPr b="0" i="0" sz="2100" u="none" cap="none" strike="noStrike">
              <a:solidFill>
                <a:srgbClr val="595959"/>
              </a:solidFill>
              <a:latin typeface="Assistant"/>
              <a:ea typeface="Assistant"/>
              <a:cs typeface="Assistant"/>
              <a:sym typeface="Assistant"/>
            </a:endParaRPr>
          </a:p>
          <a:p>
            <a:pPr indent="-273050" lvl="0" marL="279400" marR="0" rtl="0" algn="just">
              <a:lnSpc>
                <a:spcPct val="100000"/>
              </a:lnSpc>
              <a:spcBef>
                <a:spcPts val="0"/>
              </a:spcBef>
              <a:spcAft>
                <a:spcPts val="0"/>
              </a:spcAft>
              <a:buClr>
                <a:srgbClr val="000000"/>
              </a:buClr>
              <a:buSzPts val="2100"/>
              <a:buFont typeface="Noto Sans Symbols"/>
              <a:buChar char="ü"/>
            </a:pPr>
            <a:r>
              <a:rPr b="0" i="0" lang="es-AR" sz="2100" u="none" cap="none" strike="noStrike">
                <a:solidFill>
                  <a:srgbClr val="595959"/>
                </a:solidFill>
                <a:latin typeface="Assistant"/>
                <a:ea typeface="Assistant"/>
                <a:cs typeface="Assistant"/>
                <a:sym typeface="Assistant"/>
              </a:rPr>
              <a:t>Promoción de exportaciones. Actividades con Cancillería.</a:t>
            </a:r>
            <a:endParaRPr sz="1900"/>
          </a:p>
          <a:p>
            <a:pPr indent="0" lvl="0" marL="0" marR="0" rtl="0" algn="just">
              <a:lnSpc>
                <a:spcPct val="100000"/>
              </a:lnSpc>
              <a:spcBef>
                <a:spcPts val="0"/>
              </a:spcBef>
              <a:spcAft>
                <a:spcPts val="0"/>
              </a:spcAft>
              <a:buNone/>
            </a:pPr>
            <a:r>
              <a:t/>
            </a:r>
            <a:endParaRPr b="0" i="0" sz="2100" u="none" cap="none" strike="noStrike">
              <a:solidFill>
                <a:srgbClr val="595959"/>
              </a:solidFill>
              <a:latin typeface="Assistant"/>
              <a:ea typeface="Assistant"/>
              <a:cs typeface="Assistant"/>
              <a:sym typeface="Assistant"/>
            </a:endParaRPr>
          </a:p>
          <a:p>
            <a:pPr indent="-273050" lvl="0" marL="279400" marR="0" rtl="0" algn="just">
              <a:lnSpc>
                <a:spcPct val="100000"/>
              </a:lnSpc>
              <a:spcBef>
                <a:spcPts val="0"/>
              </a:spcBef>
              <a:spcAft>
                <a:spcPts val="0"/>
              </a:spcAft>
              <a:buClr>
                <a:srgbClr val="000000"/>
              </a:buClr>
              <a:buSzPts val="2100"/>
              <a:buFont typeface="Noto Sans Symbols"/>
              <a:buChar char="ü"/>
            </a:pPr>
            <a:r>
              <a:rPr b="0" i="0" lang="es-AR" sz="2100" u="none" cap="none" strike="noStrike">
                <a:solidFill>
                  <a:srgbClr val="595959"/>
                </a:solidFill>
                <a:latin typeface="Assistant"/>
                <a:ea typeface="Assistant"/>
                <a:cs typeface="Assistant"/>
                <a:sym typeface="Assistant"/>
              </a:rPr>
              <a:t>Vinculación y convenios con entidades gremiales empresarias de todo el país, empresas del Estado y privadas. Trabajos a partir de los Centros Tecnológicos de ADIMRA y del IAEA.</a:t>
            </a:r>
            <a:endParaRPr sz="1900"/>
          </a:p>
          <a:p>
            <a:pPr indent="0" lvl="0" marL="0" marR="0" rtl="0" algn="just">
              <a:lnSpc>
                <a:spcPct val="100000"/>
              </a:lnSpc>
              <a:spcBef>
                <a:spcPts val="0"/>
              </a:spcBef>
              <a:spcAft>
                <a:spcPts val="0"/>
              </a:spcAft>
              <a:buNone/>
            </a:pPr>
            <a:r>
              <a:t/>
            </a:r>
            <a:endParaRPr b="0" i="0" sz="2100" u="none" cap="none" strike="noStrike">
              <a:solidFill>
                <a:srgbClr val="595959"/>
              </a:solidFill>
              <a:latin typeface="Assistant"/>
              <a:ea typeface="Assistant"/>
              <a:cs typeface="Assistant"/>
              <a:sym typeface="Assistant"/>
            </a:endParaRPr>
          </a:p>
          <a:p>
            <a:pPr indent="-273050" lvl="0" marL="279400" marR="0" rtl="0" algn="just">
              <a:lnSpc>
                <a:spcPct val="100000"/>
              </a:lnSpc>
              <a:spcBef>
                <a:spcPts val="0"/>
              </a:spcBef>
              <a:spcAft>
                <a:spcPts val="0"/>
              </a:spcAft>
              <a:buClr>
                <a:srgbClr val="000000"/>
              </a:buClr>
              <a:buSzPts val="2100"/>
              <a:buFont typeface="Noto Sans Symbols"/>
              <a:buChar char="ü"/>
            </a:pPr>
            <a:r>
              <a:rPr b="0" i="0" lang="es-AR" sz="2100" u="none" cap="none" strike="noStrike">
                <a:solidFill>
                  <a:srgbClr val="595959"/>
                </a:solidFill>
                <a:latin typeface="Assistant"/>
                <a:ea typeface="Assistant"/>
                <a:cs typeface="Assistant"/>
                <a:sym typeface="Assistant"/>
              </a:rPr>
              <a:t>Organización de visitas a mineras y a empresas proveedoras (y potenciales).</a:t>
            </a:r>
            <a:endParaRPr sz="1900"/>
          </a:p>
          <a:p>
            <a:pPr indent="-139700" lvl="0" marL="279400" marR="0" rtl="0" algn="just">
              <a:lnSpc>
                <a:spcPct val="100000"/>
              </a:lnSpc>
              <a:spcBef>
                <a:spcPts val="0"/>
              </a:spcBef>
              <a:spcAft>
                <a:spcPts val="0"/>
              </a:spcAft>
              <a:buClr>
                <a:srgbClr val="000000"/>
              </a:buClr>
              <a:buSzPts val="2100"/>
              <a:buFont typeface="Noto Sans Symbols"/>
              <a:buNone/>
            </a:pPr>
            <a:r>
              <a:t/>
            </a:r>
            <a:endParaRPr b="0" i="0" sz="2100" u="none" cap="none" strike="noStrike">
              <a:solidFill>
                <a:srgbClr val="595959"/>
              </a:solidFill>
              <a:latin typeface="Assistant"/>
              <a:ea typeface="Assistant"/>
              <a:cs typeface="Assistant"/>
              <a:sym typeface="Assistant"/>
            </a:endParaRPr>
          </a:p>
          <a:p>
            <a:pPr indent="-139700" lvl="0" marL="279400" marR="0" rtl="0" algn="just">
              <a:lnSpc>
                <a:spcPct val="100000"/>
              </a:lnSpc>
              <a:spcBef>
                <a:spcPts val="0"/>
              </a:spcBef>
              <a:spcAft>
                <a:spcPts val="0"/>
              </a:spcAft>
              <a:buClr>
                <a:srgbClr val="000000"/>
              </a:buClr>
              <a:buSzPts val="2100"/>
              <a:buFont typeface="Noto Sans Symbols"/>
              <a:buNone/>
            </a:pPr>
            <a:r>
              <a:t/>
            </a:r>
            <a:endParaRPr b="0" i="0" sz="2100" u="none" cap="none" strike="noStrike">
              <a:solidFill>
                <a:srgbClr val="595959"/>
              </a:solidFill>
              <a:latin typeface="Assistant"/>
              <a:ea typeface="Assistant"/>
              <a:cs typeface="Assistant"/>
              <a:sym typeface="Assistant"/>
            </a:endParaRPr>
          </a:p>
          <a:p>
            <a:pPr indent="-139700" lvl="0" marL="279400" marR="0" rtl="0" algn="just">
              <a:lnSpc>
                <a:spcPct val="100000"/>
              </a:lnSpc>
              <a:spcBef>
                <a:spcPts val="0"/>
              </a:spcBef>
              <a:spcAft>
                <a:spcPts val="0"/>
              </a:spcAft>
              <a:buClr>
                <a:srgbClr val="000000"/>
              </a:buClr>
              <a:buSzPts val="2100"/>
              <a:buFont typeface="Noto Sans Symbols"/>
              <a:buNone/>
            </a:pPr>
            <a:r>
              <a:t/>
            </a:r>
            <a:endParaRPr b="0" i="0" sz="2100" u="none" cap="none" strike="noStrike">
              <a:solidFill>
                <a:srgbClr val="595959"/>
              </a:solidFill>
              <a:latin typeface="Assistant"/>
              <a:ea typeface="Assistant"/>
              <a:cs typeface="Assistant"/>
              <a:sym typeface="Assistant"/>
            </a:endParaRPr>
          </a:p>
          <a:p>
            <a:pPr indent="0" lvl="1" marL="0" marR="0" rtl="0" algn="just">
              <a:lnSpc>
                <a:spcPct val="9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rgbClr val="000000"/>
              </a:solidFill>
              <a:latin typeface="Arial"/>
              <a:ea typeface="Arial"/>
              <a:cs typeface="Arial"/>
              <a:sym typeface="Arial"/>
            </a:endParaRPr>
          </a:p>
          <a:p>
            <a:pPr indent="0" lvl="1" marL="0" marR="0" rtl="0" algn="just">
              <a:lnSpc>
                <a:spcPct val="90000"/>
              </a:lnSpc>
              <a:spcBef>
                <a:spcPts val="0"/>
              </a:spcBef>
              <a:spcAft>
                <a:spcPts val="0"/>
              </a:spcAft>
              <a:buNone/>
            </a:pPr>
            <a:r>
              <a:t/>
            </a:r>
            <a:endParaRPr b="0" i="0" sz="17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rgbClr val="000000"/>
              </a:solidFill>
              <a:latin typeface="Arial"/>
              <a:ea typeface="Arial"/>
              <a:cs typeface="Arial"/>
              <a:sym typeface="Arial"/>
            </a:endParaRPr>
          </a:p>
          <a:p>
            <a:pPr indent="-266700" lvl="1" marL="381000" marR="0" rtl="0" algn="just">
              <a:lnSpc>
                <a:spcPct val="90000"/>
              </a:lnSpc>
              <a:spcBef>
                <a:spcPts val="0"/>
              </a:spcBef>
              <a:spcAft>
                <a:spcPts val="0"/>
              </a:spcAft>
              <a:buClr>
                <a:srgbClr val="000000"/>
              </a:buClr>
              <a:buSzPts val="1700"/>
              <a:buFont typeface="Noto Sans Symbols"/>
              <a:buNone/>
            </a:pPr>
            <a:r>
              <a:t/>
            </a:r>
            <a:endParaRPr b="0" i="0" sz="17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700" u="none" cap="none" strike="noStrike">
              <a:solidFill>
                <a:schemeClr val="dk1"/>
              </a:solidFill>
              <a:latin typeface="Arial"/>
              <a:ea typeface="Arial"/>
              <a:cs typeface="Arial"/>
              <a:sym typeface="Arial"/>
            </a:endParaRPr>
          </a:p>
          <a:p>
            <a:pPr indent="0" lvl="0" marL="0" marR="0" rtl="0" algn="just">
              <a:lnSpc>
                <a:spcPct val="90000"/>
              </a:lnSpc>
              <a:spcBef>
                <a:spcPts val="0"/>
              </a:spcBef>
              <a:spcAft>
                <a:spcPts val="0"/>
              </a:spcAft>
              <a:buNone/>
            </a:pPr>
            <a:r>
              <a:t/>
            </a:r>
            <a:endParaRPr b="0" i="0" sz="2000" u="none" cap="none" strike="noStrike">
              <a:solidFill>
                <a:schemeClr val="dk1"/>
              </a:solidFill>
              <a:latin typeface="Assistant"/>
              <a:ea typeface="Assistant"/>
              <a:cs typeface="Assistant"/>
              <a:sym typeface="Assistant"/>
            </a:endParaRPr>
          </a:p>
          <a:p>
            <a:pPr indent="0" lvl="0" marL="0" marR="0" rtl="0" algn="just">
              <a:lnSpc>
                <a:spcPct val="100000"/>
              </a:lnSpc>
              <a:spcBef>
                <a:spcPts val="0"/>
              </a:spcBef>
              <a:spcAft>
                <a:spcPts val="0"/>
              </a:spcAft>
              <a:buNone/>
            </a:pPr>
            <a:r>
              <a:t/>
            </a:r>
            <a:endParaRPr b="0" i="0" sz="2000" u="none" cap="none" strike="noStrike">
              <a:solidFill>
                <a:schemeClr val="dk1"/>
              </a:solidFill>
              <a:highlight>
                <a:srgbClr val="FFFFFF"/>
              </a:highlight>
              <a:latin typeface="Assistant"/>
              <a:ea typeface="Assistant"/>
              <a:cs typeface="Assistant"/>
              <a:sym typeface="Assistan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1e338b55bec_1_859"/>
          <p:cNvSpPr txBox="1"/>
          <p:nvPr>
            <p:ph type="title"/>
          </p:nvPr>
        </p:nvSpPr>
        <p:spPr>
          <a:xfrm>
            <a:off x="370181" y="372821"/>
            <a:ext cx="11271000" cy="9501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300"/>
              <a:buFont typeface="Assistant"/>
              <a:buNone/>
            </a:pPr>
            <a:r>
              <a:rPr lang="es-AR" sz="3300"/>
              <a:t>Red de Centros Tecnológicos Metalúrgicos</a:t>
            </a:r>
            <a:endParaRPr/>
          </a:p>
        </p:txBody>
      </p:sp>
      <p:pic>
        <p:nvPicPr>
          <p:cNvPr id="839" name="Google Shape;839;g1e338b55bec_1_859"/>
          <p:cNvPicPr preferRelativeResize="0"/>
          <p:nvPr/>
        </p:nvPicPr>
        <p:blipFill rotWithShape="1">
          <a:blip r:embed="rId3">
            <a:alphaModFix/>
          </a:blip>
          <a:srcRect b="0" l="0" r="0" t="0"/>
          <a:stretch/>
        </p:blipFill>
        <p:spPr>
          <a:xfrm>
            <a:off x="1578557" y="3624204"/>
            <a:ext cx="5235394" cy="2944909"/>
          </a:xfrm>
          <a:prstGeom prst="rect">
            <a:avLst/>
          </a:prstGeom>
          <a:noFill/>
          <a:ln>
            <a:noFill/>
          </a:ln>
        </p:spPr>
      </p:pic>
      <p:pic>
        <p:nvPicPr>
          <p:cNvPr id="840" name="Google Shape;840;g1e338b55bec_1_859"/>
          <p:cNvPicPr preferRelativeResize="0"/>
          <p:nvPr/>
        </p:nvPicPr>
        <p:blipFill rotWithShape="1">
          <a:blip r:embed="rId4">
            <a:alphaModFix/>
          </a:blip>
          <a:srcRect b="0" l="0" r="0" t="0"/>
          <a:stretch/>
        </p:blipFill>
        <p:spPr>
          <a:xfrm>
            <a:off x="7886397" y="2287653"/>
            <a:ext cx="3202450" cy="4274186"/>
          </a:xfrm>
          <a:prstGeom prst="rect">
            <a:avLst/>
          </a:prstGeom>
          <a:noFill/>
          <a:ln>
            <a:noFill/>
          </a:ln>
        </p:spPr>
      </p:pic>
      <p:pic>
        <p:nvPicPr>
          <p:cNvPr id="841" name="Google Shape;841;g1e338b55bec_1_859"/>
          <p:cNvPicPr preferRelativeResize="0"/>
          <p:nvPr/>
        </p:nvPicPr>
        <p:blipFill rotWithShape="1">
          <a:blip r:embed="rId5">
            <a:alphaModFix/>
          </a:blip>
          <a:srcRect b="0" l="0" r="0" t="0"/>
          <a:stretch/>
        </p:blipFill>
        <p:spPr>
          <a:xfrm>
            <a:off x="8150966" y="1473733"/>
            <a:ext cx="2627356" cy="707824"/>
          </a:xfrm>
          <a:prstGeom prst="rect">
            <a:avLst/>
          </a:prstGeom>
          <a:noFill/>
          <a:ln>
            <a:noFill/>
          </a:ln>
        </p:spPr>
      </p:pic>
      <p:sp>
        <p:nvSpPr>
          <p:cNvPr id="842" name="Google Shape;842;g1e338b55bec_1_859"/>
          <p:cNvSpPr/>
          <p:nvPr/>
        </p:nvSpPr>
        <p:spPr>
          <a:xfrm>
            <a:off x="1574341" y="1502944"/>
            <a:ext cx="5485200" cy="9237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None/>
            </a:pPr>
            <a:r>
              <a:rPr b="0" i="0" lang="es-AR" sz="1800" u="none" cap="none" strike="noStrike">
                <a:solidFill>
                  <a:srgbClr val="1E4E79"/>
                </a:solidFill>
                <a:latin typeface="Encode Sans"/>
                <a:ea typeface="Encode Sans"/>
                <a:cs typeface="Encode Sans"/>
                <a:sym typeface="Encode Sans"/>
              </a:rPr>
              <a:t>EN ESTE NUEVO CONTEXTO, LOS </a:t>
            </a:r>
            <a:r>
              <a:rPr b="1" i="0" lang="es-AR" sz="1800" u="none" cap="none" strike="noStrike">
                <a:solidFill>
                  <a:srgbClr val="FF0066"/>
                </a:solidFill>
                <a:latin typeface="Encode Sans"/>
                <a:ea typeface="Encode Sans"/>
                <a:cs typeface="Encode Sans"/>
                <a:sym typeface="Encode Sans"/>
              </a:rPr>
              <a:t>CENTROS TECNOLOGICOS Y  SUS VINCULADORES </a:t>
            </a:r>
            <a:r>
              <a:rPr b="0" i="0" lang="es-AR" sz="1800" u="none" cap="none" strike="noStrike">
                <a:solidFill>
                  <a:srgbClr val="1E4E79"/>
                </a:solidFill>
                <a:latin typeface="Encode Sans"/>
                <a:ea typeface="Encode Sans"/>
                <a:cs typeface="Encode Sans"/>
                <a:sym typeface="Encode Sans"/>
              </a:rPr>
              <a:t>DESEMPEÑAN UN  NUEVO </a:t>
            </a:r>
            <a:r>
              <a:rPr b="1" i="0" lang="es-AR" sz="1800" u="none" cap="none" strike="noStrike">
                <a:solidFill>
                  <a:srgbClr val="FF0066"/>
                </a:solidFill>
                <a:latin typeface="Encode Sans"/>
                <a:ea typeface="Encode Sans"/>
                <a:cs typeface="Encode Sans"/>
                <a:sym typeface="Encode Sans"/>
              </a:rPr>
              <a:t>ROL DESTACADO</a:t>
            </a:r>
            <a:r>
              <a:rPr b="0" i="0" lang="es-AR" sz="1800" u="none" cap="none" strike="noStrike">
                <a:solidFill>
                  <a:srgbClr val="1E4E79"/>
                </a:solidFill>
                <a:latin typeface="Encode Sans"/>
                <a:ea typeface="Encode Sans"/>
                <a:cs typeface="Encode Sans"/>
                <a:sym typeface="Encode Sans"/>
              </a:rPr>
              <a:t> COMO AGENTES DE INTERMEDIACIÓN DE LA INNOVACIÓN.</a:t>
            </a:r>
            <a:endParaRPr b="0" i="0" sz="1400" u="none" cap="none" strike="noStrike">
              <a:solidFill>
                <a:srgbClr val="000000"/>
              </a:solidFill>
              <a:latin typeface="Encode Sans"/>
              <a:ea typeface="Encode Sans"/>
              <a:cs typeface="Encode Sans"/>
              <a:sym typeface="Encode Sans"/>
            </a:endParaRPr>
          </a:p>
        </p:txBody>
      </p:sp>
      <p:sp>
        <p:nvSpPr>
          <p:cNvPr id="843" name="Google Shape;843;g1e338b55bec_1_859"/>
          <p:cNvSpPr/>
          <p:nvPr/>
        </p:nvSpPr>
        <p:spPr>
          <a:xfrm>
            <a:off x="1574341" y="2664344"/>
            <a:ext cx="5485200" cy="923700"/>
          </a:xfrm>
          <a:prstGeom prst="rect">
            <a:avLst/>
          </a:prstGeom>
          <a:noFill/>
          <a:ln>
            <a:noFill/>
          </a:ln>
        </p:spPr>
        <p:txBody>
          <a:bodyPr anchorCtr="0" anchor="t" bIns="45700" lIns="91400" spcFirstLastPara="1" rIns="91400" wrap="square" tIns="45700">
            <a:noAutofit/>
          </a:bodyPr>
          <a:lstStyle/>
          <a:p>
            <a:pPr indent="0" lvl="0" marL="0" marR="0" rtl="0" algn="l">
              <a:lnSpc>
                <a:spcPct val="100000"/>
              </a:lnSpc>
              <a:spcBef>
                <a:spcPts val="0"/>
              </a:spcBef>
              <a:spcAft>
                <a:spcPts val="0"/>
              </a:spcAft>
              <a:buNone/>
            </a:pPr>
            <a:r>
              <a:rPr b="0" i="0" lang="es-AR" sz="1800" u="none" cap="none" strike="noStrike">
                <a:solidFill>
                  <a:srgbClr val="1E4E79"/>
                </a:solidFill>
                <a:latin typeface="Encode Sans"/>
                <a:ea typeface="Encode Sans"/>
                <a:cs typeface="Encode Sans"/>
                <a:sym typeface="Encode Sans"/>
              </a:rPr>
              <a:t>POSEEN UNAS COMPETENCIAS Y UN CONOCIMIENTO ESPECIALIZADO QUE CONTRIBUYEN A </a:t>
            </a:r>
            <a:r>
              <a:rPr b="1" i="0" lang="es-AR" sz="1800" u="none" cap="none" strike="noStrike">
                <a:solidFill>
                  <a:srgbClr val="FF0066"/>
                </a:solidFill>
                <a:latin typeface="Encode Sans"/>
                <a:ea typeface="Encode Sans"/>
                <a:cs typeface="Encode Sans"/>
                <a:sym typeface="Encode Sans"/>
              </a:rPr>
              <a:t>AUMENTAR LA CAPACIDAD</a:t>
            </a:r>
            <a:r>
              <a:rPr b="0" i="0" lang="es-AR" sz="1800" u="none" cap="none" strike="noStrike">
                <a:solidFill>
                  <a:srgbClr val="1E4E79"/>
                </a:solidFill>
                <a:latin typeface="Encode Sans"/>
                <a:ea typeface="Encode Sans"/>
                <a:cs typeface="Encode Sans"/>
                <a:sym typeface="Encode Sans"/>
              </a:rPr>
              <a:t> DE LAS PyMEs  PARA INNOVAR.</a:t>
            </a:r>
            <a:endParaRPr b="0" i="0" sz="1400" u="none" cap="none" strike="noStrike">
              <a:solidFill>
                <a:srgbClr val="000000"/>
              </a:solidFill>
              <a:latin typeface="Encode Sans"/>
              <a:ea typeface="Encode Sans"/>
              <a:cs typeface="Encode Sans"/>
              <a:sym typeface="Encod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0"/>
                                        <p:tgtEl>
                                          <p:spTgt spid="8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pic>
        <p:nvPicPr>
          <p:cNvPr id="848" name="Google Shape;848;g1e338b55bec_1_868"/>
          <p:cNvPicPr preferRelativeResize="0"/>
          <p:nvPr/>
        </p:nvPicPr>
        <p:blipFill rotWithShape="1">
          <a:blip r:embed="rId3">
            <a:alphaModFix/>
          </a:blip>
          <a:srcRect b="10646" l="6040" r="6040" t="21840"/>
          <a:stretch/>
        </p:blipFill>
        <p:spPr>
          <a:xfrm>
            <a:off x="218556" y="117788"/>
            <a:ext cx="11664424" cy="5035400"/>
          </a:xfrm>
          <a:prstGeom prst="rect">
            <a:avLst/>
          </a:prstGeom>
          <a:noFill/>
          <a:ln>
            <a:noFill/>
          </a:ln>
        </p:spPr>
      </p:pic>
      <p:sp>
        <p:nvSpPr>
          <p:cNvPr id="849" name="Google Shape;849;g1e338b55bec_1_868"/>
          <p:cNvSpPr txBox="1"/>
          <p:nvPr/>
        </p:nvSpPr>
        <p:spPr>
          <a:xfrm>
            <a:off x="3388231" y="5161624"/>
            <a:ext cx="2389500" cy="1169700"/>
          </a:xfrm>
          <a:prstGeom prst="rect">
            <a:avLst/>
          </a:prstGeom>
          <a:noFill/>
          <a:ln>
            <a:noFill/>
          </a:ln>
        </p:spPr>
        <p:txBody>
          <a:bodyPr anchorCtr="0" anchor="t" bIns="45700" lIns="91450" spcFirstLastPara="1" rIns="91450" wrap="square" tIns="45700">
            <a:spAutoFit/>
          </a:bodyPr>
          <a:lstStyle/>
          <a:p>
            <a:pPr indent="0" lvl="0" marL="0" marR="0" rtl="0" algn="ctr">
              <a:lnSpc>
                <a:spcPct val="100000"/>
              </a:lnSpc>
              <a:spcBef>
                <a:spcPts val="0"/>
              </a:spcBef>
              <a:spcAft>
                <a:spcPts val="0"/>
              </a:spcAft>
              <a:buNone/>
            </a:pPr>
            <a:r>
              <a:rPr b="1" i="0" lang="es-AR" sz="2800" u="none" cap="none" strike="noStrike">
                <a:solidFill>
                  <a:srgbClr val="0065A4"/>
                </a:solidFill>
                <a:latin typeface="Assistant"/>
                <a:ea typeface="Assistant"/>
                <a:cs typeface="Assistant"/>
                <a:sym typeface="Assistant"/>
              </a:rPr>
              <a:t>+6000 </a:t>
            </a:r>
            <a:r>
              <a:rPr b="0" i="0" lang="es-AR" sz="1400" u="none" cap="none" strike="noStrike">
                <a:solidFill>
                  <a:srgbClr val="000000"/>
                </a:solidFill>
                <a:latin typeface="Assistant"/>
                <a:ea typeface="Assistant"/>
                <a:cs typeface="Assistant"/>
                <a:sym typeface="Assistant"/>
              </a:rPr>
              <a:t>inscriptos en</a:t>
            </a:r>
            <a:endParaRPr sz="1900"/>
          </a:p>
          <a:p>
            <a:pPr indent="0" lvl="0" marL="0" marR="0" rtl="0" algn="ctr">
              <a:lnSpc>
                <a:spcPct val="100000"/>
              </a:lnSpc>
              <a:spcBef>
                <a:spcPts val="0"/>
              </a:spcBef>
              <a:spcAft>
                <a:spcPts val="0"/>
              </a:spcAft>
              <a:buNone/>
            </a:pPr>
            <a:r>
              <a:rPr b="0" i="0" lang="es-AR" sz="1400" u="none" cap="none" strike="noStrike">
                <a:solidFill>
                  <a:srgbClr val="000000"/>
                </a:solidFill>
                <a:latin typeface="Assistant"/>
                <a:ea typeface="Assistant"/>
                <a:cs typeface="Assistant"/>
                <a:sym typeface="Assistant"/>
              </a:rPr>
              <a:t>200 cursos de formación para PyMEs Industriales Metalúrgicas.</a:t>
            </a:r>
            <a:endParaRPr b="0" i="0" sz="1400" u="none" cap="none" strike="noStrike">
              <a:solidFill>
                <a:srgbClr val="000000"/>
              </a:solidFill>
              <a:latin typeface="Assistant"/>
              <a:ea typeface="Assistant"/>
              <a:cs typeface="Assistant"/>
              <a:sym typeface="Assistant"/>
            </a:endParaRPr>
          </a:p>
        </p:txBody>
      </p:sp>
      <p:sp>
        <p:nvSpPr>
          <p:cNvPr id="850" name="Google Shape;850;g1e338b55bec_1_868"/>
          <p:cNvSpPr txBox="1"/>
          <p:nvPr/>
        </p:nvSpPr>
        <p:spPr>
          <a:xfrm>
            <a:off x="6285605" y="5152852"/>
            <a:ext cx="2389500" cy="12006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None/>
            </a:pPr>
            <a:r>
              <a:rPr b="1" i="0" lang="es-AR" sz="2800" u="none" cap="none" strike="noStrike">
                <a:solidFill>
                  <a:srgbClr val="00B2F0"/>
                </a:solidFill>
                <a:latin typeface="Assistant"/>
                <a:ea typeface="Assistant"/>
                <a:cs typeface="Assistant"/>
                <a:sym typeface="Assistant"/>
              </a:rPr>
              <a:t>+600 </a:t>
            </a:r>
            <a:r>
              <a:rPr b="0" i="0" lang="es-AR" sz="1400" u="none" cap="none" strike="noStrike">
                <a:solidFill>
                  <a:srgbClr val="000000"/>
                </a:solidFill>
                <a:latin typeface="Assistant"/>
                <a:ea typeface="Assistant"/>
                <a:cs typeface="Assistant"/>
                <a:sym typeface="Assistant"/>
              </a:rPr>
              <a:t>proyectos formulados de innovación y desarrollo tecnológico y asistencia técnica.</a:t>
            </a:r>
            <a:endParaRPr b="0" i="0" sz="1400" u="none" cap="none" strike="noStrike">
              <a:solidFill>
                <a:srgbClr val="000000"/>
              </a:solidFill>
              <a:latin typeface="Assistant"/>
              <a:ea typeface="Assistant"/>
              <a:cs typeface="Assistant"/>
              <a:sym typeface="Assistant"/>
            </a:endParaRPr>
          </a:p>
        </p:txBody>
      </p:sp>
      <p:sp>
        <p:nvSpPr>
          <p:cNvPr id="851" name="Google Shape;851;g1e338b55bec_1_868"/>
          <p:cNvSpPr txBox="1"/>
          <p:nvPr/>
        </p:nvSpPr>
        <p:spPr>
          <a:xfrm>
            <a:off x="523314" y="5091453"/>
            <a:ext cx="2389500" cy="12006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None/>
            </a:pPr>
            <a:r>
              <a:rPr b="1" i="0" lang="es-AR" sz="2800" u="none" cap="none" strike="noStrike">
                <a:solidFill>
                  <a:srgbClr val="0099D2"/>
                </a:solidFill>
                <a:latin typeface="Assistant"/>
                <a:ea typeface="Assistant"/>
                <a:cs typeface="Assistant"/>
                <a:sym typeface="Assistant"/>
              </a:rPr>
              <a:t>+190 </a:t>
            </a:r>
            <a:r>
              <a:rPr b="0" i="0" lang="es-AR" sz="1400" u="none" cap="none" strike="noStrike">
                <a:solidFill>
                  <a:srgbClr val="000000"/>
                </a:solidFill>
                <a:latin typeface="Assistant"/>
                <a:ea typeface="Assistant"/>
                <a:cs typeface="Assistant"/>
                <a:sym typeface="Assistant"/>
              </a:rPr>
              <a:t>proyectos </a:t>
            </a:r>
            <a:br>
              <a:rPr b="0" i="0" lang="es-AR" sz="1400" u="none" cap="none" strike="noStrike">
                <a:solidFill>
                  <a:srgbClr val="000000"/>
                </a:solidFill>
                <a:latin typeface="Assistant"/>
                <a:ea typeface="Assistant"/>
                <a:cs typeface="Assistant"/>
                <a:sym typeface="Assistant"/>
              </a:rPr>
            </a:br>
            <a:r>
              <a:rPr b="0" i="0" lang="es-AR" sz="1400" u="none" cap="none" strike="noStrike">
                <a:solidFill>
                  <a:srgbClr val="000000"/>
                </a:solidFill>
                <a:latin typeface="Assistant"/>
                <a:ea typeface="Assistant"/>
                <a:cs typeface="Assistant"/>
                <a:sym typeface="Assistant"/>
              </a:rPr>
              <a:t>co-creados con oficinas técnicas y de ingeniería de PyMEs Industriales.</a:t>
            </a:r>
            <a:endParaRPr b="0" i="0" sz="1400" u="none" cap="none" strike="noStrike">
              <a:solidFill>
                <a:srgbClr val="000000"/>
              </a:solidFill>
              <a:latin typeface="Assistant"/>
              <a:ea typeface="Assistant"/>
              <a:cs typeface="Assistant"/>
              <a:sym typeface="Assistant"/>
            </a:endParaRPr>
          </a:p>
        </p:txBody>
      </p:sp>
      <p:sp>
        <p:nvSpPr>
          <p:cNvPr id="852" name="Google Shape;852;g1e338b55bec_1_868"/>
          <p:cNvSpPr txBox="1"/>
          <p:nvPr/>
        </p:nvSpPr>
        <p:spPr>
          <a:xfrm>
            <a:off x="9171310" y="5152852"/>
            <a:ext cx="2389500" cy="12006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None/>
            </a:pPr>
            <a:r>
              <a:rPr b="1" i="0" lang="es-AR" sz="2800" u="none" cap="none" strike="noStrike">
                <a:solidFill>
                  <a:srgbClr val="8CC63F"/>
                </a:solidFill>
                <a:latin typeface="Assistant"/>
                <a:ea typeface="Assistant"/>
                <a:cs typeface="Assistant"/>
                <a:sym typeface="Assistant"/>
              </a:rPr>
              <a:t>+115 </a:t>
            </a:r>
            <a:r>
              <a:rPr b="0" i="0" lang="es-AR" sz="1400" u="none" cap="none" strike="noStrike">
                <a:solidFill>
                  <a:srgbClr val="000000"/>
                </a:solidFill>
                <a:latin typeface="Assistant"/>
                <a:ea typeface="Assistant"/>
                <a:cs typeface="Assistant"/>
                <a:sym typeface="Assistant"/>
              </a:rPr>
              <a:t>oportunidades de negocios de base tecnológica con emprendedores.</a:t>
            </a:r>
            <a:endParaRPr sz="19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id="857" name="Google Shape;857;g1e338b55bec_1_876"/>
          <p:cNvPicPr preferRelativeResize="0"/>
          <p:nvPr/>
        </p:nvPicPr>
        <p:blipFill rotWithShape="1">
          <a:blip r:embed="rId3">
            <a:alphaModFix/>
          </a:blip>
          <a:srcRect b="0" l="0" r="0" t="0"/>
          <a:stretch/>
        </p:blipFill>
        <p:spPr>
          <a:xfrm>
            <a:off x="1004816" y="1092681"/>
            <a:ext cx="10347630" cy="531155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g1e338b55bec_1_880"/>
          <p:cNvSpPr txBox="1"/>
          <p:nvPr>
            <p:ph type="title"/>
          </p:nvPr>
        </p:nvSpPr>
        <p:spPr>
          <a:xfrm>
            <a:off x="371856" y="494952"/>
            <a:ext cx="10817700" cy="426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300"/>
              <a:buFont typeface="Assistant"/>
              <a:buNone/>
            </a:pPr>
            <a:r>
              <a:rPr lang="es-AR"/>
              <a:t>INSTITUTO</a:t>
            </a:r>
            <a:r>
              <a:rPr b="1" lang="es-AR"/>
              <a:t> </a:t>
            </a:r>
            <a:r>
              <a:rPr lang="es-AR"/>
              <a:t>DE</a:t>
            </a:r>
            <a:r>
              <a:rPr b="1" lang="es-AR"/>
              <a:t> </a:t>
            </a:r>
            <a:r>
              <a:rPr lang="es-AR"/>
              <a:t>ACTUALIZACIÓN EMPRESARIAL ADIMRA</a:t>
            </a:r>
            <a:endParaRPr/>
          </a:p>
        </p:txBody>
      </p:sp>
      <p:grpSp>
        <p:nvGrpSpPr>
          <p:cNvPr id="863" name="Google Shape;863;g1e338b55bec_1_880"/>
          <p:cNvGrpSpPr/>
          <p:nvPr/>
        </p:nvGrpSpPr>
        <p:grpSpPr>
          <a:xfrm>
            <a:off x="6577897" y="2247281"/>
            <a:ext cx="4087736" cy="3892515"/>
            <a:chOff x="554913" y="0"/>
            <a:chExt cx="3065419" cy="2919459"/>
          </a:xfrm>
        </p:grpSpPr>
        <p:sp>
          <p:nvSpPr>
            <p:cNvPr id="864" name="Google Shape;864;g1e338b55bec_1_880"/>
            <p:cNvSpPr/>
            <p:nvPr/>
          </p:nvSpPr>
          <p:spPr>
            <a:xfrm>
              <a:off x="554913" y="243"/>
              <a:ext cx="1459800" cy="875700"/>
            </a:xfrm>
            <a:prstGeom prst="rect">
              <a:avLst/>
            </a:prstGeom>
            <a:gradFill>
              <a:gsLst>
                <a:gs pos="0">
                  <a:srgbClr val="51689B"/>
                </a:gs>
                <a:gs pos="50000">
                  <a:srgbClr val="285193"/>
                </a:gs>
                <a:gs pos="100000">
                  <a:srgbClr val="1F4685"/>
                </a:gs>
              </a:gsLst>
              <a:lin ang="5400012"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5" name="Google Shape;865;g1e338b55bec_1_880"/>
            <p:cNvSpPr txBox="1"/>
            <p:nvPr/>
          </p:nvSpPr>
          <p:spPr>
            <a:xfrm>
              <a:off x="554913" y="243"/>
              <a:ext cx="1459800" cy="87570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rgbClr val="000000"/>
                </a:buClr>
                <a:buSzPts val="2300"/>
                <a:buFont typeface="Arial"/>
                <a:buNone/>
              </a:pPr>
              <a:r>
                <a:rPr b="0" i="0" lang="es-AR" sz="2300" u="none" cap="none" strike="noStrike">
                  <a:solidFill>
                    <a:schemeClr val="lt1"/>
                  </a:solidFill>
                  <a:latin typeface="Arial"/>
                  <a:ea typeface="Arial"/>
                  <a:cs typeface="Arial"/>
                  <a:sym typeface="Arial"/>
                </a:rPr>
                <a:t>20 años de historia</a:t>
              </a:r>
              <a:endParaRPr sz="1900"/>
            </a:p>
          </p:txBody>
        </p:sp>
        <p:sp>
          <p:nvSpPr>
            <p:cNvPr id="866" name="Google Shape;866;g1e338b55bec_1_880"/>
            <p:cNvSpPr/>
            <p:nvPr/>
          </p:nvSpPr>
          <p:spPr>
            <a:xfrm>
              <a:off x="2160532" y="0"/>
              <a:ext cx="1459800" cy="875700"/>
            </a:xfrm>
            <a:prstGeom prst="rect">
              <a:avLst/>
            </a:prstGeom>
            <a:gradFill>
              <a:gsLst>
                <a:gs pos="0">
                  <a:srgbClr val="6A86C6"/>
                </a:gs>
                <a:gs pos="50000">
                  <a:srgbClr val="4D75C5"/>
                </a:gs>
                <a:gs pos="100000">
                  <a:srgbClr val="3E64B3"/>
                </a:gs>
              </a:gsLst>
              <a:lin ang="5400012"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7" name="Google Shape;867;g1e338b55bec_1_880"/>
            <p:cNvSpPr txBox="1"/>
            <p:nvPr/>
          </p:nvSpPr>
          <p:spPr>
            <a:xfrm>
              <a:off x="2160532" y="0"/>
              <a:ext cx="1459800" cy="87570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rgbClr val="000000"/>
                </a:buClr>
                <a:buSzPts val="2300"/>
                <a:buFont typeface="Arial"/>
                <a:buNone/>
              </a:pPr>
              <a:r>
                <a:rPr b="0" i="0" lang="es-AR" sz="2300" u="none" cap="none" strike="noStrike">
                  <a:solidFill>
                    <a:schemeClr val="lt1"/>
                  </a:solidFill>
                  <a:latin typeface="Arial"/>
                  <a:ea typeface="Arial"/>
                  <a:cs typeface="Arial"/>
                  <a:sym typeface="Arial"/>
                </a:rPr>
                <a:t>+ de 40 sedes de dictado</a:t>
              </a:r>
              <a:endParaRPr sz="1900"/>
            </a:p>
          </p:txBody>
        </p:sp>
        <p:sp>
          <p:nvSpPr>
            <p:cNvPr id="868" name="Google Shape;868;g1e338b55bec_1_880"/>
            <p:cNvSpPr/>
            <p:nvPr/>
          </p:nvSpPr>
          <p:spPr>
            <a:xfrm>
              <a:off x="554913" y="1022001"/>
              <a:ext cx="1459800" cy="875700"/>
            </a:xfrm>
            <a:prstGeom prst="rect">
              <a:avLst/>
            </a:prstGeom>
            <a:gradFill>
              <a:gsLst>
                <a:gs pos="0">
                  <a:srgbClr val="A3B1DA"/>
                </a:gs>
                <a:gs pos="50000">
                  <a:srgbClr val="93A6D7"/>
                </a:gs>
                <a:gs pos="100000">
                  <a:srgbClr val="7D90C1"/>
                </a:gs>
              </a:gsLst>
              <a:lin ang="5400012"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69" name="Google Shape;869;g1e338b55bec_1_880"/>
            <p:cNvSpPr txBox="1"/>
            <p:nvPr/>
          </p:nvSpPr>
          <p:spPr>
            <a:xfrm>
              <a:off x="554913" y="1022001"/>
              <a:ext cx="1459800" cy="87570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rgbClr val="000000"/>
                </a:buClr>
                <a:buSzPts val="2300"/>
                <a:buFont typeface="Arial"/>
                <a:buNone/>
              </a:pPr>
              <a:r>
                <a:rPr b="0" i="0" lang="es-AR" sz="2300" u="none" cap="none" strike="noStrike">
                  <a:solidFill>
                    <a:schemeClr val="lt1"/>
                  </a:solidFill>
                  <a:latin typeface="Arial"/>
                  <a:ea typeface="Arial"/>
                  <a:cs typeface="Arial"/>
                  <a:sym typeface="Arial"/>
                </a:rPr>
                <a:t>+ de 400 docentes</a:t>
              </a:r>
              <a:endParaRPr sz="1900"/>
            </a:p>
          </p:txBody>
        </p:sp>
        <p:sp>
          <p:nvSpPr>
            <p:cNvPr id="870" name="Google Shape;870;g1e338b55bec_1_880"/>
            <p:cNvSpPr/>
            <p:nvPr/>
          </p:nvSpPr>
          <p:spPr>
            <a:xfrm>
              <a:off x="2160532" y="1022001"/>
              <a:ext cx="1459800" cy="875700"/>
            </a:xfrm>
            <a:prstGeom prst="rect">
              <a:avLst/>
            </a:prstGeom>
            <a:gradFill>
              <a:gsLst>
                <a:gs pos="0">
                  <a:srgbClr val="A3B1DA"/>
                </a:gs>
                <a:gs pos="50000">
                  <a:srgbClr val="93A6D7"/>
                </a:gs>
                <a:gs pos="100000">
                  <a:srgbClr val="7D90C1"/>
                </a:gs>
              </a:gsLst>
              <a:lin ang="5400012"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1" name="Google Shape;871;g1e338b55bec_1_880"/>
            <p:cNvSpPr txBox="1"/>
            <p:nvPr/>
          </p:nvSpPr>
          <p:spPr>
            <a:xfrm>
              <a:off x="2160532" y="1022001"/>
              <a:ext cx="1459800" cy="87570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rgbClr val="000000"/>
                </a:buClr>
                <a:buSzPts val="2300"/>
                <a:buFont typeface="Arial"/>
                <a:buNone/>
              </a:pPr>
              <a:r>
                <a:rPr b="0" i="0" lang="es-AR" sz="2300" u="none" cap="none" strike="noStrike">
                  <a:solidFill>
                    <a:schemeClr val="lt1"/>
                  </a:solidFill>
                  <a:latin typeface="Arial"/>
                  <a:ea typeface="Arial"/>
                  <a:cs typeface="Arial"/>
                  <a:sym typeface="Arial"/>
                </a:rPr>
                <a:t>2.150 actividades de formación</a:t>
              </a:r>
              <a:endParaRPr sz="1900"/>
            </a:p>
          </p:txBody>
        </p:sp>
        <p:sp>
          <p:nvSpPr>
            <p:cNvPr id="872" name="Google Shape;872;g1e338b55bec_1_880"/>
            <p:cNvSpPr/>
            <p:nvPr/>
          </p:nvSpPr>
          <p:spPr>
            <a:xfrm>
              <a:off x="1357722" y="2043759"/>
              <a:ext cx="1459800" cy="875700"/>
            </a:xfrm>
            <a:prstGeom prst="rect">
              <a:avLst/>
            </a:prstGeom>
            <a:gradFill>
              <a:gsLst>
                <a:gs pos="0">
                  <a:srgbClr val="6A86C6"/>
                </a:gs>
                <a:gs pos="50000">
                  <a:srgbClr val="4D75C5"/>
                </a:gs>
                <a:gs pos="100000">
                  <a:srgbClr val="3E64B3"/>
                </a:gs>
              </a:gsLst>
              <a:lin ang="5400012" scaled="0"/>
            </a:gra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3" name="Google Shape;873;g1e338b55bec_1_880"/>
            <p:cNvSpPr txBox="1"/>
            <p:nvPr/>
          </p:nvSpPr>
          <p:spPr>
            <a:xfrm>
              <a:off x="1357722" y="2043759"/>
              <a:ext cx="1459800" cy="875700"/>
            </a:xfrm>
            <a:prstGeom prst="rect">
              <a:avLst/>
            </a:prstGeom>
            <a:noFill/>
            <a:ln>
              <a:noFill/>
            </a:ln>
          </p:spPr>
          <p:txBody>
            <a:bodyPr anchorCtr="0" anchor="ctr" bIns="86350" lIns="86350" spcFirstLastPara="1" rIns="86350" wrap="square" tIns="86350">
              <a:noAutofit/>
            </a:bodyPr>
            <a:lstStyle/>
            <a:p>
              <a:pPr indent="0" lvl="0" marL="0" marR="0" rtl="0" algn="ctr">
                <a:lnSpc>
                  <a:spcPct val="90000"/>
                </a:lnSpc>
                <a:spcBef>
                  <a:spcPts val="0"/>
                </a:spcBef>
                <a:spcAft>
                  <a:spcPts val="0"/>
                </a:spcAft>
                <a:buClr>
                  <a:srgbClr val="000000"/>
                </a:buClr>
                <a:buSzPts val="2300"/>
                <a:buFont typeface="Arial"/>
                <a:buNone/>
              </a:pPr>
              <a:r>
                <a:rPr b="0" i="0" lang="es-AR" sz="2300" u="none" cap="none" strike="noStrike">
                  <a:solidFill>
                    <a:schemeClr val="lt1"/>
                  </a:solidFill>
                  <a:latin typeface="Arial"/>
                  <a:ea typeface="Arial"/>
                  <a:cs typeface="Arial"/>
                  <a:sym typeface="Arial"/>
                </a:rPr>
                <a:t>+ de 32.000 alumno/as</a:t>
              </a:r>
              <a:endParaRPr sz="1900"/>
            </a:p>
          </p:txBody>
        </p:sp>
      </p:grpSp>
      <p:sp>
        <p:nvSpPr>
          <p:cNvPr id="874" name="Google Shape;874;g1e338b55bec_1_880"/>
          <p:cNvSpPr txBox="1"/>
          <p:nvPr/>
        </p:nvSpPr>
        <p:spPr>
          <a:xfrm>
            <a:off x="570968" y="2029648"/>
            <a:ext cx="5267100" cy="3740400"/>
          </a:xfrm>
          <a:prstGeom prst="rect">
            <a:avLst/>
          </a:prstGeom>
          <a:noFill/>
          <a:ln>
            <a:noFill/>
          </a:ln>
        </p:spPr>
        <p:txBody>
          <a:bodyPr anchorCtr="0" anchor="t" bIns="60950" lIns="121900" spcFirstLastPara="1" rIns="121900" wrap="square" tIns="60950">
            <a:spAutoFit/>
          </a:bodyPr>
          <a:lstStyle/>
          <a:p>
            <a:pPr indent="0" lvl="0" marL="0" marR="0" rtl="0" algn="ctr">
              <a:lnSpc>
                <a:spcPct val="100000"/>
              </a:lnSpc>
              <a:spcBef>
                <a:spcPts val="0"/>
              </a:spcBef>
              <a:spcAft>
                <a:spcPts val="0"/>
              </a:spcAft>
              <a:buClr>
                <a:srgbClr val="000000"/>
              </a:buClr>
              <a:buSzPts val="2400"/>
              <a:buFont typeface="Arial"/>
              <a:buNone/>
            </a:pPr>
            <a:r>
              <a:rPr b="0" i="0" lang="es-AR" sz="2400" u="none" cap="none" strike="noStrike">
                <a:solidFill>
                  <a:srgbClr val="262626"/>
                </a:solidFill>
                <a:latin typeface="Assistant"/>
                <a:ea typeface="Assistant"/>
                <a:cs typeface="Assistant"/>
                <a:sym typeface="Assistant"/>
              </a:rPr>
              <a:t>El </a:t>
            </a:r>
            <a:r>
              <a:rPr b="1" i="0" lang="es-AR" sz="2400" u="none" cap="none" strike="noStrike">
                <a:solidFill>
                  <a:srgbClr val="262626"/>
                </a:solidFill>
                <a:latin typeface="Assistant"/>
                <a:ea typeface="Assistant"/>
                <a:cs typeface="Assistant"/>
                <a:sym typeface="Assistant"/>
              </a:rPr>
              <a:t>IAEA </a:t>
            </a:r>
            <a:r>
              <a:rPr b="0" i="0" lang="es-AR" sz="2400" u="none" cap="none" strike="noStrike">
                <a:solidFill>
                  <a:srgbClr val="262626"/>
                </a:solidFill>
                <a:latin typeface="Assistant"/>
                <a:ea typeface="Assistant"/>
                <a:cs typeface="Assistant"/>
                <a:sym typeface="Assistant"/>
              </a:rPr>
              <a:t>ofrece una amplia oferta de actividades de formación profesional diseñada en función de las necesidades de las PyMEs metalúrgicas, con alcance federal y en articulación con los Centros integrantes de la Red y actores clave de los sistemas productivo y educativo. </a:t>
            </a:r>
            <a:endParaRPr sz="1900"/>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1e338b55bec_1_896"/>
          <p:cNvSpPr/>
          <p:nvPr/>
        </p:nvSpPr>
        <p:spPr>
          <a:xfrm>
            <a:off x="7935501" y="1761067"/>
            <a:ext cx="3628800" cy="38028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FFFF"/>
              </a:solidFill>
              <a:latin typeface="Calibri"/>
              <a:ea typeface="Calibri"/>
              <a:cs typeface="Calibri"/>
              <a:sym typeface="Calibri"/>
            </a:endParaRPr>
          </a:p>
        </p:txBody>
      </p:sp>
      <p:sp>
        <p:nvSpPr>
          <p:cNvPr id="880" name="Google Shape;880;g1e338b55bec_1_896"/>
          <p:cNvSpPr txBox="1"/>
          <p:nvPr/>
        </p:nvSpPr>
        <p:spPr>
          <a:xfrm>
            <a:off x="431952" y="1584287"/>
            <a:ext cx="7590600" cy="32016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1" i="0" lang="es-AR" sz="2400" u="none" cap="none" strike="noStrike">
                <a:solidFill>
                  <a:srgbClr val="00AFEF"/>
                </a:solidFill>
                <a:latin typeface="Assistant"/>
                <a:ea typeface="Assistant"/>
                <a:cs typeface="Assistant"/>
                <a:sym typeface="Assistant"/>
              </a:rPr>
              <a:t>CATEGORÍAS DE CURSOS</a:t>
            </a:r>
            <a:endParaRPr sz="1900"/>
          </a:p>
          <a:p>
            <a:pPr indent="-355600" lvl="0" marL="457200" marR="0" rtl="0" algn="l">
              <a:lnSpc>
                <a:spcPct val="100000"/>
              </a:lnSpc>
              <a:spcBef>
                <a:spcPts val="0"/>
              </a:spcBef>
              <a:spcAft>
                <a:spcPts val="0"/>
              </a:spcAft>
              <a:buClr>
                <a:srgbClr val="000000"/>
              </a:buClr>
              <a:buSzPts val="1600"/>
              <a:buFont typeface="Noto Sans Symbols"/>
              <a:buNone/>
            </a:pPr>
            <a:r>
              <a:t/>
            </a:r>
            <a:endParaRPr b="1" i="0" sz="1600" u="none" cap="none" strike="noStrike">
              <a:solidFill>
                <a:srgbClr val="000000"/>
              </a:solidFill>
              <a:latin typeface="Assistant"/>
              <a:ea typeface="Assistant"/>
              <a:cs typeface="Assistant"/>
              <a:sym typeface="Assistant"/>
            </a:endParaRPr>
          </a:p>
          <a:p>
            <a:pPr indent="-228600" lvl="0" marL="228600" marR="0" rtl="0" algn="l">
              <a:lnSpc>
                <a:spcPct val="100000"/>
              </a:lnSpc>
              <a:spcBef>
                <a:spcPts val="0"/>
              </a:spcBef>
              <a:spcAft>
                <a:spcPts val="0"/>
              </a:spcAft>
              <a:buClr>
                <a:srgbClr val="000000"/>
              </a:buClr>
              <a:buSzPts val="1600"/>
              <a:buFont typeface="Arial"/>
              <a:buChar char="•"/>
            </a:pPr>
            <a:r>
              <a:rPr b="1" i="0" lang="es-AR" sz="1600" u="none" cap="none" strike="noStrike">
                <a:solidFill>
                  <a:srgbClr val="262626"/>
                </a:solidFill>
                <a:latin typeface="Assistant"/>
                <a:ea typeface="Assistant"/>
                <a:cs typeface="Assistant"/>
                <a:sym typeface="Assistant"/>
              </a:rPr>
              <a:t>Cursos de oficios metalmecánicos</a:t>
            </a:r>
            <a:endParaRPr b="0" i="0" sz="1600" u="none" cap="none" strike="noStrike">
              <a:solidFill>
                <a:srgbClr val="262626"/>
              </a:solidFill>
              <a:latin typeface="Assistant"/>
              <a:ea typeface="Assistant"/>
              <a:cs typeface="Assistant"/>
              <a:sym typeface="Assistant"/>
            </a:endParaRPr>
          </a:p>
          <a:p>
            <a:pPr indent="0" lvl="0" marL="0" marR="0" rtl="0" algn="l">
              <a:lnSpc>
                <a:spcPct val="100000"/>
              </a:lnSpc>
              <a:spcBef>
                <a:spcPts val="0"/>
              </a:spcBef>
              <a:spcAft>
                <a:spcPts val="0"/>
              </a:spcAft>
              <a:buClr>
                <a:srgbClr val="000000"/>
              </a:buClr>
              <a:buSzPts val="1600"/>
              <a:buFont typeface="Arial"/>
              <a:buNone/>
            </a:pPr>
            <a:r>
              <a:rPr b="0" i="1" lang="es-AR" sz="1600" u="none" cap="none" strike="noStrike">
                <a:solidFill>
                  <a:srgbClr val="262626"/>
                </a:solidFill>
                <a:latin typeface="Assistant"/>
                <a:ea typeface="Assistant"/>
                <a:cs typeface="Assistant"/>
                <a:sym typeface="Assistant"/>
              </a:rPr>
              <a:t>Trayectos formativos orientados al desarrollo de competencias laborales</a:t>
            </a:r>
            <a:endParaRPr b="0" i="0" sz="1600" u="none" cap="none" strike="noStrike">
              <a:solidFill>
                <a:srgbClr val="262626"/>
              </a:solidFill>
              <a:latin typeface="Assistant"/>
              <a:ea typeface="Assistant"/>
              <a:cs typeface="Assistant"/>
              <a:sym typeface="Assistant"/>
            </a:endParaRPr>
          </a:p>
          <a:p>
            <a:pPr indent="0" lvl="0" marL="0" marR="0" rtl="0" algn="l">
              <a:lnSpc>
                <a:spcPct val="100000"/>
              </a:lnSpc>
              <a:spcBef>
                <a:spcPts val="0"/>
              </a:spcBef>
              <a:spcAft>
                <a:spcPts val="0"/>
              </a:spcAft>
              <a:buClr>
                <a:srgbClr val="000000"/>
              </a:buClr>
              <a:buSzPts val="1600"/>
              <a:buFont typeface="Arial"/>
              <a:buNone/>
            </a:pPr>
            <a:r>
              <a:rPr b="0" i="1" lang="es-AR" sz="1600" u="none" cap="none" strike="noStrike">
                <a:solidFill>
                  <a:srgbClr val="262626"/>
                </a:solidFill>
                <a:latin typeface="Assistant"/>
                <a:ea typeface="Assistant"/>
                <a:cs typeface="Assistant"/>
                <a:sym typeface="Assistant"/>
              </a:rPr>
              <a:t> </a:t>
            </a:r>
            <a:endParaRPr b="0" i="0" sz="1600" u="none" cap="none" strike="noStrike">
              <a:solidFill>
                <a:srgbClr val="262626"/>
              </a:solidFill>
              <a:latin typeface="Assistant"/>
              <a:ea typeface="Assistant"/>
              <a:cs typeface="Assistant"/>
              <a:sym typeface="Assistant"/>
            </a:endParaRPr>
          </a:p>
          <a:p>
            <a:pPr indent="-228600" lvl="0" marL="228600" marR="0" rtl="0" algn="l">
              <a:lnSpc>
                <a:spcPct val="100000"/>
              </a:lnSpc>
              <a:spcBef>
                <a:spcPts val="0"/>
              </a:spcBef>
              <a:spcAft>
                <a:spcPts val="0"/>
              </a:spcAft>
              <a:buClr>
                <a:srgbClr val="000000"/>
              </a:buClr>
              <a:buSzPts val="1600"/>
              <a:buFont typeface="Arial"/>
              <a:buChar char="•"/>
            </a:pPr>
            <a:r>
              <a:rPr b="1" i="0" lang="es-AR" sz="1600" u="none" cap="none" strike="noStrike">
                <a:solidFill>
                  <a:srgbClr val="262626"/>
                </a:solidFill>
                <a:latin typeface="Assistant"/>
                <a:ea typeface="Assistant"/>
                <a:cs typeface="Assistant"/>
                <a:sym typeface="Assistant"/>
              </a:rPr>
              <a:t>Cursos técnicos</a:t>
            </a:r>
            <a:endParaRPr b="0" i="0" sz="1600" u="none" cap="none" strike="noStrike">
              <a:solidFill>
                <a:srgbClr val="262626"/>
              </a:solidFill>
              <a:latin typeface="Assistant"/>
              <a:ea typeface="Assistant"/>
              <a:cs typeface="Assistant"/>
              <a:sym typeface="Assistant"/>
            </a:endParaRPr>
          </a:p>
          <a:p>
            <a:pPr indent="0" lvl="0" marL="0" marR="0" rtl="0" algn="l">
              <a:lnSpc>
                <a:spcPct val="100000"/>
              </a:lnSpc>
              <a:spcBef>
                <a:spcPts val="0"/>
              </a:spcBef>
              <a:spcAft>
                <a:spcPts val="0"/>
              </a:spcAft>
              <a:buClr>
                <a:srgbClr val="000000"/>
              </a:buClr>
              <a:buSzPts val="1600"/>
              <a:buFont typeface="Arial"/>
              <a:buNone/>
            </a:pPr>
            <a:r>
              <a:rPr b="0" i="1" lang="es-AR" sz="1600" u="none" cap="none" strike="noStrike">
                <a:solidFill>
                  <a:srgbClr val="262626"/>
                </a:solidFill>
                <a:latin typeface="Assistant"/>
                <a:ea typeface="Assistant"/>
                <a:cs typeface="Assistant"/>
                <a:sym typeface="Assistant"/>
              </a:rPr>
              <a:t>Conocimientos y herramientas para mejorar la competitividad</a:t>
            </a:r>
            <a:endParaRPr b="0" i="0" sz="1600" u="none" cap="none" strike="noStrike">
              <a:solidFill>
                <a:srgbClr val="262626"/>
              </a:solidFill>
              <a:latin typeface="Assistant"/>
              <a:ea typeface="Assistant"/>
              <a:cs typeface="Assistant"/>
              <a:sym typeface="Assistant"/>
            </a:endParaRPr>
          </a:p>
          <a:p>
            <a:pPr indent="0" lvl="0" marL="0" marR="0" rtl="0" algn="l">
              <a:lnSpc>
                <a:spcPct val="100000"/>
              </a:lnSpc>
              <a:spcBef>
                <a:spcPts val="0"/>
              </a:spcBef>
              <a:spcAft>
                <a:spcPts val="0"/>
              </a:spcAft>
              <a:buClr>
                <a:srgbClr val="000000"/>
              </a:buClr>
              <a:buSzPts val="1600"/>
              <a:buFont typeface="Arial"/>
              <a:buNone/>
            </a:pPr>
            <a:r>
              <a:rPr b="0" i="1" lang="es-AR" sz="1600" u="none" cap="none" strike="noStrike">
                <a:solidFill>
                  <a:srgbClr val="262626"/>
                </a:solidFill>
                <a:latin typeface="Assistant"/>
                <a:ea typeface="Assistant"/>
                <a:cs typeface="Assistant"/>
                <a:sym typeface="Assistant"/>
              </a:rPr>
              <a:t> </a:t>
            </a:r>
            <a:endParaRPr b="0" i="0" sz="1600" u="none" cap="none" strike="noStrike">
              <a:solidFill>
                <a:srgbClr val="262626"/>
              </a:solidFill>
              <a:latin typeface="Assistant"/>
              <a:ea typeface="Assistant"/>
              <a:cs typeface="Assistant"/>
              <a:sym typeface="Assistant"/>
            </a:endParaRPr>
          </a:p>
          <a:p>
            <a:pPr indent="-228600" lvl="0" marL="228600" marR="0" rtl="0" algn="l">
              <a:lnSpc>
                <a:spcPct val="100000"/>
              </a:lnSpc>
              <a:spcBef>
                <a:spcPts val="0"/>
              </a:spcBef>
              <a:spcAft>
                <a:spcPts val="0"/>
              </a:spcAft>
              <a:buClr>
                <a:srgbClr val="000000"/>
              </a:buClr>
              <a:buSzPts val="1600"/>
              <a:buFont typeface="Arial"/>
              <a:buChar char="•"/>
            </a:pPr>
            <a:r>
              <a:rPr b="1" i="0" lang="es-AR" sz="1600" u="none" cap="none" strike="noStrike">
                <a:solidFill>
                  <a:srgbClr val="262626"/>
                </a:solidFill>
                <a:latin typeface="Assistant"/>
                <a:ea typeface="Assistant"/>
                <a:cs typeface="Assistant"/>
                <a:sym typeface="Assistant"/>
              </a:rPr>
              <a:t>Cursos de gestión</a:t>
            </a:r>
            <a:endParaRPr b="0" i="0" sz="1600" u="none" cap="none" strike="noStrike">
              <a:solidFill>
                <a:srgbClr val="262626"/>
              </a:solidFill>
              <a:latin typeface="Assistant"/>
              <a:ea typeface="Assistant"/>
              <a:cs typeface="Assistant"/>
              <a:sym typeface="Assistant"/>
            </a:endParaRPr>
          </a:p>
          <a:p>
            <a:pPr indent="0" lvl="0" marL="0" marR="0" rtl="0" algn="l">
              <a:lnSpc>
                <a:spcPct val="100000"/>
              </a:lnSpc>
              <a:spcBef>
                <a:spcPts val="0"/>
              </a:spcBef>
              <a:spcAft>
                <a:spcPts val="0"/>
              </a:spcAft>
              <a:buClr>
                <a:srgbClr val="000000"/>
              </a:buClr>
              <a:buSzPts val="1600"/>
              <a:buFont typeface="Arial"/>
              <a:buNone/>
            </a:pPr>
            <a:r>
              <a:rPr b="0" i="1" lang="es-AR" sz="1600" u="none" cap="none" strike="noStrike">
                <a:solidFill>
                  <a:srgbClr val="262626"/>
                </a:solidFill>
                <a:latin typeface="Assistant"/>
                <a:ea typeface="Assistant"/>
                <a:cs typeface="Assistant"/>
                <a:sym typeface="Assistant"/>
              </a:rPr>
              <a:t>Actividades diseñadas para mejorar procesos de gestión de las distintas áreas de una empresa</a:t>
            </a:r>
            <a:endParaRPr b="0" i="0" sz="1600" u="none" cap="none" strike="noStrike">
              <a:solidFill>
                <a:srgbClr val="262626"/>
              </a:solidFill>
              <a:latin typeface="Assistant"/>
              <a:ea typeface="Assistant"/>
              <a:cs typeface="Assistant"/>
              <a:sym typeface="Assistant"/>
            </a:endParaRPr>
          </a:p>
          <a:p>
            <a:pPr indent="0" lvl="0" marL="0" marR="0" rtl="0" algn="l">
              <a:lnSpc>
                <a:spcPct val="100000"/>
              </a:lnSpc>
              <a:spcBef>
                <a:spcPts val="0"/>
              </a:spcBef>
              <a:spcAft>
                <a:spcPts val="0"/>
              </a:spcAft>
              <a:buClr>
                <a:srgbClr val="000000"/>
              </a:buClr>
              <a:buSzPts val="1600"/>
              <a:buFont typeface="Arial"/>
              <a:buNone/>
            </a:pPr>
            <a:r>
              <a:rPr b="0" i="1" lang="es-AR" sz="1600" u="none" cap="none" strike="noStrike">
                <a:solidFill>
                  <a:srgbClr val="000000"/>
                </a:solidFill>
                <a:latin typeface="Assistant"/>
                <a:ea typeface="Assistant"/>
                <a:cs typeface="Assistant"/>
                <a:sym typeface="Assistant"/>
              </a:rPr>
              <a:t> </a:t>
            </a:r>
            <a:endParaRPr b="0" i="0" sz="1600" u="none" cap="none" strike="noStrike">
              <a:solidFill>
                <a:srgbClr val="000000"/>
              </a:solidFill>
              <a:latin typeface="Assistant"/>
              <a:ea typeface="Assistant"/>
              <a:cs typeface="Assistant"/>
              <a:sym typeface="Assistant"/>
            </a:endParaRPr>
          </a:p>
        </p:txBody>
      </p:sp>
      <p:sp>
        <p:nvSpPr>
          <p:cNvPr id="881" name="Google Shape;881;g1e338b55bec_1_896"/>
          <p:cNvSpPr txBox="1"/>
          <p:nvPr/>
        </p:nvSpPr>
        <p:spPr>
          <a:xfrm>
            <a:off x="8022598" y="1977391"/>
            <a:ext cx="4103400" cy="32478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1900"/>
              <a:buFont typeface="Arial"/>
              <a:buNone/>
            </a:pPr>
            <a:r>
              <a:rPr b="1" i="0" lang="es-AR" sz="1900" u="none" cap="none" strike="noStrike">
                <a:solidFill>
                  <a:srgbClr val="FFFFFF"/>
                </a:solidFill>
                <a:latin typeface="Assistant"/>
                <a:ea typeface="Assistant"/>
                <a:cs typeface="Assistant"/>
                <a:sym typeface="Assistant"/>
              </a:rPr>
              <a:t>PRINCIPALES TEMÁTICAS</a:t>
            </a:r>
            <a:endParaRPr sz="1900"/>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Soldadura</a:t>
            </a:r>
            <a:endParaRPr sz="1900"/>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Mecanizado por arranque de viruta</a:t>
            </a:r>
            <a:endParaRPr sz="1900"/>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Mejora productiva</a:t>
            </a:r>
            <a:endParaRPr sz="1900"/>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Desarrollo de habilidades profesionales</a:t>
            </a:r>
            <a:endParaRPr b="0" i="0" sz="1600" u="none" cap="none" strike="noStrike">
              <a:solidFill>
                <a:srgbClr val="FFFFFF"/>
              </a:solidFill>
              <a:latin typeface="Assistant"/>
              <a:ea typeface="Assistant"/>
              <a:cs typeface="Assistant"/>
              <a:sym typeface="Assistant"/>
            </a:endParaRPr>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Transformación digital</a:t>
            </a:r>
            <a:endParaRPr sz="1900"/>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Diseño asistido por computadora</a:t>
            </a:r>
            <a:endParaRPr sz="1900"/>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Automatización y robótica</a:t>
            </a:r>
            <a:endParaRPr sz="1900"/>
          </a:p>
          <a:p>
            <a:pPr indent="0" lvl="0" marL="0" marR="0" rtl="0" algn="l">
              <a:lnSpc>
                <a:spcPct val="150000"/>
              </a:lnSpc>
              <a:spcBef>
                <a:spcPts val="0"/>
              </a:spcBef>
              <a:spcAft>
                <a:spcPts val="0"/>
              </a:spcAft>
              <a:buClr>
                <a:srgbClr val="000000"/>
              </a:buClr>
              <a:buSzPts val="1600"/>
              <a:buFont typeface="Arial"/>
              <a:buNone/>
            </a:pPr>
            <a:r>
              <a:rPr b="0" i="0" lang="es-AR" sz="1600" u="none" cap="none" strike="noStrike">
                <a:solidFill>
                  <a:srgbClr val="FFFFFF"/>
                </a:solidFill>
                <a:latin typeface="Assistant"/>
                <a:ea typeface="Assistant"/>
                <a:cs typeface="Assistant"/>
                <a:sym typeface="Assistant"/>
              </a:rPr>
              <a:t>Gestión de la calidad</a:t>
            </a:r>
            <a:endParaRPr sz="1900"/>
          </a:p>
        </p:txBody>
      </p:sp>
      <p:sp>
        <p:nvSpPr>
          <p:cNvPr id="882" name="Google Shape;882;g1e338b55bec_1_896"/>
          <p:cNvSpPr txBox="1"/>
          <p:nvPr/>
        </p:nvSpPr>
        <p:spPr>
          <a:xfrm>
            <a:off x="431950" y="4354573"/>
            <a:ext cx="6855300" cy="19701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0" i="1" lang="es-AR" sz="2400" u="none" cap="none" strike="noStrike">
                <a:solidFill>
                  <a:srgbClr val="000000"/>
                </a:solidFill>
                <a:latin typeface="Arial"/>
                <a:ea typeface="Arial"/>
                <a:cs typeface="Arial"/>
                <a:sym typeface="Arial"/>
              </a:rPr>
              <a:t> </a:t>
            </a:r>
            <a:endParaRPr b="0" i="0" sz="2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s-AR" sz="2400" u="none" cap="none" strike="noStrike">
                <a:solidFill>
                  <a:srgbClr val="00AFEF"/>
                </a:solidFill>
                <a:latin typeface="Assistant"/>
                <a:ea typeface="Assistant"/>
                <a:cs typeface="Assistant"/>
                <a:sym typeface="Assistant"/>
              </a:rPr>
              <a:t>CAPACITACIÓN IN COMPANY</a:t>
            </a:r>
            <a:endParaRPr sz="1900"/>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rgbClr val="262626"/>
                </a:solidFill>
                <a:latin typeface="Assistant"/>
                <a:ea typeface="Assistant"/>
                <a:cs typeface="Assistant"/>
                <a:sym typeface="Assistant"/>
              </a:rPr>
              <a:t>Diseñamos y desarrollamos propuestas formativas a medida con contenidos, metodologías y planificación adaptadas a la necesidad de cada empresa. </a:t>
            </a:r>
            <a:endParaRPr sz="1900"/>
          </a:p>
          <a:p>
            <a:pPr indent="0" lvl="0" marL="0" marR="0" rtl="0" algn="l">
              <a:lnSpc>
                <a:spcPct val="100000"/>
              </a:lnSpc>
              <a:spcBef>
                <a:spcPts val="0"/>
              </a:spcBef>
              <a:spcAft>
                <a:spcPts val="0"/>
              </a:spcAft>
              <a:buClr>
                <a:srgbClr val="000000"/>
              </a:buClr>
              <a:buSzPts val="2400"/>
              <a:buFont typeface="Arial"/>
              <a:buNone/>
            </a:pPr>
            <a:r>
              <a:rPr b="0" i="1" lang="es-AR" sz="2400" u="none" cap="none" strike="noStrike">
                <a:solidFill>
                  <a:srgbClr val="000000"/>
                </a:solidFill>
                <a:latin typeface="Arial"/>
                <a:ea typeface="Arial"/>
                <a:cs typeface="Arial"/>
                <a:sym typeface="Arial"/>
              </a:rPr>
              <a:t> </a:t>
            </a:r>
            <a:endParaRPr b="0" i="0" sz="2100" u="none" cap="none" strike="noStrike">
              <a:solidFill>
                <a:srgbClr val="000000"/>
              </a:solidFill>
              <a:latin typeface="Calibri"/>
              <a:ea typeface="Calibri"/>
              <a:cs typeface="Calibri"/>
              <a:sym typeface="Calibri"/>
            </a:endParaRPr>
          </a:p>
        </p:txBody>
      </p:sp>
      <p:sp>
        <p:nvSpPr>
          <p:cNvPr id="883" name="Google Shape;883;g1e338b55bec_1_896"/>
          <p:cNvSpPr txBox="1"/>
          <p:nvPr>
            <p:ph type="title"/>
          </p:nvPr>
        </p:nvSpPr>
        <p:spPr>
          <a:xfrm>
            <a:off x="371856" y="494952"/>
            <a:ext cx="10817700" cy="426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300"/>
              <a:buFont typeface="Assistant"/>
              <a:buNone/>
            </a:pPr>
            <a:r>
              <a:rPr lang="es-AR"/>
              <a:t>INSTITUTO</a:t>
            </a:r>
            <a:r>
              <a:rPr b="1" lang="es-AR"/>
              <a:t> </a:t>
            </a:r>
            <a:r>
              <a:rPr lang="es-AR"/>
              <a:t>DE</a:t>
            </a:r>
            <a:r>
              <a:rPr b="1" lang="es-AR"/>
              <a:t> </a:t>
            </a:r>
            <a:r>
              <a:rPr lang="es-AR"/>
              <a:t>ACTUALIZACIÓN EMPRESARIAL ADIMRA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2"/>
          <p:cNvPicPr preferRelativeResize="0"/>
          <p:nvPr/>
        </p:nvPicPr>
        <p:blipFill rotWithShape="1">
          <a:blip r:embed="rId3">
            <a:alphaModFix/>
          </a:blip>
          <a:srcRect b="0" l="0" r="0" t="0"/>
          <a:stretch/>
        </p:blipFill>
        <p:spPr>
          <a:xfrm>
            <a:off x="9249" y="-5210"/>
            <a:ext cx="12184339" cy="6863210"/>
          </a:xfrm>
          <a:prstGeom prst="rect">
            <a:avLst/>
          </a:prstGeom>
          <a:noFill/>
          <a:ln>
            <a:noFill/>
          </a:ln>
        </p:spPr>
      </p:pic>
      <p:sp>
        <p:nvSpPr>
          <p:cNvPr id="468" name="Google Shape;468;p2"/>
          <p:cNvSpPr txBox="1"/>
          <p:nvPr/>
        </p:nvSpPr>
        <p:spPr>
          <a:xfrm>
            <a:off x="7361620" y="930210"/>
            <a:ext cx="64" cy="27699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pic>
        <p:nvPicPr>
          <p:cNvPr id="469" name="Google Shape;469;p2"/>
          <p:cNvPicPr preferRelativeResize="0"/>
          <p:nvPr/>
        </p:nvPicPr>
        <p:blipFill rotWithShape="1">
          <a:blip r:embed="rId4">
            <a:alphaModFix/>
          </a:blip>
          <a:srcRect b="0" l="0" r="0" t="0"/>
          <a:stretch/>
        </p:blipFill>
        <p:spPr>
          <a:xfrm>
            <a:off x="9874833" y="-70312"/>
            <a:ext cx="1277522" cy="1277522"/>
          </a:xfrm>
          <a:prstGeom prst="rect">
            <a:avLst/>
          </a:prstGeom>
          <a:noFill/>
          <a:ln>
            <a:noFill/>
          </a:ln>
        </p:spPr>
      </p:pic>
      <p:sp>
        <p:nvSpPr>
          <p:cNvPr id="470" name="Google Shape;470;p2"/>
          <p:cNvSpPr txBox="1"/>
          <p:nvPr/>
        </p:nvSpPr>
        <p:spPr>
          <a:xfrm>
            <a:off x="7206920" y="570961"/>
            <a:ext cx="285423" cy="276999"/>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t/>
            </a:r>
            <a:endParaRPr b="1" sz="1800">
              <a:solidFill>
                <a:schemeClr val="lt1"/>
              </a:solidFill>
              <a:latin typeface="Arial"/>
              <a:ea typeface="Arial"/>
              <a:cs typeface="Arial"/>
              <a:sym typeface="Arial"/>
            </a:endParaRPr>
          </a:p>
        </p:txBody>
      </p:sp>
      <p:sp>
        <p:nvSpPr>
          <p:cNvPr id="471" name="Google Shape;471;p2"/>
          <p:cNvSpPr txBox="1"/>
          <p:nvPr/>
        </p:nvSpPr>
        <p:spPr>
          <a:xfrm>
            <a:off x="8414498" y="3582975"/>
            <a:ext cx="2853944" cy="30777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3F6E"/>
              </a:buClr>
              <a:buSzPts val="2000"/>
              <a:buFont typeface="Arial"/>
              <a:buNone/>
            </a:pPr>
            <a:r>
              <a:rPr b="1" i="0" lang="es-AR" sz="2000" u="none" cap="none" strike="noStrike">
                <a:solidFill>
                  <a:srgbClr val="003F6E"/>
                </a:solidFill>
                <a:latin typeface="Arial"/>
                <a:ea typeface="Arial"/>
                <a:cs typeface="Arial"/>
                <a:sym typeface="Arial"/>
              </a:rPr>
              <a:t>Ingeniería y Geomática</a:t>
            </a:r>
            <a:endParaRPr/>
          </a:p>
        </p:txBody>
      </p:sp>
      <p:pic>
        <p:nvPicPr>
          <p:cNvPr id="472" name="Google Shape;472;p2"/>
          <p:cNvPicPr preferRelativeResize="0"/>
          <p:nvPr/>
        </p:nvPicPr>
        <p:blipFill rotWithShape="1">
          <a:blip r:embed="rId5">
            <a:alphaModFix/>
          </a:blip>
          <a:srcRect b="0" l="0" r="0" t="0"/>
          <a:stretch/>
        </p:blipFill>
        <p:spPr>
          <a:xfrm>
            <a:off x="8984201" y="5806001"/>
            <a:ext cx="2270757" cy="958912"/>
          </a:xfrm>
          <a:prstGeom prst="rect">
            <a:avLst/>
          </a:prstGeom>
          <a:noFill/>
          <a:ln>
            <a:noFill/>
          </a:ln>
        </p:spPr>
      </p:pic>
      <p:sp>
        <p:nvSpPr>
          <p:cNvPr id="473" name="Google Shape;473;p2"/>
          <p:cNvSpPr txBox="1"/>
          <p:nvPr/>
        </p:nvSpPr>
        <p:spPr>
          <a:xfrm>
            <a:off x="8179892" y="1411484"/>
            <a:ext cx="3180102" cy="307777"/>
          </a:xfrm>
          <a:prstGeom prst="rect">
            <a:avLst/>
          </a:prstGeom>
          <a:no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3F6E"/>
              </a:buClr>
              <a:buSzPts val="2000"/>
              <a:buFont typeface="Arial"/>
              <a:buNone/>
            </a:pPr>
            <a:r>
              <a:rPr b="1" i="0" lang="es-AR" sz="2000" u="none" cap="none" strike="noStrike">
                <a:solidFill>
                  <a:srgbClr val="003F6E"/>
                </a:solidFill>
                <a:latin typeface="Arial"/>
                <a:ea typeface="Arial"/>
                <a:cs typeface="Arial"/>
                <a:sym typeface="Arial"/>
              </a:rPr>
              <a:t>Gestión de proyectos</a:t>
            </a:r>
            <a:endParaRPr/>
          </a:p>
        </p:txBody>
      </p:sp>
      <p:pic>
        <p:nvPicPr>
          <p:cNvPr id="474" name="Google Shape;474;p2"/>
          <p:cNvPicPr preferRelativeResize="0"/>
          <p:nvPr/>
        </p:nvPicPr>
        <p:blipFill rotWithShape="1">
          <a:blip r:embed="rId6">
            <a:alphaModFix/>
          </a:blip>
          <a:srcRect b="0" l="0" r="0" t="0"/>
          <a:stretch/>
        </p:blipFill>
        <p:spPr>
          <a:xfrm>
            <a:off x="7393159" y="961184"/>
            <a:ext cx="1277458" cy="1128489"/>
          </a:xfrm>
          <a:prstGeom prst="rect">
            <a:avLst/>
          </a:prstGeom>
          <a:noFill/>
          <a:ln>
            <a:noFill/>
          </a:ln>
        </p:spPr>
      </p:pic>
      <p:pic>
        <p:nvPicPr>
          <p:cNvPr id="475" name="Google Shape;475;p2"/>
          <p:cNvPicPr preferRelativeResize="0"/>
          <p:nvPr/>
        </p:nvPicPr>
        <p:blipFill rotWithShape="1">
          <a:blip r:embed="rId7">
            <a:alphaModFix/>
          </a:blip>
          <a:srcRect b="0" l="0" r="0" t="0"/>
          <a:stretch/>
        </p:blipFill>
        <p:spPr>
          <a:xfrm>
            <a:off x="7349630" y="2122089"/>
            <a:ext cx="1277459" cy="1128489"/>
          </a:xfrm>
          <a:prstGeom prst="rect">
            <a:avLst/>
          </a:prstGeom>
          <a:noFill/>
          <a:ln>
            <a:noFill/>
          </a:ln>
        </p:spPr>
      </p:pic>
      <p:sp>
        <p:nvSpPr>
          <p:cNvPr id="476" name="Google Shape;476;p2"/>
          <p:cNvSpPr txBox="1"/>
          <p:nvPr/>
        </p:nvSpPr>
        <p:spPr>
          <a:xfrm>
            <a:off x="8414498" y="2359435"/>
            <a:ext cx="2432467"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3F6E"/>
              </a:buClr>
              <a:buSzPts val="2000"/>
              <a:buFont typeface="Arial"/>
              <a:buNone/>
            </a:pPr>
            <a:r>
              <a:rPr b="1" i="0" lang="es-AR" sz="2000" u="none" cap="none" strike="noStrike">
                <a:solidFill>
                  <a:srgbClr val="003F6E"/>
                </a:solidFill>
                <a:latin typeface="Arial"/>
                <a:ea typeface="Arial"/>
                <a:cs typeface="Arial"/>
                <a:sym typeface="Arial"/>
              </a:rPr>
              <a:t>Asesoría Ambiental y Social</a:t>
            </a:r>
            <a:endParaRPr/>
          </a:p>
        </p:txBody>
      </p:sp>
      <p:pic>
        <p:nvPicPr>
          <p:cNvPr id="477" name="Google Shape;477;p2"/>
          <p:cNvPicPr preferRelativeResize="0"/>
          <p:nvPr/>
        </p:nvPicPr>
        <p:blipFill rotWithShape="1">
          <a:blip r:embed="rId8">
            <a:alphaModFix/>
          </a:blip>
          <a:srcRect b="0" l="0" r="0" t="0"/>
          <a:stretch/>
        </p:blipFill>
        <p:spPr>
          <a:xfrm>
            <a:off x="7349630" y="3212334"/>
            <a:ext cx="1277458" cy="1128489"/>
          </a:xfrm>
          <a:prstGeom prst="rect">
            <a:avLst/>
          </a:prstGeom>
          <a:noFill/>
          <a:ln>
            <a:noFill/>
          </a:ln>
        </p:spPr>
      </p:pic>
      <p:sp>
        <p:nvSpPr>
          <p:cNvPr id="478" name="Google Shape;478;p2"/>
          <p:cNvSpPr txBox="1"/>
          <p:nvPr/>
        </p:nvSpPr>
        <p:spPr>
          <a:xfrm>
            <a:off x="8414498" y="4607416"/>
            <a:ext cx="3180102" cy="615553"/>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3F6E"/>
              </a:buClr>
              <a:buSzPts val="2000"/>
              <a:buFont typeface="Arial"/>
              <a:buNone/>
            </a:pPr>
            <a:r>
              <a:rPr b="1" i="0" lang="es-AR" sz="2000" u="none" cap="none" strike="noStrike">
                <a:solidFill>
                  <a:srgbClr val="003F6E"/>
                </a:solidFill>
                <a:latin typeface="Arial"/>
                <a:ea typeface="Arial"/>
                <a:cs typeface="Arial"/>
                <a:sym typeface="Arial"/>
              </a:rPr>
              <a:t>Diagnóstico y Saneamiento ambiental</a:t>
            </a:r>
            <a:endParaRPr/>
          </a:p>
        </p:txBody>
      </p:sp>
      <p:pic>
        <p:nvPicPr>
          <p:cNvPr id="479" name="Google Shape;479;p2"/>
          <p:cNvPicPr preferRelativeResize="0"/>
          <p:nvPr/>
        </p:nvPicPr>
        <p:blipFill rotWithShape="1">
          <a:blip r:embed="rId9">
            <a:alphaModFix/>
          </a:blip>
          <a:srcRect b="0" l="0" r="0" t="0"/>
          <a:stretch/>
        </p:blipFill>
        <p:spPr>
          <a:xfrm>
            <a:off x="7349629" y="4383871"/>
            <a:ext cx="1202923" cy="1062645"/>
          </a:xfrm>
          <a:prstGeom prst="rect">
            <a:avLst/>
          </a:prstGeom>
          <a:noFill/>
          <a:ln>
            <a:noFill/>
          </a:ln>
        </p:spPr>
      </p:pic>
      <p:pic>
        <p:nvPicPr>
          <p:cNvPr id="480" name="Google Shape;480;p2"/>
          <p:cNvPicPr preferRelativeResize="0"/>
          <p:nvPr/>
        </p:nvPicPr>
        <p:blipFill rotWithShape="1">
          <a:blip r:embed="rId10">
            <a:alphaModFix/>
          </a:blip>
          <a:srcRect b="15339" l="42020" r="27587" t="6991"/>
          <a:stretch/>
        </p:blipFill>
        <p:spPr>
          <a:xfrm>
            <a:off x="832860" y="1144064"/>
            <a:ext cx="2607331" cy="4877821"/>
          </a:xfrm>
          <a:prstGeom prst="rect">
            <a:avLst/>
          </a:prstGeom>
          <a:noFill/>
          <a:ln>
            <a:noFill/>
          </a:ln>
        </p:spPr>
      </p:pic>
      <p:pic>
        <p:nvPicPr>
          <p:cNvPr id="481" name="Google Shape;481;p2"/>
          <p:cNvPicPr preferRelativeResize="0"/>
          <p:nvPr/>
        </p:nvPicPr>
        <p:blipFill rotWithShape="1">
          <a:blip r:embed="rId11">
            <a:alphaModFix/>
          </a:blip>
          <a:srcRect b="0" l="0" r="0" t="0"/>
          <a:stretch/>
        </p:blipFill>
        <p:spPr>
          <a:xfrm>
            <a:off x="2111892" y="4075304"/>
            <a:ext cx="968658" cy="968658"/>
          </a:xfrm>
          <a:prstGeom prst="rect">
            <a:avLst/>
          </a:prstGeom>
          <a:noFill/>
          <a:ln>
            <a:noFill/>
          </a:ln>
        </p:spPr>
      </p:pic>
      <p:sp>
        <p:nvSpPr>
          <p:cNvPr id="482" name="Google Shape;482;p2"/>
          <p:cNvSpPr txBox="1"/>
          <p:nvPr/>
        </p:nvSpPr>
        <p:spPr>
          <a:xfrm>
            <a:off x="2475844" y="220055"/>
            <a:ext cx="4384881" cy="2215991"/>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i="0" lang="es-AR" sz="3600">
                <a:solidFill>
                  <a:srgbClr val="003F6E"/>
                </a:solidFill>
                <a:latin typeface="Roboto"/>
                <a:ea typeface="Roboto"/>
                <a:cs typeface="Roboto"/>
                <a:sym typeface="Roboto"/>
              </a:rPr>
              <a:t>Estudios ambientales y cómo involucrar a las comunidades</a:t>
            </a:r>
            <a:endParaRPr/>
          </a:p>
        </p:txBody>
      </p:sp>
      <p:sp>
        <p:nvSpPr>
          <p:cNvPr id="483" name="Google Shape;483;p2"/>
          <p:cNvSpPr txBox="1"/>
          <p:nvPr/>
        </p:nvSpPr>
        <p:spPr>
          <a:xfrm>
            <a:off x="3393100" y="2808658"/>
            <a:ext cx="3473307" cy="738664"/>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i="0" lang="es-AR" sz="2400">
                <a:solidFill>
                  <a:srgbClr val="4EAE33"/>
                </a:solidFill>
                <a:latin typeface="Roboto"/>
                <a:ea typeface="Roboto"/>
                <a:cs typeface="Roboto"/>
                <a:sym typeface="Roboto"/>
              </a:rPr>
              <a:t>Monitoreos ambientales participativos</a:t>
            </a:r>
            <a:endParaRPr/>
          </a:p>
        </p:txBody>
      </p:sp>
      <p:sp>
        <p:nvSpPr>
          <p:cNvPr id="484" name="Google Shape;484;p2"/>
          <p:cNvSpPr txBox="1"/>
          <p:nvPr/>
        </p:nvSpPr>
        <p:spPr>
          <a:xfrm>
            <a:off x="3124152" y="5582363"/>
            <a:ext cx="3667866" cy="738664"/>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i="0" lang="es-AR" sz="2400">
                <a:solidFill>
                  <a:srgbClr val="4EAE33"/>
                </a:solidFill>
                <a:latin typeface="Roboto"/>
                <a:ea typeface="Roboto"/>
                <a:cs typeface="Roboto"/>
                <a:sym typeface="Roboto"/>
              </a:rPr>
              <a:t>Plataforma Virtual de Monitoreos Ambientales</a:t>
            </a:r>
            <a:endParaRPr/>
          </a:p>
        </p:txBody>
      </p:sp>
      <p:sp>
        <p:nvSpPr>
          <p:cNvPr id="485" name="Google Shape;485;p2"/>
          <p:cNvSpPr txBox="1"/>
          <p:nvPr/>
        </p:nvSpPr>
        <p:spPr>
          <a:xfrm>
            <a:off x="3343887" y="4101755"/>
            <a:ext cx="3473307" cy="738664"/>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r>
              <a:rPr b="1" lang="es-AR" sz="2400">
                <a:solidFill>
                  <a:srgbClr val="4EAE33"/>
                </a:solidFill>
                <a:latin typeface="Roboto"/>
                <a:ea typeface="Roboto"/>
                <a:cs typeface="Roboto"/>
                <a:sym typeface="Roboto"/>
              </a:rPr>
              <a:t>Capacitación de monitores</a:t>
            </a:r>
            <a:r>
              <a:rPr b="1" i="0" lang="es-AR" sz="2400">
                <a:solidFill>
                  <a:srgbClr val="4EAE33"/>
                </a:solidFill>
                <a:latin typeface="Roboto"/>
                <a:ea typeface="Roboto"/>
                <a:cs typeface="Roboto"/>
                <a:sym typeface="Roboto"/>
              </a:rPr>
              <a:t> ambientales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g1e338b55bec_1_904"/>
          <p:cNvSpPr txBox="1"/>
          <p:nvPr>
            <p:ph idx="12" type="sldNum"/>
          </p:nvPr>
        </p:nvSpPr>
        <p:spPr>
          <a:xfrm>
            <a:off x="11322590" y="6190667"/>
            <a:ext cx="583200" cy="524700"/>
          </a:xfrm>
          <a:prstGeom prst="rect">
            <a:avLst/>
          </a:prstGeom>
          <a:noFill/>
          <a:ln>
            <a:noFill/>
          </a:ln>
        </p:spPr>
        <p:txBody>
          <a:bodyPr anchorCtr="0" anchor="t" bIns="121900" lIns="121900" spcFirstLastPara="1" rIns="121900" wrap="square" tIns="121900">
            <a:normAutofit/>
          </a:bodyPr>
          <a:lstStyle/>
          <a:p>
            <a:pPr indent="0" lvl="0" marL="0" rtl="0" algn="r">
              <a:lnSpc>
                <a:spcPct val="100000"/>
              </a:lnSpc>
              <a:spcBef>
                <a:spcPts val="0"/>
              </a:spcBef>
              <a:spcAft>
                <a:spcPts val="0"/>
              </a:spcAft>
              <a:buSzPts val="1600"/>
              <a:buNone/>
            </a:pPr>
            <a:fld id="{00000000-1234-1234-1234-123412341234}" type="slidenum">
              <a:rPr lang="es-AR"/>
              <a:t>‹#›</a:t>
            </a:fld>
            <a:endParaRPr/>
          </a:p>
        </p:txBody>
      </p:sp>
      <p:sp>
        <p:nvSpPr>
          <p:cNvPr id="889" name="Google Shape;889;g1e338b55bec_1_904"/>
          <p:cNvSpPr txBox="1"/>
          <p:nvPr/>
        </p:nvSpPr>
        <p:spPr>
          <a:xfrm>
            <a:off x="2678091" y="2456591"/>
            <a:ext cx="7411500" cy="4155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0" i="0" lang="es-AR" sz="1900" u="none" cap="none" strike="noStrike">
                <a:solidFill>
                  <a:srgbClr val="000000"/>
                </a:solidFill>
                <a:latin typeface="Times New Roman"/>
                <a:ea typeface="Times New Roman"/>
                <a:cs typeface="Times New Roman"/>
                <a:sym typeface="Times New Roman"/>
              </a:rPr>
              <a:t> </a:t>
            </a:r>
            <a:endParaRPr b="0" i="0" sz="1900" u="none" cap="none" strike="noStrike">
              <a:solidFill>
                <a:srgbClr val="000000"/>
              </a:solidFill>
              <a:latin typeface="Arial"/>
              <a:ea typeface="Arial"/>
              <a:cs typeface="Arial"/>
              <a:sym typeface="Arial"/>
            </a:endParaRPr>
          </a:p>
        </p:txBody>
      </p:sp>
      <p:sp>
        <p:nvSpPr>
          <p:cNvPr id="890" name="Google Shape;890;g1e338b55bec_1_904"/>
          <p:cNvSpPr txBox="1"/>
          <p:nvPr/>
        </p:nvSpPr>
        <p:spPr>
          <a:xfrm>
            <a:off x="1042084" y="5386117"/>
            <a:ext cx="5054700" cy="5388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0" i="0" lang="es-AR" sz="2700" u="sng" cap="none" strike="noStrike">
                <a:solidFill>
                  <a:srgbClr val="0097A7"/>
                </a:solidFill>
                <a:latin typeface="Assistant"/>
                <a:ea typeface="Assistant"/>
                <a:cs typeface="Assistant"/>
                <a:sym typeface="Assistant"/>
              </a:rPr>
              <a:t>https://www.adimra.org.ar/iaea/</a:t>
            </a:r>
            <a:endParaRPr b="0" i="0" sz="2700" u="none" cap="none" strike="noStrike">
              <a:solidFill>
                <a:srgbClr val="000000"/>
              </a:solidFill>
              <a:latin typeface="Assistant"/>
              <a:ea typeface="Assistant"/>
              <a:cs typeface="Assistant"/>
              <a:sym typeface="Assistant"/>
            </a:endParaRPr>
          </a:p>
        </p:txBody>
      </p:sp>
      <p:pic>
        <p:nvPicPr>
          <p:cNvPr id="891" name="Google Shape;891;g1e338b55bec_1_904"/>
          <p:cNvPicPr preferRelativeResize="0"/>
          <p:nvPr/>
        </p:nvPicPr>
        <p:blipFill rotWithShape="1">
          <a:blip r:embed="rId3">
            <a:alphaModFix/>
          </a:blip>
          <a:srcRect b="8959" l="14943" r="14964" t="27268"/>
          <a:stretch/>
        </p:blipFill>
        <p:spPr>
          <a:xfrm>
            <a:off x="371856" y="2281183"/>
            <a:ext cx="5724931" cy="2929524"/>
          </a:xfrm>
          <a:prstGeom prst="rect">
            <a:avLst/>
          </a:prstGeom>
          <a:noFill/>
          <a:ln>
            <a:noFill/>
          </a:ln>
        </p:spPr>
      </p:pic>
      <p:pic>
        <p:nvPicPr>
          <p:cNvPr descr="Aula de clases con relleno sólido" id="892" name="Google Shape;892;g1e338b55bec_1_904"/>
          <p:cNvPicPr preferRelativeResize="0"/>
          <p:nvPr/>
        </p:nvPicPr>
        <p:blipFill rotWithShape="1">
          <a:blip r:embed="rId4">
            <a:alphaModFix/>
          </a:blip>
          <a:srcRect b="0" l="0" r="0" t="0"/>
          <a:stretch/>
        </p:blipFill>
        <p:spPr>
          <a:xfrm>
            <a:off x="7263536" y="1618089"/>
            <a:ext cx="929180" cy="929180"/>
          </a:xfrm>
          <a:prstGeom prst="rect">
            <a:avLst/>
          </a:prstGeom>
          <a:noFill/>
          <a:ln>
            <a:noFill/>
          </a:ln>
          <a:effectLst>
            <a:outerShdw blurRad="50800" rotWithShape="0" algn="t" dir="5400000" dist="38100">
              <a:srgbClr val="000000">
                <a:alpha val="40000"/>
              </a:srgbClr>
            </a:outerShdw>
          </a:effectLst>
        </p:spPr>
      </p:pic>
      <p:sp>
        <p:nvSpPr>
          <p:cNvPr id="893" name="Google Shape;893;g1e338b55bec_1_904"/>
          <p:cNvSpPr txBox="1"/>
          <p:nvPr/>
        </p:nvSpPr>
        <p:spPr>
          <a:xfrm>
            <a:off x="8353931" y="1826657"/>
            <a:ext cx="2370600" cy="9543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0" i="0" lang="es-AR" sz="2700" u="none" cap="none" strike="noStrike">
                <a:solidFill>
                  <a:srgbClr val="595959"/>
                </a:solidFill>
                <a:latin typeface="Arial"/>
                <a:ea typeface="Arial"/>
                <a:cs typeface="Arial"/>
                <a:sym typeface="Arial"/>
              </a:rPr>
              <a:t>250 CURSOS</a:t>
            </a:r>
            <a:endParaRPr sz="1900"/>
          </a:p>
        </p:txBody>
      </p:sp>
      <p:pic>
        <p:nvPicPr>
          <p:cNvPr descr="Usuarios con relleno sólido" id="894" name="Google Shape;894;g1e338b55bec_1_904"/>
          <p:cNvPicPr preferRelativeResize="0"/>
          <p:nvPr/>
        </p:nvPicPr>
        <p:blipFill rotWithShape="1">
          <a:blip r:embed="rId5">
            <a:alphaModFix/>
          </a:blip>
          <a:srcRect b="0" l="0" r="0" t="0"/>
          <a:stretch/>
        </p:blipFill>
        <p:spPr>
          <a:xfrm>
            <a:off x="7219869" y="2580017"/>
            <a:ext cx="1057018" cy="1034819"/>
          </a:xfrm>
          <a:prstGeom prst="rect">
            <a:avLst/>
          </a:prstGeom>
          <a:noFill/>
          <a:ln>
            <a:noFill/>
          </a:ln>
          <a:effectLst>
            <a:outerShdw blurRad="50800" rotWithShape="0" algn="t" dir="5400000" dist="38100">
              <a:srgbClr val="000000">
                <a:alpha val="40000"/>
              </a:srgbClr>
            </a:outerShdw>
          </a:effectLst>
        </p:spPr>
      </p:pic>
      <p:sp>
        <p:nvSpPr>
          <p:cNvPr id="895" name="Google Shape;895;g1e338b55bec_1_904"/>
          <p:cNvSpPr txBox="1"/>
          <p:nvPr/>
        </p:nvSpPr>
        <p:spPr>
          <a:xfrm>
            <a:off x="8399241" y="2580017"/>
            <a:ext cx="2923200" cy="9543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0" i="0" lang="es-AR" sz="2700" u="none" cap="none" strike="noStrike">
                <a:solidFill>
                  <a:srgbClr val="595959"/>
                </a:solidFill>
                <a:latin typeface="Arial"/>
                <a:ea typeface="Arial"/>
                <a:cs typeface="Arial"/>
                <a:sym typeface="Arial"/>
              </a:rPr>
              <a:t>6.000 VACANTES</a:t>
            </a:r>
            <a:endParaRPr sz="1900"/>
          </a:p>
        </p:txBody>
      </p:sp>
      <p:pic>
        <p:nvPicPr>
          <p:cNvPr id="896" name="Google Shape;896;g1e338b55bec_1_904"/>
          <p:cNvPicPr preferRelativeResize="0"/>
          <p:nvPr/>
        </p:nvPicPr>
        <p:blipFill rotWithShape="1">
          <a:blip r:embed="rId6">
            <a:alphaModFix/>
          </a:blip>
          <a:srcRect b="24789" l="14812" r="9726" t="12707"/>
          <a:stretch/>
        </p:blipFill>
        <p:spPr>
          <a:xfrm>
            <a:off x="6568308" y="3705461"/>
            <a:ext cx="5170018" cy="2408451"/>
          </a:xfrm>
          <a:prstGeom prst="rect">
            <a:avLst/>
          </a:prstGeom>
          <a:noFill/>
          <a:ln>
            <a:noFill/>
          </a:ln>
        </p:spPr>
      </p:pic>
      <p:sp>
        <p:nvSpPr>
          <p:cNvPr id="897" name="Google Shape;897;g1e338b55bec_1_904"/>
          <p:cNvSpPr txBox="1"/>
          <p:nvPr>
            <p:ph type="title"/>
          </p:nvPr>
        </p:nvSpPr>
        <p:spPr>
          <a:xfrm>
            <a:off x="371856" y="494952"/>
            <a:ext cx="10817700" cy="4269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lt1"/>
              </a:buClr>
              <a:buSzPts val="3300"/>
              <a:buFont typeface="Assistant"/>
              <a:buNone/>
            </a:pPr>
            <a:r>
              <a:rPr lang="es-AR"/>
              <a:t>INSTITUTO</a:t>
            </a:r>
            <a:r>
              <a:rPr b="1" lang="es-AR"/>
              <a:t> </a:t>
            </a:r>
            <a:r>
              <a:rPr lang="es-AR"/>
              <a:t>DE</a:t>
            </a:r>
            <a:r>
              <a:rPr b="1" lang="es-AR"/>
              <a:t> </a:t>
            </a:r>
            <a:r>
              <a:rPr lang="es-AR"/>
              <a:t>ACTUALIZACIÓN EMPRESARIAL ADIMRA</a:t>
            </a:r>
            <a:endParaRPr/>
          </a:p>
        </p:txBody>
      </p:sp>
      <p:sp>
        <p:nvSpPr>
          <p:cNvPr id="898" name="Google Shape;898;g1e338b55bec_1_904"/>
          <p:cNvSpPr txBox="1"/>
          <p:nvPr/>
        </p:nvSpPr>
        <p:spPr>
          <a:xfrm>
            <a:off x="829751" y="1647291"/>
            <a:ext cx="4638300" cy="5388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1" i="0" lang="es-AR" sz="2700" u="none" cap="none" strike="noStrike">
                <a:solidFill>
                  <a:srgbClr val="00AFEF"/>
                </a:solidFill>
                <a:latin typeface="Assistant"/>
                <a:ea typeface="Assistant"/>
                <a:cs typeface="Assistant"/>
                <a:sym typeface="Assistant"/>
              </a:rPr>
              <a:t>OFERTA FORMATIVA 2023</a:t>
            </a:r>
            <a:endParaRPr sz="19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g1e338b55bec_1_918"/>
          <p:cNvSpPr txBox="1"/>
          <p:nvPr/>
        </p:nvSpPr>
        <p:spPr>
          <a:xfrm>
            <a:off x="2527593" y="2336267"/>
            <a:ext cx="6984900" cy="1317600"/>
          </a:xfrm>
          <a:prstGeom prst="rect">
            <a:avLst/>
          </a:prstGeom>
          <a:noFill/>
          <a:ln>
            <a:noFill/>
          </a:ln>
        </p:spPr>
        <p:txBody>
          <a:bodyPr anchorCtr="0" anchor="t" bIns="121900" lIns="121900" spcFirstLastPara="1" rIns="121900" wrap="square" tIns="121900">
            <a:spAutoFit/>
          </a:bodyPr>
          <a:lstStyle/>
          <a:p>
            <a:pPr indent="0" lvl="0" marL="0" marR="0" rtl="0" algn="ctr">
              <a:lnSpc>
                <a:spcPct val="80000"/>
              </a:lnSpc>
              <a:spcBef>
                <a:spcPts val="0"/>
              </a:spcBef>
              <a:spcAft>
                <a:spcPts val="0"/>
              </a:spcAft>
              <a:buClr>
                <a:srgbClr val="000000"/>
              </a:buClr>
              <a:buSzPts val="8700"/>
              <a:buFont typeface="Arial"/>
              <a:buNone/>
            </a:pPr>
            <a:r>
              <a:rPr b="1" i="0" lang="es-AR" sz="8700" u="none" cap="none" strike="noStrike">
                <a:solidFill>
                  <a:schemeClr val="lt1"/>
                </a:solidFill>
                <a:latin typeface="Assistant"/>
                <a:ea typeface="Assistant"/>
                <a:cs typeface="Assistant"/>
                <a:sym typeface="Assistant"/>
              </a:rPr>
              <a:t>¡</a:t>
            </a:r>
            <a:r>
              <a:rPr b="0" i="0" lang="es-AR" sz="8700" u="none" cap="none" strike="noStrike">
                <a:solidFill>
                  <a:schemeClr val="lt1"/>
                </a:solidFill>
                <a:latin typeface="Assistant ExtraLight"/>
                <a:ea typeface="Assistant ExtraLight"/>
                <a:cs typeface="Assistant ExtraLight"/>
                <a:sym typeface="Assistant ExtraLight"/>
              </a:rPr>
              <a:t>Gracias</a:t>
            </a:r>
            <a:r>
              <a:rPr b="1" i="0" lang="es-AR" sz="8700" u="none" cap="none" strike="noStrike">
                <a:solidFill>
                  <a:schemeClr val="lt1"/>
                </a:solidFill>
                <a:latin typeface="Assistant"/>
                <a:ea typeface="Assistant"/>
                <a:cs typeface="Assistant"/>
                <a:sym typeface="Assistant"/>
              </a:rPr>
              <a:t>!</a:t>
            </a:r>
            <a:endParaRPr b="1" i="0" sz="8700" u="none" cap="none" strike="noStrike">
              <a:solidFill>
                <a:schemeClr val="lt1"/>
              </a:solidFill>
              <a:latin typeface="Assistant"/>
              <a:ea typeface="Assistant"/>
              <a:cs typeface="Assistant"/>
              <a:sym typeface="Assistant"/>
            </a:endParaRPr>
          </a:p>
        </p:txBody>
      </p:sp>
      <p:sp>
        <p:nvSpPr>
          <p:cNvPr id="904" name="Google Shape;904;g1e338b55bec_1_918"/>
          <p:cNvSpPr/>
          <p:nvPr/>
        </p:nvSpPr>
        <p:spPr>
          <a:xfrm>
            <a:off x="167" y="4292100"/>
            <a:ext cx="12193500" cy="17847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905" name="Google Shape;905;g1e338b55bec_1_918"/>
          <p:cNvPicPr preferRelativeResize="0"/>
          <p:nvPr/>
        </p:nvPicPr>
        <p:blipFill rotWithShape="1">
          <a:blip r:embed="rId3">
            <a:alphaModFix/>
          </a:blip>
          <a:srcRect b="21887" l="0" r="0" t="15235"/>
          <a:stretch/>
        </p:blipFill>
        <p:spPr>
          <a:xfrm>
            <a:off x="4975276" y="4527700"/>
            <a:ext cx="2089536" cy="1313601"/>
          </a:xfrm>
          <a:prstGeom prst="rect">
            <a:avLst/>
          </a:prstGeom>
          <a:noFill/>
          <a:ln>
            <a:noFill/>
          </a:ln>
        </p:spPr>
      </p:pic>
      <p:grpSp>
        <p:nvGrpSpPr>
          <p:cNvPr id="906" name="Google Shape;906;g1e338b55bec_1_918"/>
          <p:cNvGrpSpPr/>
          <p:nvPr/>
        </p:nvGrpSpPr>
        <p:grpSpPr>
          <a:xfrm>
            <a:off x="2939056" y="6299829"/>
            <a:ext cx="1510506" cy="335192"/>
            <a:chOff x="1333825" y="3134675"/>
            <a:chExt cx="1132738" cy="251400"/>
          </a:xfrm>
        </p:grpSpPr>
        <p:pic>
          <p:nvPicPr>
            <p:cNvPr id="907" name="Google Shape;907;g1e338b55bec_1_918"/>
            <p:cNvPicPr preferRelativeResize="0"/>
            <p:nvPr/>
          </p:nvPicPr>
          <p:blipFill rotWithShape="1">
            <a:blip r:embed="rId4">
              <a:alphaModFix/>
            </a:blip>
            <a:srcRect b="0" l="0" r="0" t="0"/>
            <a:stretch/>
          </p:blipFill>
          <p:spPr>
            <a:xfrm>
              <a:off x="1333825" y="3141300"/>
              <a:ext cx="238125" cy="238125"/>
            </a:xfrm>
            <a:prstGeom prst="rect">
              <a:avLst/>
            </a:prstGeom>
            <a:noFill/>
            <a:ln>
              <a:noFill/>
            </a:ln>
          </p:spPr>
        </p:pic>
        <p:sp>
          <p:nvSpPr>
            <p:cNvPr id="908" name="Google Shape;908;g1e338b55bec_1_918"/>
            <p:cNvSpPr/>
            <p:nvPr/>
          </p:nvSpPr>
          <p:spPr>
            <a:xfrm>
              <a:off x="1571963" y="3134675"/>
              <a:ext cx="894600" cy="2514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1" i="0" lang="es-AR" sz="1200" u="none" cap="none" strike="noStrike">
                  <a:solidFill>
                    <a:schemeClr val="lt1"/>
                  </a:solidFill>
                  <a:latin typeface="Source Sans Pro"/>
                  <a:ea typeface="Source Sans Pro"/>
                  <a:cs typeface="Source Sans Pro"/>
                  <a:sym typeface="Source Sans Pro"/>
                </a:rPr>
                <a:t>@RedADIMRA</a:t>
              </a:r>
              <a:endParaRPr b="1" i="0" sz="1200" u="none" cap="none" strike="noStrike">
                <a:solidFill>
                  <a:schemeClr val="lt1"/>
                </a:solidFill>
                <a:latin typeface="Source Sans Pro"/>
                <a:ea typeface="Source Sans Pro"/>
                <a:cs typeface="Source Sans Pro"/>
                <a:sym typeface="Source Sans Pro"/>
              </a:endParaRPr>
            </a:p>
          </p:txBody>
        </p:sp>
      </p:grpSp>
      <p:grpSp>
        <p:nvGrpSpPr>
          <p:cNvPr id="909" name="Google Shape;909;g1e338b55bec_1_918"/>
          <p:cNvGrpSpPr/>
          <p:nvPr/>
        </p:nvGrpSpPr>
        <p:grpSpPr>
          <a:xfrm>
            <a:off x="4867197" y="6299829"/>
            <a:ext cx="1138028" cy="335192"/>
            <a:chOff x="3233450" y="3134675"/>
            <a:chExt cx="853414" cy="251400"/>
          </a:xfrm>
        </p:grpSpPr>
        <p:pic>
          <p:nvPicPr>
            <p:cNvPr id="910" name="Google Shape;910;g1e338b55bec_1_918"/>
            <p:cNvPicPr preferRelativeResize="0"/>
            <p:nvPr/>
          </p:nvPicPr>
          <p:blipFill rotWithShape="1">
            <a:blip r:embed="rId5">
              <a:alphaModFix/>
            </a:blip>
            <a:srcRect b="0" l="0" r="0" t="0"/>
            <a:stretch/>
          </p:blipFill>
          <p:spPr>
            <a:xfrm>
              <a:off x="3233450" y="3141300"/>
              <a:ext cx="238125" cy="238125"/>
            </a:xfrm>
            <a:prstGeom prst="rect">
              <a:avLst/>
            </a:prstGeom>
            <a:noFill/>
            <a:ln>
              <a:noFill/>
            </a:ln>
          </p:spPr>
        </p:pic>
        <p:sp>
          <p:nvSpPr>
            <p:cNvPr id="911" name="Google Shape;911;g1e338b55bec_1_918"/>
            <p:cNvSpPr/>
            <p:nvPr/>
          </p:nvSpPr>
          <p:spPr>
            <a:xfrm>
              <a:off x="3471564" y="3134675"/>
              <a:ext cx="615300" cy="2514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1" i="0" lang="es-AR" sz="1200" u="none" cap="none" strike="noStrike">
                  <a:solidFill>
                    <a:schemeClr val="lt1"/>
                  </a:solidFill>
                  <a:latin typeface="Source Sans Pro"/>
                  <a:ea typeface="Source Sans Pro"/>
                  <a:cs typeface="Source Sans Pro"/>
                  <a:sym typeface="Source Sans Pro"/>
                </a:rPr>
                <a:t>ADIMRA</a:t>
              </a:r>
              <a:endParaRPr b="1" i="0" sz="1200" u="none" cap="none" strike="noStrike">
                <a:solidFill>
                  <a:schemeClr val="lt1"/>
                </a:solidFill>
                <a:latin typeface="Source Sans Pro"/>
                <a:ea typeface="Source Sans Pro"/>
                <a:cs typeface="Source Sans Pro"/>
                <a:sym typeface="Source Sans Pro"/>
              </a:endParaRPr>
            </a:p>
          </p:txBody>
        </p:sp>
      </p:grpSp>
      <p:grpSp>
        <p:nvGrpSpPr>
          <p:cNvPr id="912" name="Google Shape;912;g1e338b55bec_1_918"/>
          <p:cNvGrpSpPr/>
          <p:nvPr/>
        </p:nvGrpSpPr>
        <p:grpSpPr>
          <a:xfrm>
            <a:off x="6422857" y="6299829"/>
            <a:ext cx="1715720" cy="335192"/>
            <a:chOff x="5355600" y="3134675"/>
            <a:chExt cx="1286629" cy="251400"/>
          </a:xfrm>
        </p:grpSpPr>
        <p:pic>
          <p:nvPicPr>
            <p:cNvPr id="913" name="Google Shape;913;g1e338b55bec_1_918"/>
            <p:cNvPicPr preferRelativeResize="0"/>
            <p:nvPr/>
          </p:nvPicPr>
          <p:blipFill rotWithShape="1">
            <a:blip r:embed="rId6">
              <a:alphaModFix/>
            </a:blip>
            <a:srcRect b="0" l="0" r="0" t="0"/>
            <a:stretch/>
          </p:blipFill>
          <p:spPr>
            <a:xfrm>
              <a:off x="5355600" y="3141300"/>
              <a:ext cx="238125" cy="238125"/>
            </a:xfrm>
            <a:prstGeom prst="rect">
              <a:avLst/>
            </a:prstGeom>
            <a:noFill/>
            <a:ln>
              <a:noFill/>
            </a:ln>
          </p:spPr>
        </p:pic>
        <p:sp>
          <p:nvSpPr>
            <p:cNvPr id="914" name="Google Shape;914;g1e338b55bec_1_918"/>
            <p:cNvSpPr/>
            <p:nvPr/>
          </p:nvSpPr>
          <p:spPr>
            <a:xfrm>
              <a:off x="5593729" y="3134675"/>
              <a:ext cx="1048500" cy="2514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1" i="0" lang="es-AR" sz="1200" u="none" cap="none" strike="noStrike">
                  <a:solidFill>
                    <a:schemeClr val="lt1"/>
                  </a:solidFill>
                  <a:latin typeface="Source Sans Pro"/>
                  <a:ea typeface="Source Sans Pro"/>
                  <a:cs typeface="Source Sans Pro"/>
                  <a:sym typeface="Source Sans Pro"/>
                </a:rPr>
                <a:t>ADIMRA #oficial</a:t>
              </a:r>
              <a:endParaRPr b="1" i="0" sz="1200" u="none" cap="none" strike="noStrike">
                <a:solidFill>
                  <a:schemeClr val="lt1"/>
                </a:solidFill>
                <a:latin typeface="Source Sans Pro"/>
                <a:ea typeface="Source Sans Pro"/>
                <a:cs typeface="Source Sans Pro"/>
                <a:sym typeface="Source Sans Pro"/>
              </a:endParaRPr>
            </a:p>
          </p:txBody>
        </p:sp>
      </p:grpSp>
      <p:grpSp>
        <p:nvGrpSpPr>
          <p:cNvPr id="915" name="Google Shape;915;g1e338b55bec_1_918"/>
          <p:cNvGrpSpPr/>
          <p:nvPr/>
        </p:nvGrpSpPr>
        <p:grpSpPr>
          <a:xfrm>
            <a:off x="8556254" y="6299776"/>
            <a:ext cx="1285946" cy="335198"/>
            <a:chOff x="162375" y="4724950"/>
            <a:chExt cx="964339" cy="251405"/>
          </a:xfrm>
        </p:grpSpPr>
        <p:sp>
          <p:nvSpPr>
            <p:cNvPr id="916" name="Google Shape;916;g1e338b55bec_1_918"/>
            <p:cNvSpPr/>
            <p:nvPr/>
          </p:nvSpPr>
          <p:spPr>
            <a:xfrm>
              <a:off x="371014" y="4724950"/>
              <a:ext cx="755700" cy="2514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200"/>
                <a:buFont typeface="Arial"/>
                <a:buNone/>
              </a:pPr>
              <a:r>
                <a:rPr b="1" i="0" lang="es-AR" sz="1200" u="none" cap="none" strike="noStrike">
                  <a:solidFill>
                    <a:schemeClr val="lt1"/>
                  </a:solidFill>
                  <a:latin typeface="Source Sans Pro"/>
                  <a:ea typeface="Source Sans Pro"/>
                  <a:cs typeface="Source Sans Pro"/>
                  <a:sym typeface="Source Sans Pro"/>
                </a:rPr>
                <a:t>@</a:t>
              </a:r>
              <a:r>
                <a:rPr b="1" i="0" lang="es-AR" sz="1200" u="none" cap="none" strike="noStrike">
                  <a:solidFill>
                    <a:schemeClr val="lt1"/>
                  </a:solidFill>
                  <a:uFill>
                    <a:noFill/>
                  </a:uFill>
                  <a:latin typeface="Source Sans Pro"/>
                  <a:ea typeface="Source Sans Pro"/>
                  <a:cs typeface="Source Sans Pro"/>
                  <a:sym typeface="Source Sans Pro"/>
                  <a:hlinkClick r:id="rId7">
                    <a:extLst>
                      <a:ext uri="{A12FA001-AC4F-418D-AE19-62706E023703}">
                        <ahyp:hlinkClr val="tx"/>
                      </a:ext>
                    </a:extLst>
                  </a:hlinkClick>
                </a:rPr>
                <a:t>ADIMRA</a:t>
              </a:r>
              <a:endParaRPr b="1" i="0" sz="1200" u="none" cap="none" strike="noStrike">
                <a:solidFill>
                  <a:schemeClr val="lt1"/>
                </a:solidFill>
                <a:latin typeface="Source Sans Pro"/>
                <a:ea typeface="Source Sans Pro"/>
                <a:cs typeface="Source Sans Pro"/>
                <a:sym typeface="Source Sans Pro"/>
              </a:endParaRPr>
            </a:p>
          </p:txBody>
        </p:sp>
        <p:pic>
          <p:nvPicPr>
            <p:cNvPr id="917" name="Google Shape;917;g1e338b55bec_1_918"/>
            <p:cNvPicPr preferRelativeResize="0"/>
            <p:nvPr/>
          </p:nvPicPr>
          <p:blipFill rotWithShape="1">
            <a:blip r:embed="rId8">
              <a:alphaModFix/>
            </a:blip>
            <a:srcRect b="0" l="0" r="0" t="0"/>
            <a:stretch/>
          </p:blipFill>
          <p:spPr>
            <a:xfrm>
              <a:off x="162375" y="4724955"/>
              <a:ext cx="251400" cy="251400"/>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pic>
        <p:nvPicPr>
          <p:cNvPr id="922" name="Google Shape;922;g1e338b55bec_1_1746"/>
          <p:cNvPicPr preferRelativeResize="0"/>
          <p:nvPr/>
        </p:nvPicPr>
        <p:blipFill rotWithShape="1">
          <a:blip r:embed="rId3">
            <a:alphaModFix/>
          </a:blip>
          <a:srcRect b="0" l="0" r="0" t="0"/>
          <a:stretch/>
        </p:blipFill>
        <p:spPr>
          <a:xfrm>
            <a:off x="6932198" y="1967"/>
            <a:ext cx="5260698" cy="6857999"/>
          </a:xfrm>
          <a:prstGeom prst="rect">
            <a:avLst/>
          </a:prstGeom>
          <a:noFill/>
          <a:ln>
            <a:noFill/>
          </a:ln>
        </p:spPr>
      </p:pic>
      <p:pic>
        <p:nvPicPr>
          <p:cNvPr id="923" name="Google Shape;923;g1e338b55bec_1_1746"/>
          <p:cNvPicPr preferRelativeResize="0"/>
          <p:nvPr/>
        </p:nvPicPr>
        <p:blipFill rotWithShape="1">
          <a:blip r:embed="rId4">
            <a:alphaModFix/>
          </a:blip>
          <a:srcRect b="0" l="0" r="0" t="0"/>
          <a:stretch/>
        </p:blipFill>
        <p:spPr>
          <a:xfrm>
            <a:off x="666286" y="5896484"/>
            <a:ext cx="3371936" cy="615566"/>
          </a:xfrm>
          <a:prstGeom prst="rect">
            <a:avLst/>
          </a:prstGeom>
          <a:noFill/>
          <a:ln>
            <a:noFill/>
          </a:ln>
        </p:spPr>
      </p:pic>
      <p:sp>
        <p:nvSpPr>
          <p:cNvPr id="924" name="Google Shape;924;g1e338b55bec_1_1746"/>
          <p:cNvSpPr txBox="1"/>
          <p:nvPr/>
        </p:nvSpPr>
        <p:spPr>
          <a:xfrm>
            <a:off x="598425" y="1251471"/>
            <a:ext cx="5991600" cy="2478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4300" u="none" cap="none" strike="noStrike">
                <a:solidFill>
                  <a:schemeClr val="dk1"/>
                </a:solidFill>
                <a:latin typeface="Encode Sans ExtraBold"/>
                <a:ea typeface="Encode Sans ExtraBold"/>
                <a:cs typeface="Encode Sans ExtraBold"/>
                <a:sym typeface="Encode Sans ExtraBold"/>
              </a:rPr>
              <a:t>Fortalecimiento de la Cadena de Valor Minera </a:t>
            </a:r>
            <a:endParaRPr b="1" i="0" sz="4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434343"/>
              </a:solidFill>
              <a:latin typeface="Encode Sans Light"/>
              <a:ea typeface="Encode Sans Light"/>
              <a:cs typeface="Encode Sans Light"/>
              <a:sym typeface="Encode Sans Light"/>
            </a:endParaRPr>
          </a:p>
        </p:txBody>
      </p:sp>
      <p:sp>
        <p:nvSpPr>
          <p:cNvPr id="925" name="Google Shape;925;g1e338b55bec_1_1746"/>
          <p:cNvSpPr txBox="1"/>
          <p:nvPr/>
        </p:nvSpPr>
        <p:spPr>
          <a:xfrm>
            <a:off x="666286" y="4570895"/>
            <a:ext cx="51300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1" i="0" lang="es-AR" sz="2100" u="none" cap="none" strike="noStrike">
                <a:solidFill>
                  <a:srgbClr val="434343"/>
                </a:solidFill>
                <a:latin typeface="Encode Sans Medium"/>
                <a:ea typeface="Encode Sans Medium"/>
                <a:cs typeface="Encode Sans Medium"/>
                <a:sym typeface="Encode Sans Medium"/>
              </a:rPr>
              <a:t>Dirección Nacional de Cadena de Valor e Infraestructura Minera</a:t>
            </a:r>
            <a:endParaRPr sz="1900"/>
          </a:p>
          <a:p>
            <a:pPr indent="0" lvl="0" marL="0" marR="0" rtl="0" algn="l">
              <a:lnSpc>
                <a:spcPct val="100000"/>
              </a:lnSpc>
              <a:spcBef>
                <a:spcPts val="0"/>
              </a:spcBef>
              <a:spcAft>
                <a:spcPts val="0"/>
              </a:spcAft>
              <a:buClr>
                <a:srgbClr val="000000"/>
              </a:buClr>
              <a:buSzPts val="2100"/>
              <a:buFont typeface="Arial"/>
              <a:buNone/>
            </a:pPr>
            <a:r>
              <a:rPr b="0" i="0" lang="es-AR" sz="1500" u="none" cap="none" strike="noStrike">
                <a:solidFill>
                  <a:srgbClr val="434343"/>
                </a:solidFill>
                <a:latin typeface="Encode Sans Medium"/>
                <a:ea typeface="Encode Sans Medium"/>
                <a:cs typeface="Encode Sans Medium"/>
                <a:sym typeface="Encode Sans Medium"/>
              </a:rPr>
              <a:t>Mayo 2023</a:t>
            </a:r>
            <a:endParaRPr b="0" i="0" sz="1500" u="none" cap="none" strike="noStrike">
              <a:solidFill>
                <a:srgbClr val="434343"/>
              </a:solidFill>
              <a:latin typeface="Encode Sans Medium"/>
              <a:ea typeface="Encode Sans Medium"/>
              <a:cs typeface="Encode Sans Medium"/>
              <a:sym typeface="Encode Sans Medium"/>
            </a:endParaRPr>
          </a:p>
        </p:txBody>
      </p:sp>
      <p:sp>
        <p:nvSpPr>
          <p:cNvPr id="926" name="Google Shape;926;g1e338b55bec_1_1746"/>
          <p:cNvSpPr/>
          <p:nvPr/>
        </p:nvSpPr>
        <p:spPr>
          <a:xfrm>
            <a:off x="0" y="6709167"/>
            <a:ext cx="12193500" cy="1509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927" name="Google Shape;927;g1e338b55bec_1_1746"/>
          <p:cNvSpPr/>
          <p:nvPr/>
        </p:nvSpPr>
        <p:spPr>
          <a:xfrm>
            <a:off x="-21036" y="1136300"/>
            <a:ext cx="198900" cy="7395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g1e338b55bec_1_1755"/>
          <p:cNvPicPr preferRelativeResize="0"/>
          <p:nvPr/>
        </p:nvPicPr>
        <p:blipFill rotWithShape="1">
          <a:blip r:embed="rId3">
            <a:alphaModFix/>
          </a:blip>
          <a:srcRect b="0" l="0" r="0" t="0"/>
          <a:stretch/>
        </p:blipFill>
        <p:spPr>
          <a:xfrm>
            <a:off x="0" y="5631673"/>
            <a:ext cx="12192005" cy="1226327"/>
          </a:xfrm>
          <a:prstGeom prst="rect">
            <a:avLst/>
          </a:prstGeom>
          <a:noFill/>
          <a:ln>
            <a:noFill/>
          </a:ln>
        </p:spPr>
      </p:pic>
      <p:sp>
        <p:nvSpPr>
          <p:cNvPr id="933" name="Google Shape;933;g1e338b55bec_1_1755"/>
          <p:cNvSpPr txBox="1"/>
          <p:nvPr/>
        </p:nvSpPr>
        <p:spPr>
          <a:xfrm>
            <a:off x="865445" y="2043267"/>
            <a:ext cx="4175700" cy="221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rgbClr val="000000"/>
                </a:solidFill>
                <a:latin typeface="Encode Sans"/>
                <a:ea typeface="Encode Sans"/>
                <a:cs typeface="Encode Sans"/>
                <a:sym typeface="Encode Sans"/>
              </a:rPr>
              <a:t>Presidencia de la Nación</a:t>
            </a:r>
            <a:endParaRPr b="1"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rgbClr val="000000"/>
                </a:solidFill>
                <a:latin typeface="Encode Sans"/>
                <a:ea typeface="Encode Sans"/>
                <a:cs typeface="Encode Sans"/>
                <a:sym typeface="Encode Sans"/>
              </a:rPr>
              <a:t>Dr. Abg. Alberto Fernández</a:t>
            </a:r>
            <a:endParaRPr b="0"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rgbClr val="000000"/>
                </a:solidFill>
                <a:latin typeface="Encode Sans"/>
                <a:ea typeface="Encode Sans"/>
                <a:cs typeface="Encode Sans"/>
                <a:sym typeface="Encode Sans"/>
              </a:rPr>
              <a:t>Ministerio de Economía</a:t>
            </a:r>
            <a:endParaRPr b="1"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rgbClr val="000000"/>
                </a:solidFill>
                <a:latin typeface="Encode Sans"/>
                <a:ea typeface="Encode Sans"/>
                <a:cs typeface="Encode Sans"/>
                <a:sym typeface="Encode Sans"/>
              </a:rPr>
              <a:t>Abg. Sergio Tomás Massa</a:t>
            </a:r>
            <a:endParaRPr b="0"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rgbClr val="000000"/>
                </a:solidFill>
                <a:latin typeface="Encode Sans"/>
                <a:ea typeface="Encode Sans"/>
                <a:cs typeface="Encode Sans"/>
                <a:sym typeface="Encode Sans"/>
              </a:rPr>
              <a:t>Secretaría de Minería</a:t>
            </a:r>
            <a:endParaRPr b="1"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rgbClr val="000000"/>
                </a:solidFill>
                <a:latin typeface="Encode Sans"/>
                <a:ea typeface="Encode Sans"/>
                <a:cs typeface="Encode Sans"/>
                <a:sym typeface="Encode Sans"/>
              </a:rPr>
              <a:t>Abg. María Fernanda Ávila</a:t>
            </a:r>
            <a:endParaRPr b="0" i="0" sz="1600" u="none" cap="none" strike="noStrike">
              <a:solidFill>
                <a:srgbClr val="000000"/>
              </a:solidFill>
              <a:latin typeface="Encode Sans"/>
              <a:ea typeface="Encode Sans"/>
              <a:cs typeface="Encode Sans"/>
              <a:sym typeface="Encode Sans"/>
            </a:endParaRPr>
          </a:p>
        </p:txBody>
      </p:sp>
      <p:sp>
        <p:nvSpPr>
          <p:cNvPr id="934" name="Google Shape;934;g1e338b55bec_1_1755"/>
          <p:cNvSpPr txBox="1"/>
          <p:nvPr/>
        </p:nvSpPr>
        <p:spPr>
          <a:xfrm>
            <a:off x="5570053" y="2043267"/>
            <a:ext cx="4800600" cy="2216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rgbClr val="000000"/>
                </a:solidFill>
                <a:latin typeface="Encode Sans"/>
                <a:ea typeface="Encode Sans"/>
                <a:cs typeface="Encode Sans"/>
                <a:sym typeface="Encode Sans"/>
              </a:rPr>
              <a:t>Subsecretaría de Política Minera </a:t>
            </a:r>
            <a:endParaRPr b="1" i="0" sz="1600" u="none" cap="none" strike="noStrike">
              <a:solidFill>
                <a:srgbClr val="000000"/>
              </a:solidFill>
              <a:latin typeface="Encode Sans"/>
              <a:ea typeface="Encode Sans"/>
              <a:cs typeface="Encode Sans"/>
              <a:sym typeface="Encode Sans"/>
            </a:endParaRPr>
          </a:p>
          <a:p>
            <a:pPr indent="0" lvl="0" marL="0" marR="0" rtl="0" algn="just">
              <a:lnSpc>
                <a:spcPct val="150000"/>
              </a:lnSpc>
              <a:spcBef>
                <a:spcPts val="0"/>
              </a:spcBef>
              <a:spcAft>
                <a:spcPts val="0"/>
              </a:spcAft>
              <a:buClr>
                <a:srgbClr val="000000"/>
              </a:buClr>
              <a:buSzPts val="1600"/>
              <a:buFont typeface="Arial"/>
              <a:buNone/>
            </a:pPr>
            <a:r>
              <a:rPr b="0" i="0" lang="es-AR" sz="1600" u="none" cap="none" strike="noStrike">
                <a:solidFill>
                  <a:schemeClr val="dk1"/>
                </a:solidFill>
                <a:latin typeface="Encode Sans"/>
                <a:ea typeface="Encode Sans"/>
                <a:cs typeface="Encode Sans"/>
                <a:sym typeface="Encode Sans"/>
              </a:rPr>
              <a:t>Cpn. Enzo Araya</a:t>
            </a:r>
            <a:endParaRPr b="0" i="0" sz="1600" u="none" cap="none" strike="noStrike">
              <a:solidFill>
                <a:schemeClr val="dk1"/>
              </a:solidFill>
              <a:latin typeface="Encode Sans"/>
              <a:ea typeface="Encode Sans"/>
              <a:cs typeface="Encode Sans"/>
              <a:sym typeface="Encode Sans"/>
            </a:endParaRPr>
          </a:p>
          <a:p>
            <a:pPr indent="0" lvl="0" marL="0" marR="0" rtl="0" algn="just">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rPr b="1" i="0" lang="es-AR" sz="1600" u="none" cap="none" strike="noStrike">
                <a:solidFill>
                  <a:schemeClr val="dk1"/>
                </a:solidFill>
                <a:latin typeface="Encode Sans"/>
                <a:ea typeface="Encode Sans"/>
                <a:cs typeface="Encode Sans"/>
                <a:sym typeface="Encode Sans"/>
              </a:rPr>
              <a:t>Dirección Nacional de Cadena de Valor e Infraestructura Minera </a:t>
            </a:r>
            <a:endParaRPr b="1" i="0" sz="16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rPr b="0" i="0" lang="es-AR" sz="1600" u="none" cap="none" strike="noStrike">
                <a:solidFill>
                  <a:srgbClr val="000000"/>
                </a:solidFill>
                <a:latin typeface="Encode Sans"/>
                <a:ea typeface="Encode Sans"/>
                <a:cs typeface="Encode Sans"/>
                <a:sym typeface="Encode Sans"/>
              </a:rPr>
              <a:t>Ing. </a:t>
            </a:r>
            <a:r>
              <a:rPr b="0" i="0" lang="es-AR" sz="1600" u="none" cap="none" strike="noStrike">
                <a:solidFill>
                  <a:schemeClr val="dk1"/>
                </a:solidFill>
                <a:latin typeface="Encode Sans"/>
                <a:ea typeface="Encode Sans"/>
                <a:cs typeface="Encode Sans"/>
                <a:sym typeface="Encode Sans"/>
              </a:rPr>
              <a:t>Fernando Ciácera</a:t>
            </a:r>
            <a:endParaRPr b="0" i="0" sz="1300" u="none" cap="none" strike="noStrike">
              <a:solidFill>
                <a:schemeClr val="dk1"/>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Encode Sans"/>
              <a:ea typeface="Encode Sans"/>
              <a:cs typeface="Encode Sans"/>
              <a:sym typeface="Encode Sans"/>
            </a:endParaRPr>
          </a:p>
        </p:txBody>
      </p:sp>
      <p:sp>
        <p:nvSpPr>
          <p:cNvPr id="935" name="Google Shape;935;g1e338b55bec_1_1755"/>
          <p:cNvSpPr txBox="1"/>
          <p:nvPr/>
        </p:nvSpPr>
        <p:spPr>
          <a:xfrm>
            <a:off x="865445" y="793333"/>
            <a:ext cx="5612700" cy="6618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800"/>
              </a:spcAft>
              <a:buClr>
                <a:srgbClr val="000000"/>
              </a:buClr>
              <a:buSzPts val="2700"/>
              <a:buFont typeface="Arial"/>
              <a:buNone/>
            </a:pPr>
            <a:r>
              <a:rPr b="0" i="0" lang="es-AR" sz="2700" u="none" cap="none" strike="noStrike">
                <a:solidFill>
                  <a:srgbClr val="000000"/>
                </a:solidFill>
                <a:latin typeface="Encode Sans"/>
                <a:ea typeface="Encode Sans"/>
                <a:cs typeface="Encode Sans"/>
                <a:sym typeface="Encode Sans"/>
              </a:rPr>
              <a:t>AUTORIDADES</a:t>
            </a:r>
            <a:endParaRPr b="0" i="0" sz="2700" u="none" cap="none" strike="noStrike">
              <a:solidFill>
                <a:srgbClr val="000000"/>
              </a:solidFill>
              <a:latin typeface="Encode Sans"/>
              <a:ea typeface="Encode Sans"/>
              <a:cs typeface="Encode Sans"/>
              <a:sym typeface="Encode Sans"/>
            </a:endParaRPr>
          </a:p>
        </p:txBody>
      </p:sp>
      <p:sp>
        <p:nvSpPr>
          <p:cNvPr id="936" name="Google Shape;936;g1e338b55bec_1_1755"/>
          <p:cNvSpPr/>
          <p:nvPr/>
        </p:nvSpPr>
        <p:spPr>
          <a:xfrm>
            <a:off x="-21036" y="700533"/>
            <a:ext cx="198900" cy="7395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g1e338b55bec_1_1763"/>
          <p:cNvSpPr txBox="1"/>
          <p:nvPr>
            <p:ph idx="1" type="body"/>
          </p:nvPr>
        </p:nvSpPr>
        <p:spPr>
          <a:xfrm>
            <a:off x="5371323" y="3363215"/>
            <a:ext cx="4499700" cy="2111100"/>
          </a:xfrm>
          <a:prstGeom prst="rect">
            <a:avLst/>
          </a:prstGeom>
          <a:noFill/>
          <a:ln>
            <a:noFill/>
          </a:ln>
        </p:spPr>
        <p:txBody>
          <a:bodyPr anchorCtr="0" anchor="t" bIns="121900" lIns="121900" spcFirstLastPara="1" rIns="121900" wrap="square" tIns="121900">
            <a:normAutofit lnSpcReduction="20000"/>
          </a:bodyPr>
          <a:lstStyle/>
          <a:p>
            <a:pPr indent="0" lvl="0" marL="152400" rtl="0" algn="l">
              <a:lnSpc>
                <a:spcPct val="115000"/>
              </a:lnSpc>
              <a:spcBef>
                <a:spcPts val="0"/>
              </a:spcBef>
              <a:spcAft>
                <a:spcPts val="0"/>
              </a:spcAft>
              <a:buSzPts val="2600"/>
              <a:buNone/>
            </a:pPr>
            <a:r>
              <a:rPr b="1" lang="es-AR" sz="1300">
                <a:solidFill>
                  <a:srgbClr val="666666"/>
                </a:solidFill>
                <a:latin typeface="Encode Sans"/>
                <a:ea typeface="Encode Sans"/>
                <a:cs typeface="Encode Sans"/>
                <a:sym typeface="Encode Sans"/>
              </a:rPr>
              <a:t>24%  Industria</a:t>
            </a:r>
            <a:endParaRPr/>
          </a:p>
          <a:p>
            <a:pPr indent="0" lvl="0" marL="152400" rtl="0" algn="l">
              <a:lnSpc>
                <a:spcPct val="115000"/>
              </a:lnSpc>
              <a:spcBef>
                <a:spcPts val="800"/>
              </a:spcBef>
              <a:spcAft>
                <a:spcPts val="0"/>
              </a:spcAft>
              <a:buSzPts val="2600"/>
              <a:buNone/>
            </a:pPr>
            <a:r>
              <a:rPr b="1" lang="es-AR" sz="1300">
                <a:solidFill>
                  <a:srgbClr val="666666"/>
                </a:solidFill>
                <a:latin typeface="Encode Sans"/>
                <a:ea typeface="Encode Sans"/>
                <a:cs typeface="Encode Sans"/>
                <a:sym typeface="Encode Sans"/>
              </a:rPr>
              <a:t>17,6% construcción </a:t>
            </a:r>
            <a:endParaRPr/>
          </a:p>
          <a:p>
            <a:pPr indent="0" lvl="0" marL="152400" rtl="0" algn="l">
              <a:lnSpc>
                <a:spcPct val="115000"/>
              </a:lnSpc>
              <a:spcBef>
                <a:spcPts val="800"/>
              </a:spcBef>
              <a:spcAft>
                <a:spcPts val="0"/>
              </a:spcAft>
              <a:buSzPts val="2600"/>
              <a:buNone/>
            </a:pPr>
            <a:r>
              <a:rPr b="1" lang="es-AR" sz="1300">
                <a:solidFill>
                  <a:srgbClr val="666666"/>
                </a:solidFill>
                <a:latin typeface="Encode Sans"/>
                <a:ea typeface="Encode Sans"/>
                <a:cs typeface="Encode Sans"/>
                <a:sym typeface="Encode Sans"/>
              </a:rPr>
              <a:t>15,3% comercio</a:t>
            </a:r>
            <a:endParaRPr/>
          </a:p>
          <a:p>
            <a:pPr indent="0" lvl="0" marL="152400" rtl="0" algn="l">
              <a:lnSpc>
                <a:spcPct val="115000"/>
              </a:lnSpc>
              <a:spcBef>
                <a:spcPts val="800"/>
              </a:spcBef>
              <a:spcAft>
                <a:spcPts val="0"/>
              </a:spcAft>
              <a:buSzPts val="2600"/>
              <a:buNone/>
            </a:pPr>
            <a:r>
              <a:rPr b="1" lang="es-AR" sz="1300">
                <a:solidFill>
                  <a:srgbClr val="666666"/>
                </a:solidFill>
                <a:latin typeface="Encode Sans"/>
                <a:ea typeface="Encode Sans"/>
                <a:cs typeface="Encode Sans"/>
                <a:sym typeface="Encode Sans"/>
              </a:rPr>
              <a:t>10,7% servicios profesionales y empresariales</a:t>
            </a:r>
            <a:endParaRPr/>
          </a:p>
          <a:p>
            <a:pPr indent="0" lvl="0" marL="152400" rtl="0" algn="l">
              <a:lnSpc>
                <a:spcPct val="115000"/>
              </a:lnSpc>
              <a:spcBef>
                <a:spcPts val="800"/>
              </a:spcBef>
              <a:spcAft>
                <a:spcPts val="0"/>
              </a:spcAft>
              <a:buSzPts val="2600"/>
              <a:buNone/>
            </a:pPr>
            <a:r>
              <a:rPr b="1" lang="es-AR" sz="1300">
                <a:solidFill>
                  <a:srgbClr val="666666"/>
                </a:solidFill>
                <a:latin typeface="Encode Sans"/>
                <a:ea typeface="Encode Sans"/>
                <a:cs typeface="Encode Sans"/>
                <a:sym typeface="Encode Sans"/>
              </a:rPr>
              <a:t>8,7% petróleo y gas</a:t>
            </a:r>
            <a:endParaRPr/>
          </a:p>
          <a:p>
            <a:pPr indent="0" lvl="0" marL="152400" rtl="0" algn="l">
              <a:lnSpc>
                <a:spcPct val="115000"/>
              </a:lnSpc>
              <a:spcBef>
                <a:spcPts val="800"/>
              </a:spcBef>
              <a:spcAft>
                <a:spcPts val="800"/>
              </a:spcAft>
              <a:buSzPts val="2600"/>
              <a:buNone/>
            </a:pPr>
            <a:r>
              <a:rPr b="1" lang="es-AR" sz="1300">
                <a:solidFill>
                  <a:srgbClr val="666666"/>
                </a:solidFill>
                <a:latin typeface="Encode Sans"/>
                <a:ea typeface="Encode Sans"/>
                <a:cs typeface="Encode Sans"/>
                <a:sym typeface="Encode Sans"/>
              </a:rPr>
              <a:t>8,5% transporte y logística</a:t>
            </a:r>
            <a:endParaRPr/>
          </a:p>
        </p:txBody>
      </p:sp>
      <p:sp>
        <p:nvSpPr>
          <p:cNvPr id="942" name="Google Shape;942;g1e338b55bec_1_1763"/>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lang="es-AR"/>
              <a:t>‹#›</a:t>
            </a:fld>
            <a:endParaRPr/>
          </a:p>
        </p:txBody>
      </p:sp>
      <p:pic>
        <p:nvPicPr>
          <p:cNvPr id="943" name="Google Shape;943;g1e338b55bec_1_1763"/>
          <p:cNvPicPr preferRelativeResize="0"/>
          <p:nvPr/>
        </p:nvPicPr>
        <p:blipFill rotWithShape="1">
          <a:blip r:embed="rId3">
            <a:alphaModFix/>
          </a:blip>
          <a:srcRect b="0" l="0" r="0" t="16135"/>
          <a:stretch/>
        </p:blipFill>
        <p:spPr>
          <a:xfrm>
            <a:off x="1" y="6067428"/>
            <a:ext cx="12193905" cy="1046331"/>
          </a:xfrm>
          <a:prstGeom prst="rect">
            <a:avLst/>
          </a:prstGeom>
          <a:noFill/>
          <a:ln>
            <a:noFill/>
          </a:ln>
        </p:spPr>
      </p:pic>
      <p:sp>
        <p:nvSpPr>
          <p:cNvPr id="944" name="Google Shape;944;g1e338b55bec_1_1763"/>
          <p:cNvSpPr txBox="1"/>
          <p:nvPr/>
        </p:nvSpPr>
        <p:spPr>
          <a:xfrm>
            <a:off x="134011" y="50737"/>
            <a:ext cx="9873300" cy="56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s-AR" sz="2100" u="none" cap="none" strike="noStrike">
                <a:solidFill>
                  <a:srgbClr val="666666"/>
                </a:solidFill>
                <a:latin typeface="Encode Sans"/>
                <a:ea typeface="Encode Sans"/>
                <a:cs typeface="Encode Sans"/>
                <a:sym typeface="Encode Sans"/>
              </a:rPr>
              <a:t>Impacto de la Minería en la Economía nacional</a:t>
            </a:r>
            <a:endParaRPr sz="1900"/>
          </a:p>
        </p:txBody>
      </p:sp>
      <p:grpSp>
        <p:nvGrpSpPr>
          <p:cNvPr id="945" name="Google Shape;945;g1e338b55bec_1_1763"/>
          <p:cNvGrpSpPr/>
          <p:nvPr/>
        </p:nvGrpSpPr>
        <p:grpSpPr>
          <a:xfrm>
            <a:off x="561660" y="885800"/>
            <a:ext cx="9309229" cy="1590391"/>
            <a:chOff x="1566824" y="800283"/>
            <a:chExt cx="6981049" cy="1192823"/>
          </a:xfrm>
        </p:grpSpPr>
        <p:grpSp>
          <p:nvGrpSpPr>
            <p:cNvPr id="946" name="Google Shape;946;g1e338b55bec_1_1763"/>
            <p:cNvGrpSpPr/>
            <p:nvPr/>
          </p:nvGrpSpPr>
          <p:grpSpPr>
            <a:xfrm>
              <a:off x="1566824" y="800283"/>
              <a:ext cx="6981049" cy="443862"/>
              <a:chOff x="2063558" y="831813"/>
              <a:chExt cx="6981049" cy="443862"/>
            </a:xfrm>
          </p:grpSpPr>
          <p:sp>
            <p:nvSpPr>
              <p:cNvPr id="947" name="Google Shape;947;g1e338b55bec_1_1763"/>
              <p:cNvSpPr txBox="1"/>
              <p:nvPr/>
            </p:nvSpPr>
            <p:spPr>
              <a:xfrm>
                <a:off x="3289738" y="844875"/>
                <a:ext cx="2247600" cy="430800"/>
              </a:xfrm>
              <a:prstGeom prst="rect">
                <a:avLst/>
              </a:prstGeom>
              <a:noFill/>
              <a:ln>
                <a:noFill/>
              </a:ln>
            </p:spPr>
            <p:txBody>
              <a:bodyPr anchorCtr="0" anchor="t" bIns="121900" lIns="121900" spcFirstLastPara="1" rIns="121900" wrap="square" tIns="121900">
                <a:normAutofit/>
              </a:bodyPr>
              <a:lstStyle/>
              <a:p>
                <a:pPr indent="0" lvl="0" marL="152400" marR="0" rtl="0" algn="l">
                  <a:lnSpc>
                    <a:spcPct val="115000"/>
                  </a:lnSpc>
                  <a:spcBef>
                    <a:spcPts val="0"/>
                  </a:spcBef>
                  <a:spcAft>
                    <a:spcPts val="800"/>
                  </a:spcAft>
                  <a:buClr>
                    <a:schemeClr val="dk2"/>
                  </a:buClr>
                  <a:buSzPts val="2400"/>
                  <a:buFont typeface="Arial"/>
                  <a:buNone/>
                </a:pPr>
                <a:r>
                  <a:rPr b="0" i="0" lang="es-AR" sz="1400" u="none" cap="none" strike="noStrike">
                    <a:solidFill>
                      <a:srgbClr val="666666"/>
                    </a:solidFill>
                    <a:latin typeface="Encode Sans"/>
                    <a:ea typeface="Encode Sans"/>
                    <a:cs typeface="Encode Sans"/>
                    <a:sym typeface="Encode Sans"/>
                  </a:rPr>
                  <a:t>37.850 puestos de trabajo</a:t>
                </a:r>
                <a:endParaRPr sz="1900"/>
              </a:p>
            </p:txBody>
          </p:sp>
          <p:sp>
            <p:nvSpPr>
              <p:cNvPr id="948" name="Google Shape;948;g1e338b55bec_1_1763"/>
              <p:cNvSpPr txBox="1"/>
              <p:nvPr/>
            </p:nvSpPr>
            <p:spPr>
              <a:xfrm>
                <a:off x="2063558" y="831813"/>
                <a:ext cx="1520400" cy="3693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1" i="0" lang="es-AR" sz="2400" u="none" cap="none" strike="noStrike">
                    <a:solidFill>
                      <a:srgbClr val="00BDF2"/>
                    </a:solidFill>
                    <a:latin typeface="Encode Sans"/>
                    <a:ea typeface="Encode Sans"/>
                    <a:cs typeface="Encode Sans"/>
                    <a:sym typeface="Encode Sans"/>
                  </a:rPr>
                  <a:t>Abril  2023</a:t>
                </a:r>
                <a:endParaRPr b="0" i="0" sz="2100" u="none" cap="none" strike="noStrike">
                  <a:solidFill>
                    <a:srgbClr val="00BDF2"/>
                  </a:solidFill>
                  <a:latin typeface="Arial"/>
                  <a:ea typeface="Arial"/>
                  <a:cs typeface="Arial"/>
                  <a:sym typeface="Arial"/>
                </a:endParaRPr>
              </a:p>
            </p:txBody>
          </p:sp>
          <p:sp>
            <p:nvSpPr>
              <p:cNvPr id="949" name="Google Shape;949;g1e338b55bec_1_1763"/>
              <p:cNvSpPr txBox="1"/>
              <p:nvPr/>
            </p:nvSpPr>
            <p:spPr>
              <a:xfrm>
                <a:off x="5537307" y="854896"/>
                <a:ext cx="3507300" cy="265500"/>
              </a:xfrm>
              <a:prstGeom prst="rect">
                <a:avLst/>
              </a:prstGeom>
              <a:noFill/>
              <a:ln cap="flat" cmpd="sng" w="9525">
                <a:solidFill>
                  <a:srgbClr val="00BDF2"/>
                </a:solidFill>
                <a:prstDash val="solid"/>
                <a:round/>
                <a:headEnd len="sm" w="sm" type="none"/>
                <a:tailEnd len="sm" w="sm" type="none"/>
              </a:ln>
            </p:spPr>
            <p:txBody>
              <a:bodyPr anchorCtr="0" anchor="ctr" bIns="60950" lIns="121900" spcFirstLastPara="1" rIns="121900" wrap="square" tIns="60950">
                <a:spAutoFit/>
              </a:bodyPr>
              <a:lstStyle/>
              <a:p>
                <a:pPr indent="0" lvl="0" marL="152400" marR="0" rtl="0" algn="l">
                  <a:lnSpc>
                    <a:spcPct val="100000"/>
                  </a:lnSpc>
                  <a:spcBef>
                    <a:spcPts val="0"/>
                  </a:spcBef>
                  <a:spcAft>
                    <a:spcPts val="0"/>
                  </a:spcAft>
                  <a:buNone/>
                </a:pPr>
                <a:r>
                  <a:rPr b="0" i="0" lang="es-AR" sz="1500" u="none" cap="none" strike="noStrike">
                    <a:solidFill>
                      <a:srgbClr val="666666"/>
                    </a:solidFill>
                    <a:latin typeface="Encode Sans"/>
                    <a:ea typeface="Encode Sans"/>
                    <a:cs typeface="Encode Sans"/>
                    <a:sym typeface="Encode Sans"/>
                  </a:rPr>
                  <a:t>representó un crecimiento del 7,9% </a:t>
                </a:r>
                <a:endParaRPr sz="1900"/>
              </a:p>
            </p:txBody>
          </p:sp>
        </p:grpSp>
        <p:sp>
          <p:nvSpPr>
            <p:cNvPr id="950" name="Google Shape;950;g1e338b55bec_1_1763"/>
            <p:cNvSpPr txBox="1"/>
            <p:nvPr/>
          </p:nvSpPr>
          <p:spPr>
            <a:xfrm>
              <a:off x="5623897" y="1145634"/>
              <a:ext cx="2151000" cy="438600"/>
            </a:xfrm>
            <a:prstGeom prst="rect">
              <a:avLst/>
            </a:prstGeom>
            <a:solidFill>
              <a:schemeClr val="lt1"/>
            </a:solidFill>
            <a:ln>
              <a:noFill/>
            </a:ln>
          </p:spPr>
          <p:txBody>
            <a:bodyPr anchorCtr="0" anchor="ctr" bIns="60950" lIns="121900" spcFirstLastPara="1" rIns="121900" wrap="square" tIns="60950">
              <a:spAutoFit/>
            </a:bodyPr>
            <a:lstStyle/>
            <a:p>
              <a:pPr indent="0" lvl="0" marL="152400" marR="0" rtl="0" algn="l">
                <a:lnSpc>
                  <a:spcPct val="100000"/>
                </a:lnSpc>
                <a:spcBef>
                  <a:spcPts val="0"/>
                </a:spcBef>
                <a:spcAft>
                  <a:spcPts val="0"/>
                </a:spcAft>
                <a:buNone/>
              </a:pPr>
              <a:r>
                <a:rPr b="0" i="0" lang="es-AR" sz="1500" u="none" cap="none" strike="noStrike">
                  <a:solidFill>
                    <a:srgbClr val="666666"/>
                  </a:solidFill>
                  <a:latin typeface="Encode Sans"/>
                  <a:ea typeface="Encode Sans"/>
                  <a:cs typeface="Encode Sans"/>
                  <a:sym typeface="Encode Sans"/>
                </a:rPr>
                <a:t>En la minería metalífera</a:t>
              </a:r>
              <a:endParaRPr sz="1900"/>
            </a:p>
            <a:p>
              <a:pPr indent="0" lvl="0" marL="152400" marR="0" rtl="0" algn="l">
                <a:lnSpc>
                  <a:spcPct val="100000"/>
                </a:lnSpc>
                <a:spcBef>
                  <a:spcPts val="0"/>
                </a:spcBef>
                <a:spcAft>
                  <a:spcPts val="0"/>
                </a:spcAft>
                <a:buNone/>
              </a:pPr>
              <a:r>
                <a:rPr b="0" i="0" lang="es-AR" sz="1500" u="none" cap="none" strike="noStrike">
                  <a:solidFill>
                    <a:srgbClr val="666666"/>
                  </a:solidFill>
                  <a:latin typeface="Encode Sans"/>
                  <a:ea typeface="Encode Sans"/>
                  <a:cs typeface="Encode Sans"/>
                  <a:sym typeface="Encode Sans"/>
                </a:rPr>
                <a:t>de cada 100 pesos vendidos</a:t>
              </a:r>
              <a:endParaRPr b="0" i="0" sz="1500" u="none" cap="none" strike="noStrike">
                <a:solidFill>
                  <a:srgbClr val="666666"/>
                </a:solidFill>
                <a:latin typeface="Encode Sans"/>
                <a:ea typeface="Encode Sans"/>
                <a:cs typeface="Encode Sans"/>
                <a:sym typeface="Encode Sans"/>
              </a:endParaRPr>
            </a:p>
          </p:txBody>
        </p:sp>
        <p:sp>
          <p:nvSpPr>
            <p:cNvPr id="951" name="Google Shape;951;g1e338b55bec_1_1763"/>
            <p:cNvSpPr txBox="1"/>
            <p:nvPr/>
          </p:nvSpPr>
          <p:spPr>
            <a:xfrm>
              <a:off x="5623898" y="1600706"/>
              <a:ext cx="2038200" cy="392400"/>
            </a:xfrm>
            <a:prstGeom prst="rect">
              <a:avLst/>
            </a:prstGeom>
            <a:solidFill>
              <a:schemeClr val="lt1"/>
            </a:solidFill>
            <a:ln>
              <a:noFill/>
            </a:ln>
          </p:spPr>
          <p:txBody>
            <a:bodyPr anchorCtr="0" anchor="ctr" bIns="60950" lIns="121900" spcFirstLastPara="1" rIns="121900" wrap="square" tIns="60950">
              <a:spAutoFit/>
            </a:bodyPr>
            <a:lstStyle/>
            <a:p>
              <a:pPr indent="0" lvl="0" marL="152400" marR="0" rtl="0" algn="l">
                <a:lnSpc>
                  <a:spcPct val="100000"/>
                </a:lnSpc>
                <a:spcBef>
                  <a:spcPts val="0"/>
                </a:spcBef>
                <a:spcAft>
                  <a:spcPts val="0"/>
                </a:spcAft>
                <a:buNone/>
              </a:pPr>
              <a:r>
                <a:rPr b="1" i="0" lang="es-AR" sz="1300" u="none" cap="none" strike="noStrike">
                  <a:solidFill>
                    <a:srgbClr val="666666"/>
                  </a:solidFill>
                  <a:latin typeface="Encode Sans"/>
                  <a:ea typeface="Encode Sans"/>
                  <a:cs typeface="Encode Sans"/>
                  <a:sym typeface="Encode Sans"/>
                </a:rPr>
                <a:t>hubo 56,4 destinados a compras a empresas locales</a:t>
              </a:r>
              <a:endParaRPr b="1" i="0" sz="1300" u="none" cap="none" strike="noStrike">
                <a:solidFill>
                  <a:srgbClr val="666666"/>
                </a:solidFill>
                <a:latin typeface="Encode Sans"/>
                <a:ea typeface="Encode Sans"/>
                <a:cs typeface="Encode Sans"/>
                <a:sym typeface="Encode Sans"/>
              </a:endParaRPr>
            </a:p>
          </p:txBody>
        </p:sp>
        <p:cxnSp>
          <p:nvCxnSpPr>
            <p:cNvPr id="952" name="Google Shape;952;g1e338b55bec_1_1763"/>
            <p:cNvCxnSpPr/>
            <p:nvPr/>
          </p:nvCxnSpPr>
          <p:spPr>
            <a:xfrm>
              <a:off x="5623898" y="1084936"/>
              <a:ext cx="0" cy="792000"/>
            </a:xfrm>
            <a:prstGeom prst="straightConnector1">
              <a:avLst/>
            </a:prstGeom>
            <a:noFill/>
            <a:ln cap="flat" cmpd="sng" w="9525">
              <a:solidFill>
                <a:srgbClr val="00BDF2"/>
              </a:solidFill>
              <a:prstDash val="solid"/>
              <a:round/>
              <a:headEnd len="sm" w="sm" type="none"/>
              <a:tailEnd len="sm" w="sm" type="none"/>
            </a:ln>
          </p:spPr>
        </p:cxnSp>
      </p:grpSp>
      <p:sp>
        <p:nvSpPr>
          <p:cNvPr id="953" name="Google Shape;953;g1e338b55bec_1_1763"/>
          <p:cNvSpPr txBox="1"/>
          <p:nvPr/>
        </p:nvSpPr>
        <p:spPr>
          <a:xfrm>
            <a:off x="3255124" y="2788752"/>
            <a:ext cx="5683200" cy="585000"/>
          </a:xfrm>
          <a:prstGeom prst="rect">
            <a:avLst/>
          </a:prstGeom>
          <a:solidFill>
            <a:schemeClr val="lt1"/>
          </a:solidFill>
          <a:ln>
            <a:noFill/>
          </a:ln>
        </p:spPr>
        <p:txBody>
          <a:bodyPr anchorCtr="0" anchor="ctr" bIns="60950" lIns="121900" spcFirstLastPara="1" rIns="121900" wrap="square" tIns="60950">
            <a:spAutoFit/>
          </a:bodyPr>
          <a:lstStyle/>
          <a:p>
            <a:pPr indent="0" lvl="0" marL="152400" marR="0" rtl="0" algn="ctr">
              <a:lnSpc>
                <a:spcPct val="100000"/>
              </a:lnSpc>
              <a:spcBef>
                <a:spcPts val="0"/>
              </a:spcBef>
              <a:spcAft>
                <a:spcPts val="0"/>
              </a:spcAft>
              <a:buNone/>
            </a:pPr>
            <a:r>
              <a:rPr b="0" i="0" lang="es-AR" sz="1500" u="none" cap="none" strike="noStrike">
                <a:solidFill>
                  <a:srgbClr val="666666"/>
                </a:solidFill>
                <a:latin typeface="Encode Sans"/>
                <a:ea typeface="Encode Sans"/>
                <a:cs typeface="Encode Sans"/>
                <a:sym typeface="Encode Sans"/>
              </a:rPr>
              <a:t>La industria es el sector más relevante como proveedor </a:t>
            </a:r>
            <a:endParaRPr sz="1900"/>
          </a:p>
          <a:p>
            <a:pPr indent="0" lvl="0" marL="152400" marR="0" rtl="0" algn="ctr">
              <a:lnSpc>
                <a:spcPct val="100000"/>
              </a:lnSpc>
              <a:spcBef>
                <a:spcPts val="0"/>
              </a:spcBef>
              <a:spcAft>
                <a:spcPts val="0"/>
              </a:spcAft>
              <a:buNone/>
            </a:pPr>
            <a:r>
              <a:rPr b="1" i="0" lang="es-AR" sz="1500" u="none" cap="none" strike="noStrike">
                <a:solidFill>
                  <a:srgbClr val="666666"/>
                </a:solidFill>
                <a:latin typeface="Encode Sans"/>
                <a:ea typeface="Encode Sans"/>
                <a:cs typeface="Encode Sans"/>
                <a:sym typeface="Encode Sans"/>
              </a:rPr>
              <a:t>85%  compras mineras</a:t>
            </a:r>
            <a:endParaRPr b="1" i="0" sz="1500" u="none" cap="none" strike="noStrike">
              <a:solidFill>
                <a:srgbClr val="666666"/>
              </a:solidFill>
              <a:latin typeface="Encode Sans"/>
              <a:ea typeface="Encode Sans"/>
              <a:cs typeface="Encode Sans"/>
              <a:sym typeface="Encode Sans"/>
            </a:endParaRPr>
          </a:p>
        </p:txBody>
      </p:sp>
      <p:sp>
        <p:nvSpPr>
          <p:cNvPr id="954" name="Google Shape;954;g1e338b55bec_1_1763"/>
          <p:cNvSpPr txBox="1"/>
          <p:nvPr/>
        </p:nvSpPr>
        <p:spPr>
          <a:xfrm>
            <a:off x="2492010" y="5373172"/>
            <a:ext cx="6959700" cy="354000"/>
          </a:xfrm>
          <a:prstGeom prst="rect">
            <a:avLst/>
          </a:prstGeom>
          <a:solidFill>
            <a:srgbClr val="00BDF2"/>
          </a:solidFill>
          <a:ln>
            <a:noFill/>
          </a:ln>
        </p:spPr>
        <p:txBody>
          <a:bodyPr anchorCtr="0" anchor="ctr" bIns="60950" lIns="121900" spcFirstLastPara="1" rIns="121900" wrap="square" tIns="60950">
            <a:spAutoFit/>
          </a:bodyPr>
          <a:lstStyle/>
          <a:p>
            <a:pPr indent="0" lvl="0" marL="152400" marR="0" rtl="0" algn="ctr">
              <a:lnSpc>
                <a:spcPct val="100000"/>
              </a:lnSpc>
              <a:spcBef>
                <a:spcPts val="0"/>
              </a:spcBef>
              <a:spcAft>
                <a:spcPts val="0"/>
              </a:spcAft>
              <a:buNone/>
            </a:pPr>
            <a:r>
              <a:rPr b="1" i="0" lang="es-AR" sz="1500" u="none" cap="none" strike="noStrike">
                <a:solidFill>
                  <a:schemeClr val="lt1"/>
                </a:solidFill>
                <a:latin typeface="Encode Sans"/>
                <a:ea typeface="Encode Sans"/>
                <a:cs typeface="Encode Sans"/>
                <a:sym typeface="Encode Sans"/>
              </a:rPr>
              <a:t>Más de la mitad de la facturación permanece en el país</a:t>
            </a:r>
            <a:endParaRPr sz="1900"/>
          </a:p>
        </p:txBody>
      </p:sp>
      <p:cxnSp>
        <p:nvCxnSpPr>
          <p:cNvPr id="955" name="Google Shape;955;g1e338b55bec_1_1763"/>
          <p:cNvCxnSpPr/>
          <p:nvPr/>
        </p:nvCxnSpPr>
        <p:spPr>
          <a:xfrm>
            <a:off x="5362463" y="3362753"/>
            <a:ext cx="0" cy="1728000"/>
          </a:xfrm>
          <a:prstGeom prst="straightConnector1">
            <a:avLst/>
          </a:prstGeom>
          <a:noFill/>
          <a:ln cap="flat" cmpd="sng" w="9525">
            <a:solidFill>
              <a:srgbClr val="00BDF2"/>
            </a:solidFill>
            <a:prstDash val="solid"/>
            <a:round/>
            <a:headEnd len="sm" w="sm" type="none"/>
            <a:tailEnd len="sm" w="sm" type="none"/>
          </a:ln>
        </p:spPr>
      </p:cxnSp>
      <p:sp>
        <p:nvSpPr>
          <p:cNvPr id="956" name="Google Shape;956;g1e338b55bec_1_1763"/>
          <p:cNvSpPr txBox="1"/>
          <p:nvPr/>
        </p:nvSpPr>
        <p:spPr>
          <a:xfrm>
            <a:off x="8287322" y="5763335"/>
            <a:ext cx="4032000" cy="3078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0" i="0" lang="es-AR" sz="1200" u="none" cap="none" strike="noStrike">
                <a:solidFill>
                  <a:srgbClr val="7F7F7F"/>
                </a:solidFill>
                <a:latin typeface="Arial"/>
                <a:ea typeface="Arial"/>
                <a:cs typeface="Arial"/>
                <a:sym typeface="Arial"/>
              </a:rPr>
              <a:t>Fuente Dirección Transparencia e información Minera</a:t>
            </a:r>
            <a:endParaRPr sz="19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g1e338b55bec_1_1782"/>
          <p:cNvSpPr/>
          <p:nvPr/>
        </p:nvSpPr>
        <p:spPr>
          <a:xfrm>
            <a:off x="795276" y="869649"/>
            <a:ext cx="7961100" cy="391200"/>
          </a:xfrm>
          <a:prstGeom prst="roundRect">
            <a:avLst>
              <a:gd fmla="val 16667" name="adj"/>
            </a:avLst>
          </a:prstGeom>
          <a:solidFill>
            <a:srgbClr val="ADBCC3"/>
          </a:solidFill>
          <a:ln cap="flat" cmpd="sng" w="254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lt1"/>
                </a:solidFill>
                <a:latin typeface="Encode Sans"/>
                <a:ea typeface="Encode Sans"/>
                <a:cs typeface="Encode Sans"/>
                <a:sym typeface="Encode Sans"/>
              </a:rPr>
              <a:t>TOTAL SECTOR MINERO</a:t>
            </a:r>
            <a:endParaRPr sz="1900"/>
          </a:p>
        </p:txBody>
      </p:sp>
      <p:sp>
        <p:nvSpPr>
          <p:cNvPr id="962" name="Google Shape;962;g1e338b55bec_1_1782"/>
          <p:cNvSpPr/>
          <p:nvPr/>
        </p:nvSpPr>
        <p:spPr>
          <a:xfrm>
            <a:off x="795276" y="1366016"/>
            <a:ext cx="2615100" cy="872100"/>
          </a:xfrm>
          <a:prstGeom prst="roundRect">
            <a:avLst>
              <a:gd fmla="val 16667" name="adj"/>
            </a:avLst>
          </a:prstGeom>
          <a:solidFill>
            <a:schemeClr val="accent1"/>
          </a:solidFill>
          <a:ln cap="flat" cmpd="sng" w="254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lt1"/>
                </a:solidFill>
                <a:latin typeface="Encode Sans"/>
                <a:ea typeface="Encode Sans"/>
                <a:cs typeface="Encode Sans"/>
                <a:sym typeface="Encode Sans"/>
              </a:rPr>
              <a:t>EMPLEOS DIRECTOS</a:t>
            </a:r>
            <a:endParaRPr sz="1900"/>
          </a:p>
        </p:txBody>
      </p:sp>
      <p:sp>
        <p:nvSpPr>
          <p:cNvPr id="963" name="Google Shape;963;g1e338b55bec_1_1782"/>
          <p:cNvSpPr/>
          <p:nvPr/>
        </p:nvSpPr>
        <p:spPr>
          <a:xfrm>
            <a:off x="3636926" y="1376616"/>
            <a:ext cx="5119500" cy="391200"/>
          </a:xfrm>
          <a:prstGeom prst="roundRect">
            <a:avLst>
              <a:gd fmla="val 16667" name="adj"/>
            </a:avLst>
          </a:prstGeom>
          <a:solidFill>
            <a:srgbClr val="00B0F0"/>
          </a:solidFill>
          <a:ln cap="flat" cmpd="sng" w="254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lt1"/>
                </a:solidFill>
                <a:latin typeface="Encode Sans"/>
                <a:ea typeface="Encode Sans"/>
                <a:cs typeface="Encode Sans"/>
                <a:sym typeface="Encode Sans"/>
              </a:rPr>
              <a:t>EMPLEOS INDIRECTOS</a:t>
            </a:r>
            <a:endParaRPr sz="1900"/>
          </a:p>
        </p:txBody>
      </p:sp>
      <p:sp>
        <p:nvSpPr>
          <p:cNvPr id="964" name="Google Shape;964;g1e338b55bec_1_1782"/>
          <p:cNvSpPr/>
          <p:nvPr/>
        </p:nvSpPr>
        <p:spPr>
          <a:xfrm>
            <a:off x="3636924" y="1846916"/>
            <a:ext cx="1706100" cy="391200"/>
          </a:xfrm>
          <a:prstGeom prst="roundRect">
            <a:avLst>
              <a:gd fmla="val 16667" name="adj"/>
            </a:avLst>
          </a:prstGeom>
          <a:solidFill>
            <a:srgbClr val="8CB5F8"/>
          </a:solidFill>
          <a:ln cap="flat" cmpd="sng" w="254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lt1"/>
                </a:solidFill>
                <a:latin typeface="Encode Sans"/>
                <a:ea typeface="Encode Sans"/>
                <a:cs typeface="Encode Sans"/>
                <a:sym typeface="Encode Sans"/>
              </a:rPr>
              <a:t>CONTRATISTAS</a:t>
            </a:r>
            <a:endParaRPr sz="1900"/>
          </a:p>
        </p:txBody>
      </p:sp>
      <p:sp>
        <p:nvSpPr>
          <p:cNvPr id="965" name="Google Shape;965;g1e338b55bec_1_1782"/>
          <p:cNvSpPr/>
          <p:nvPr/>
        </p:nvSpPr>
        <p:spPr>
          <a:xfrm>
            <a:off x="5569671" y="1820691"/>
            <a:ext cx="3186900" cy="391200"/>
          </a:xfrm>
          <a:prstGeom prst="roundRect">
            <a:avLst>
              <a:gd fmla="val 16667" name="adj"/>
            </a:avLst>
          </a:prstGeom>
          <a:solidFill>
            <a:srgbClr val="0C5ADB"/>
          </a:solidFill>
          <a:ln cap="flat" cmpd="sng" w="254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lt1"/>
                </a:solidFill>
                <a:latin typeface="Encode Sans"/>
                <a:ea typeface="Encode Sans"/>
                <a:cs typeface="Encode Sans"/>
                <a:sym typeface="Encode Sans"/>
              </a:rPr>
              <a:t>INDIRECTOS “PUROS”</a:t>
            </a:r>
            <a:endParaRPr sz="1900"/>
          </a:p>
        </p:txBody>
      </p:sp>
      <p:grpSp>
        <p:nvGrpSpPr>
          <p:cNvPr id="966" name="Google Shape;966;g1e338b55bec_1_1782"/>
          <p:cNvGrpSpPr/>
          <p:nvPr/>
        </p:nvGrpSpPr>
        <p:grpSpPr>
          <a:xfrm>
            <a:off x="714180" y="2343281"/>
            <a:ext cx="2743200" cy="1896329"/>
            <a:chOff x="0" y="1600550"/>
            <a:chExt cx="2743200" cy="1896329"/>
          </a:xfrm>
        </p:grpSpPr>
        <p:pic>
          <p:nvPicPr>
            <p:cNvPr descr="Hombre" id="967" name="Google Shape;967;g1e338b55bec_1_1782"/>
            <p:cNvPicPr preferRelativeResize="0"/>
            <p:nvPr/>
          </p:nvPicPr>
          <p:blipFill rotWithShape="1">
            <a:blip r:embed="rId3">
              <a:alphaModFix/>
            </a:blip>
            <a:srcRect b="0" l="0" r="0" t="0"/>
            <a:stretch/>
          </p:blipFill>
          <p:spPr>
            <a:xfrm>
              <a:off x="0" y="1600550"/>
              <a:ext cx="914400" cy="914400"/>
            </a:xfrm>
            <a:prstGeom prst="rect">
              <a:avLst/>
            </a:prstGeom>
            <a:noFill/>
            <a:ln>
              <a:noFill/>
            </a:ln>
          </p:spPr>
        </p:pic>
        <p:pic>
          <p:nvPicPr>
            <p:cNvPr descr="Hombre" id="968" name="Google Shape;968;g1e338b55bec_1_1782"/>
            <p:cNvPicPr preferRelativeResize="0"/>
            <p:nvPr/>
          </p:nvPicPr>
          <p:blipFill rotWithShape="1">
            <a:blip r:embed="rId3">
              <a:alphaModFix/>
            </a:blip>
            <a:srcRect b="0" l="0" r="0" t="0"/>
            <a:stretch/>
          </p:blipFill>
          <p:spPr>
            <a:xfrm>
              <a:off x="457200" y="1600550"/>
              <a:ext cx="914400" cy="914400"/>
            </a:xfrm>
            <a:prstGeom prst="rect">
              <a:avLst/>
            </a:prstGeom>
            <a:noFill/>
            <a:ln>
              <a:noFill/>
            </a:ln>
          </p:spPr>
        </p:pic>
        <p:pic>
          <p:nvPicPr>
            <p:cNvPr descr="Hombre" id="969" name="Google Shape;969;g1e338b55bec_1_1782"/>
            <p:cNvPicPr preferRelativeResize="0"/>
            <p:nvPr/>
          </p:nvPicPr>
          <p:blipFill rotWithShape="1">
            <a:blip r:embed="rId3">
              <a:alphaModFix/>
            </a:blip>
            <a:srcRect b="0" l="0" r="0" t="0"/>
            <a:stretch/>
          </p:blipFill>
          <p:spPr>
            <a:xfrm>
              <a:off x="914400" y="1600550"/>
              <a:ext cx="914400" cy="914400"/>
            </a:xfrm>
            <a:prstGeom prst="rect">
              <a:avLst/>
            </a:prstGeom>
            <a:noFill/>
            <a:ln>
              <a:noFill/>
            </a:ln>
          </p:spPr>
        </p:pic>
        <p:pic>
          <p:nvPicPr>
            <p:cNvPr descr="Hombre" id="970" name="Google Shape;970;g1e338b55bec_1_1782"/>
            <p:cNvPicPr preferRelativeResize="0"/>
            <p:nvPr/>
          </p:nvPicPr>
          <p:blipFill rotWithShape="1">
            <a:blip r:embed="rId3">
              <a:alphaModFix/>
            </a:blip>
            <a:srcRect b="0" l="0" r="0" t="0"/>
            <a:stretch/>
          </p:blipFill>
          <p:spPr>
            <a:xfrm>
              <a:off x="1371600" y="1600550"/>
              <a:ext cx="914400" cy="914400"/>
            </a:xfrm>
            <a:prstGeom prst="rect">
              <a:avLst/>
            </a:prstGeom>
            <a:noFill/>
            <a:ln>
              <a:noFill/>
            </a:ln>
          </p:spPr>
        </p:pic>
        <p:pic>
          <p:nvPicPr>
            <p:cNvPr descr="Hombre" id="971" name="Google Shape;971;g1e338b55bec_1_1782"/>
            <p:cNvPicPr preferRelativeResize="0"/>
            <p:nvPr/>
          </p:nvPicPr>
          <p:blipFill rotWithShape="1">
            <a:blip r:embed="rId3">
              <a:alphaModFix/>
            </a:blip>
            <a:srcRect b="0" l="0" r="0" t="0"/>
            <a:stretch/>
          </p:blipFill>
          <p:spPr>
            <a:xfrm>
              <a:off x="1828800" y="1600550"/>
              <a:ext cx="914400" cy="914400"/>
            </a:xfrm>
            <a:prstGeom prst="rect">
              <a:avLst/>
            </a:prstGeom>
            <a:noFill/>
            <a:ln>
              <a:noFill/>
            </a:ln>
          </p:spPr>
        </p:pic>
        <p:pic>
          <p:nvPicPr>
            <p:cNvPr descr="Hombre" id="972" name="Google Shape;972;g1e338b55bec_1_1782"/>
            <p:cNvPicPr preferRelativeResize="0"/>
            <p:nvPr/>
          </p:nvPicPr>
          <p:blipFill rotWithShape="1">
            <a:blip r:embed="rId3">
              <a:alphaModFix/>
            </a:blip>
            <a:srcRect b="0" l="0" r="0" t="0"/>
            <a:stretch/>
          </p:blipFill>
          <p:spPr>
            <a:xfrm>
              <a:off x="0" y="2582479"/>
              <a:ext cx="914400" cy="914400"/>
            </a:xfrm>
            <a:prstGeom prst="rect">
              <a:avLst/>
            </a:prstGeom>
            <a:noFill/>
            <a:ln>
              <a:noFill/>
            </a:ln>
          </p:spPr>
        </p:pic>
        <p:pic>
          <p:nvPicPr>
            <p:cNvPr descr="Hombre" id="973" name="Google Shape;973;g1e338b55bec_1_1782"/>
            <p:cNvPicPr preferRelativeResize="0"/>
            <p:nvPr/>
          </p:nvPicPr>
          <p:blipFill rotWithShape="1">
            <a:blip r:embed="rId3">
              <a:alphaModFix/>
            </a:blip>
            <a:srcRect b="0" l="0" r="0" t="0"/>
            <a:stretch/>
          </p:blipFill>
          <p:spPr>
            <a:xfrm>
              <a:off x="457200" y="2582479"/>
              <a:ext cx="914400" cy="914400"/>
            </a:xfrm>
            <a:prstGeom prst="rect">
              <a:avLst/>
            </a:prstGeom>
            <a:noFill/>
            <a:ln>
              <a:noFill/>
            </a:ln>
          </p:spPr>
        </p:pic>
        <p:pic>
          <p:nvPicPr>
            <p:cNvPr descr="Hombre" id="974" name="Google Shape;974;g1e338b55bec_1_1782"/>
            <p:cNvPicPr preferRelativeResize="0"/>
            <p:nvPr/>
          </p:nvPicPr>
          <p:blipFill rotWithShape="1">
            <a:blip r:embed="rId3">
              <a:alphaModFix/>
            </a:blip>
            <a:srcRect b="0" l="0" r="0" t="0"/>
            <a:stretch/>
          </p:blipFill>
          <p:spPr>
            <a:xfrm>
              <a:off x="914400" y="2582479"/>
              <a:ext cx="914400" cy="914400"/>
            </a:xfrm>
            <a:prstGeom prst="rect">
              <a:avLst/>
            </a:prstGeom>
            <a:noFill/>
            <a:ln>
              <a:noFill/>
            </a:ln>
          </p:spPr>
        </p:pic>
        <p:pic>
          <p:nvPicPr>
            <p:cNvPr descr="Hombre" id="975" name="Google Shape;975;g1e338b55bec_1_1782"/>
            <p:cNvPicPr preferRelativeResize="0"/>
            <p:nvPr/>
          </p:nvPicPr>
          <p:blipFill rotWithShape="1">
            <a:blip r:embed="rId3">
              <a:alphaModFix/>
            </a:blip>
            <a:srcRect b="0" l="0" r="0" t="0"/>
            <a:stretch/>
          </p:blipFill>
          <p:spPr>
            <a:xfrm>
              <a:off x="1371600" y="2582479"/>
              <a:ext cx="914400" cy="914400"/>
            </a:xfrm>
            <a:prstGeom prst="rect">
              <a:avLst/>
            </a:prstGeom>
            <a:noFill/>
            <a:ln>
              <a:noFill/>
            </a:ln>
          </p:spPr>
        </p:pic>
        <p:pic>
          <p:nvPicPr>
            <p:cNvPr descr="Hombre" id="976" name="Google Shape;976;g1e338b55bec_1_1782"/>
            <p:cNvPicPr preferRelativeResize="0"/>
            <p:nvPr/>
          </p:nvPicPr>
          <p:blipFill rotWithShape="1">
            <a:blip r:embed="rId3">
              <a:alphaModFix/>
            </a:blip>
            <a:srcRect b="0" l="0" r="0" t="0"/>
            <a:stretch/>
          </p:blipFill>
          <p:spPr>
            <a:xfrm>
              <a:off x="1828800" y="2582479"/>
              <a:ext cx="914400" cy="914400"/>
            </a:xfrm>
            <a:prstGeom prst="rect">
              <a:avLst/>
            </a:prstGeom>
            <a:noFill/>
            <a:ln>
              <a:noFill/>
            </a:ln>
          </p:spPr>
        </p:pic>
      </p:grpSp>
      <p:grpSp>
        <p:nvGrpSpPr>
          <p:cNvPr id="977" name="Google Shape;977;g1e338b55bec_1_1782"/>
          <p:cNvGrpSpPr/>
          <p:nvPr/>
        </p:nvGrpSpPr>
        <p:grpSpPr>
          <a:xfrm>
            <a:off x="3514303" y="2361341"/>
            <a:ext cx="1828800" cy="1896329"/>
            <a:chOff x="4129177" y="1600550"/>
            <a:chExt cx="1828800" cy="1896329"/>
          </a:xfrm>
        </p:grpSpPr>
        <p:pic>
          <p:nvPicPr>
            <p:cNvPr descr="Hombre" id="978" name="Google Shape;978;g1e338b55bec_1_1782"/>
            <p:cNvPicPr preferRelativeResize="0"/>
            <p:nvPr/>
          </p:nvPicPr>
          <p:blipFill rotWithShape="1">
            <a:blip r:embed="rId4">
              <a:alphaModFix/>
            </a:blip>
            <a:srcRect b="0" l="0" r="0" t="0"/>
            <a:stretch/>
          </p:blipFill>
          <p:spPr>
            <a:xfrm>
              <a:off x="4586377" y="1600550"/>
              <a:ext cx="914400" cy="914400"/>
            </a:xfrm>
            <a:prstGeom prst="rect">
              <a:avLst/>
            </a:prstGeom>
            <a:noFill/>
            <a:ln>
              <a:noFill/>
            </a:ln>
          </p:spPr>
        </p:pic>
        <p:pic>
          <p:nvPicPr>
            <p:cNvPr descr="Hombre" id="979" name="Google Shape;979;g1e338b55bec_1_1782"/>
            <p:cNvPicPr preferRelativeResize="0"/>
            <p:nvPr/>
          </p:nvPicPr>
          <p:blipFill rotWithShape="1">
            <a:blip r:embed="rId4">
              <a:alphaModFix/>
            </a:blip>
            <a:srcRect b="0" l="0" r="0" t="0"/>
            <a:stretch/>
          </p:blipFill>
          <p:spPr>
            <a:xfrm>
              <a:off x="5043577" y="1600550"/>
              <a:ext cx="914400" cy="914400"/>
            </a:xfrm>
            <a:prstGeom prst="rect">
              <a:avLst/>
            </a:prstGeom>
            <a:noFill/>
            <a:ln>
              <a:noFill/>
            </a:ln>
          </p:spPr>
        </p:pic>
        <p:pic>
          <p:nvPicPr>
            <p:cNvPr descr="Hombre" id="980" name="Google Shape;980;g1e338b55bec_1_1782"/>
            <p:cNvPicPr preferRelativeResize="0"/>
            <p:nvPr/>
          </p:nvPicPr>
          <p:blipFill rotWithShape="1">
            <a:blip r:embed="rId4">
              <a:alphaModFix/>
            </a:blip>
            <a:srcRect b="0" l="0" r="0" t="0"/>
            <a:stretch/>
          </p:blipFill>
          <p:spPr>
            <a:xfrm>
              <a:off x="4586377" y="2582479"/>
              <a:ext cx="914400" cy="914400"/>
            </a:xfrm>
            <a:prstGeom prst="rect">
              <a:avLst/>
            </a:prstGeom>
            <a:noFill/>
            <a:ln>
              <a:noFill/>
            </a:ln>
          </p:spPr>
        </p:pic>
        <p:pic>
          <p:nvPicPr>
            <p:cNvPr descr="Hombre" id="981" name="Google Shape;981;g1e338b55bec_1_1782"/>
            <p:cNvPicPr preferRelativeResize="0"/>
            <p:nvPr/>
          </p:nvPicPr>
          <p:blipFill rotWithShape="1">
            <a:blip r:embed="rId4">
              <a:alphaModFix/>
            </a:blip>
            <a:srcRect b="0" l="0" r="0" t="0"/>
            <a:stretch/>
          </p:blipFill>
          <p:spPr>
            <a:xfrm>
              <a:off x="5043577" y="2582479"/>
              <a:ext cx="914400" cy="914400"/>
            </a:xfrm>
            <a:prstGeom prst="rect">
              <a:avLst/>
            </a:prstGeom>
            <a:noFill/>
            <a:ln>
              <a:noFill/>
            </a:ln>
          </p:spPr>
        </p:pic>
        <p:pic>
          <p:nvPicPr>
            <p:cNvPr descr="Hombre" id="982" name="Google Shape;982;g1e338b55bec_1_1782"/>
            <p:cNvPicPr preferRelativeResize="0"/>
            <p:nvPr/>
          </p:nvPicPr>
          <p:blipFill rotWithShape="1">
            <a:blip r:embed="rId4">
              <a:alphaModFix/>
            </a:blip>
            <a:srcRect b="0" l="0" r="0" t="0"/>
            <a:stretch/>
          </p:blipFill>
          <p:spPr>
            <a:xfrm>
              <a:off x="4129177" y="1600550"/>
              <a:ext cx="914400" cy="914400"/>
            </a:xfrm>
            <a:prstGeom prst="rect">
              <a:avLst/>
            </a:prstGeom>
            <a:noFill/>
            <a:ln>
              <a:noFill/>
            </a:ln>
          </p:spPr>
        </p:pic>
        <p:pic>
          <p:nvPicPr>
            <p:cNvPr descr="Hombre" id="983" name="Google Shape;983;g1e338b55bec_1_1782"/>
            <p:cNvPicPr preferRelativeResize="0"/>
            <p:nvPr/>
          </p:nvPicPr>
          <p:blipFill rotWithShape="1">
            <a:blip r:embed="rId4">
              <a:alphaModFix/>
            </a:blip>
            <a:srcRect b="0" l="0" r="0" t="0"/>
            <a:stretch/>
          </p:blipFill>
          <p:spPr>
            <a:xfrm>
              <a:off x="4129177" y="2582479"/>
              <a:ext cx="914400" cy="914400"/>
            </a:xfrm>
            <a:prstGeom prst="rect">
              <a:avLst/>
            </a:prstGeom>
            <a:noFill/>
            <a:ln>
              <a:noFill/>
            </a:ln>
          </p:spPr>
        </p:pic>
      </p:grpSp>
      <p:grpSp>
        <p:nvGrpSpPr>
          <p:cNvPr id="984" name="Google Shape;984;g1e338b55bec_1_1782"/>
          <p:cNvGrpSpPr/>
          <p:nvPr/>
        </p:nvGrpSpPr>
        <p:grpSpPr>
          <a:xfrm>
            <a:off x="5333941" y="2346824"/>
            <a:ext cx="3657600" cy="1896329"/>
            <a:chOff x="7873042" y="1600550"/>
            <a:chExt cx="3657600" cy="1896329"/>
          </a:xfrm>
        </p:grpSpPr>
        <p:pic>
          <p:nvPicPr>
            <p:cNvPr descr="Hombre" id="985" name="Google Shape;985;g1e338b55bec_1_1782"/>
            <p:cNvPicPr preferRelativeResize="0"/>
            <p:nvPr/>
          </p:nvPicPr>
          <p:blipFill rotWithShape="1">
            <a:blip r:embed="rId5">
              <a:alphaModFix/>
            </a:blip>
            <a:srcRect b="0" l="0" r="0" t="0"/>
            <a:stretch/>
          </p:blipFill>
          <p:spPr>
            <a:xfrm>
              <a:off x="7873042" y="1600550"/>
              <a:ext cx="914400" cy="914400"/>
            </a:xfrm>
            <a:prstGeom prst="rect">
              <a:avLst/>
            </a:prstGeom>
            <a:noFill/>
            <a:ln>
              <a:noFill/>
            </a:ln>
          </p:spPr>
        </p:pic>
        <p:pic>
          <p:nvPicPr>
            <p:cNvPr descr="Hombre" id="986" name="Google Shape;986;g1e338b55bec_1_1782"/>
            <p:cNvPicPr preferRelativeResize="0"/>
            <p:nvPr/>
          </p:nvPicPr>
          <p:blipFill rotWithShape="1">
            <a:blip r:embed="rId5">
              <a:alphaModFix/>
            </a:blip>
            <a:srcRect b="0" l="0" r="0" t="0"/>
            <a:stretch/>
          </p:blipFill>
          <p:spPr>
            <a:xfrm>
              <a:off x="8330242" y="1600550"/>
              <a:ext cx="914400" cy="914400"/>
            </a:xfrm>
            <a:prstGeom prst="rect">
              <a:avLst/>
            </a:prstGeom>
            <a:noFill/>
            <a:ln>
              <a:noFill/>
            </a:ln>
          </p:spPr>
        </p:pic>
        <p:pic>
          <p:nvPicPr>
            <p:cNvPr descr="Hombre" id="987" name="Google Shape;987;g1e338b55bec_1_1782"/>
            <p:cNvPicPr preferRelativeResize="0"/>
            <p:nvPr/>
          </p:nvPicPr>
          <p:blipFill rotWithShape="1">
            <a:blip r:embed="rId5">
              <a:alphaModFix/>
            </a:blip>
            <a:srcRect b="0" l="0" r="0" t="0"/>
            <a:stretch/>
          </p:blipFill>
          <p:spPr>
            <a:xfrm>
              <a:off x="8787442" y="1600550"/>
              <a:ext cx="914400" cy="914400"/>
            </a:xfrm>
            <a:prstGeom prst="rect">
              <a:avLst/>
            </a:prstGeom>
            <a:noFill/>
            <a:ln>
              <a:noFill/>
            </a:ln>
          </p:spPr>
        </p:pic>
        <p:pic>
          <p:nvPicPr>
            <p:cNvPr descr="Hombre" id="988" name="Google Shape;988;g1e338b55bec_1_1782"/>
            <p:cNvPicPr preferRelativeResize="0"/>
            <p:nvPr/>
          </p:nvPicPr>
          <p:blipFill rotWithShape="1">
            <a:blip r:embed="rId5">
              <a:alphaModFix/>
            </a:blip>
            <a:srcRect b="0" l="0" r="0" t="0"/>
            <a:stretch/>
          </p:blipFill>
          <p:spPr>
            <a:xfrm>
              <a:off x="9244642" y="1600550"/>
              <a:ext cx="914400" cy="914400"/>
            </a:xfrm>
            <a:prstGeom prst="rect">
              <a:avLst/>
            </a:prstGeom>
            <a:noFill/>
            <a:ln>
              <a:noFill/>
            </a:ln>
          </p:spPr>
        </p:pic>
        <p:pic>
          <p:nvPicPr>
            <p:cNvPr descr="Hombre" id="989" name="Google Shape;989;g1e338b55bec_1_1782"/>
            <p:cNvPicPr preferRelativeResize="0"/>
            <p:nvPr/>
          </p:nvPicPr>
          <p:blipFill rotWithShape="1">
            <a:blip r:embed="rId5">
              <a:alphaModFix/>
            </a:blip>
            <a:srcRect b="0" l="0" r="0" t="0"/>
            <a:stretch/>
          </p:blipFill>
          <p:spPr>
            <a:xfrm>
              <a:off x="9701842" y="1600550"/>
              <a:ext cx="914400" cy="914400"/>
            </a:xfrm>
            <a:prstGeom prst="rect">
              <a:avLst/>
            </a:prstGeom>
            <a:noFill/>
            <a:ln>
              <a:noFill/>
            </a:ln>
          </p:spPr>
        </p:pic>
        <p:pic>
          <p:nvPicPr>
            <p:cNvPr descr="Hombre" id="990" name="Google Shape;990;g1e338b55bec_1_1782"/>
            <p:cNvPicPr preferRelativeResize="0"/>
            <p:nvPr/>
          </p:nvPicPr>
          <p:blipFill rotWithShape="1">
            <a:blip r:embed="rId5">
              <a:alphaModFix/>
            </a:blip>
            <a:srcRect b="0" l="0" r="0" t="0"/>
            <a:stretch/>
          </p:blipFill>
          <p:spPr>
            <a:xfrm>
              <a:off x="7873042" y="2582479"/>
              <a:ext cx="914400" cy="914400"/>
            </a:xfrm>
            <a:prstGeom prst="rect">
              <a:avLst/>
            </a:prstGeom>
            <a:noFill/>
            <a:ln>
              <a:noFill/>
            </a:ln>
          </p:spPr>
        </p:pic>
        <p:pic>
          <p:nvPicPr>
            <p:cNvPr descr="Hombre" id="991" name="Google Shape;991;g1e338b55bec_1_1782"/>
            <p:cNvPicPr preferRelativeResize="0"/>
            <p:nvPr/>
          </p:nvPicPr>
          <p:blipFill rotWithShape="1">
            <a:blip r:embed="rId5">
              <a:alphaModFix/>
            </a:blip>
            <a:srcRect b="0" l="0" r="0" t="0"/>
            <a:stretch/>
          </p:blipFill>
          <p:spPr>
            <a:xfrm>
              <a:off x="8330242" y="2582479"/>
              <a:ext cx="914400" cy="914400"/>
            </a:xfrm>
            <a:prstGeom prst="rect">
              <a:avLst/>
            </a:prstGeom>
            <a:noFill/>
            <a:ln>
              <a:noFill/>
            </a:ln>
          </p:spPr>
        </p:pic>
        <p:pic>
          <p:nvPicPr>
            <p:cNvPr descr="Hombre" id="992" name="Google Shape;992;g1e338b55bec_1_1782"/>
            <p:cNvPicPr preferRelativeResize="0"/>
            <p:nvPr/>
          </p:nvPicPr>
          <p:blipFill rotWithShape="1">
            <a:blip r:embed="rId5">
              <a:alphaModFix/>
            </a:blip>
            <a:srcRect b="0" l="0" r="0" t="0"/>
            <a:stretch/>
          </p:blipFill>
          <p:spPr>
            <a:xfrm>
              <a:off x="8787442" y="2582479"/>
              <a:ext cx="914400" cy="914400"/>
            </a:xfrm>
            <a:prstGeom prst="rect">
              <a:avLst/>
            </a:prstGeom>
            <a:noFill/>
            <a:ln>
              <a:noFill/>
            </a:ln>
          </p:spPr>
        </p:pic>
        <p:pic>
          <p:nvPicPr>
            <p:cNvPr descr="Hombre" id="993" name="Google Shape;993;g1e338b55bec_1_1782"/>
            <p:cNvPicPr preferRelativeResize="0"/>
            <p:nvPr/>
          </p:nvPicPr>
          <p:blipFill rotWithShape="1">
            <a:blip r:embed="rId5">
              <a:alphaModFix/>
            </a:blip>
            <a:srcRect b="0" l="0" r="0" t="0"/>
            <a:stretch/>
          </p:blipFill>
          <p:spPr>
            <a:xfrm>
              <a:off x="9244642" y="2582479"/>
              <a:ext cx="914400" cy="914400"/>
            </a:xfrm>
            <a:prstGeom prst="rect">
              <a:avLst/>
            </a:prstGeom>
            <a:noFill/>
            <a:ln>
              <a:noFill/>
            </a:ln>
          </p:spPr>
        </p:pic>
        <p:pic>
          <p:nvPicPr>
            <p:cNvPr descr="Hombre" id="994" name="Google Shape;994;g1e338b55bec_1_1782"/>
            <p:cNvPicPr preferRelativeResize="0"/>
            <p:nvPr/>
          </p:nvPicPr>
          <p:blipFill rotWithShape="1">
            <a:blip r:embed="rId5">
              <a:alphaModFix/>
            </a:blip>
            <a:srcRect b="0" l="0" r="0" t="0"/>
            <a:stretch/>
          </p:blipFill>
          <p:spPr>
            <a:xfrm>
              <a:off x="9701842" y="2582479"/>
              <a:ext cx="914400" cy="914400"/>
            </a:xfrm>
            <a:prstGeom prst="rect">
              <a:avLst/>
            </a:prstGeom>
            <a:noFill/>
            <a:ln>
              <a:noFill/>
            </a:ln>
          </p:spPr>
        </p:pic>
        <p:pic>
          <p:nvPicPr>
            <p:cNvPr descr="Hombre" id="995" name="Google Shape;995;g1e338b55bec_1_1782"/>
            <p:cNvPicPr preferRelativeResize="0"/>
            <p:nvPr/>
          </p:nvPicPr>
          <p:blipFill rotWithShape="1">
            <a:blip r:embed="rId5">
              <a:alphaModFix/>
            </a:blip>
            <a:srcRect b="0" l="0" r="0" t="0"/>
            <a:stretch/>
          </p:blipFill>
          <p:spPr>
            <a:xfrm>
              <a:off x="10159042" y="1600550"/>
              <a:ext cx="914400" cy="914400"/>
            </a:xfrm>
            <a:prstGeom prst="rect">
              <a:avLst/>
            </a:prstGeom>
            <a:noFill/>
            <a:ln>
              <a:noFill/>
            </a:ln>
          </p:spPr>
        </p:pic>
        <p:pic>
          <p:nvPicPr>
            <p:cNvPr descr="Hombre" id="996" name="Google Shape;996;g1e338b55bec_1_1782"/>
            <p:cNvPicPr preferRelativeResize="0"/>
            <p:nvPr/>
          </p:nvPicPr>
          <p:blipFill rotWithShape="1">
            <a:blip r:embed="rId5">
              <a:alphaModFix/>
            </a:blip>
            <a:srcRect b="0" l="0" r="0" t="0"/>
            <a:stretch/>
          </p:blipFill>
          <p:spPr>
            <a:xfrm>
              <a:off x="10159042" y="2582479"/>
              <a:ext cx="914400" cy="914400"/>
            </a:xfrm>
            <a:prstGeom prst="rect">
              <a:avLst/>
            </a:prstGeom>
            <a:noFill/>
            <a:ln>
              <a:noFill/>
            </a:ln>
          </p:spPr>
        </p:pic>
        <p:pic>
          <p:nvPicPr>
            <p:cNvPr descr="Hombre" id="997" name="Google Shape;997;g1e338b55bec_1_1782"/>
            <p:cNvPicPr preferRelativeResize="0"/>
            <p:nvPr/>
          </p:nvPicPr>
          <p:blipFill rotWithShape="1">
            <a:blip r:embed="rId5">
              <a:alphaModFix/>
            </a:blip>
            <a:srcRect b="0" l="0" r="0" t="0"/>
            <a:stretch/>
          </p:blipFill>
          <p:spPr>
            <a:xfrm>
              <a:off x="10616242" y="1600550"/>
              <a:ext cx="914400" cy="914400"/>
            </a:xfrm>
            <a:prstGeom prst="rect">
              <a:avLst/>
            </a:prstGeom>
            <a:noFill/>
            <a:ln>
              <a:noFill/>
            </a:ln>
          </p:spPr>
        </p:pic>
        <p:pic>
          <p:nvPicPr>
            <p:cNvPr descr="Hombre" id="998" name="Google Shape;998;g1e338b55bec_1_1782"/>
            <p:cNvPicPr preferRelativeResize="0"/>
            <p:nvPr/>
          </p:nvPicPr>
          <p:blipFill rotWithShape="1">
            <a:blip r:embed="rId5">
              <a:alphaModFix/>
            </a:blip>
            <a:srcRect b="0" l="0" r="0" t="0"/>
            <a:stretch/>
          </p:blipFill>
          <p:spPr>
            <a:xfrm>
              <a:off x="10616242" y="2582479"/>
              <a:ext cx="914400" cy="914400"/>
            </a:xfrm>
            <a:prstGeom prst="rect">
              <a:avLst/>
            </a:prstGeom>
            <a:noFill/>
            <a:ln>
              <a:noFill/>
            </a:ln>
          </p:spPr>
        </p:pic>
      </p:grpSp>
      <p:sp>
        <p:nvSpPr>
          <p:cNvPr id="999" name="Google Shape;999;g1e338b55bec_1_1782"/>
          <p:cNvSpPr/>
          <p:nvPr/>
        </p:nvSpPr>
        <p:spPr>
          <a:xfrm>
            <a:off x="966468" y="4374452"/>
            <a:ext cx="2444400" cy="698700"/>
          </a:xfrm>
          <a:prstGeom prst="roundRect">
            <a:avLst>
              <a:gd fmla="val 16667" name="adj"/>
            </a:avLst>
          </a:prstGeom>
          <a:noFill/>
          <a:ln cap="flat" cmpd="sng" w="381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dk1"/>
                </a:solidFill>
                <a:latin typeface="Encode Sans"/>
                <a:ea typeface="Encode Sans"/>
                <a:cs typeface="Encode Sans"/>
                <a:sym typeface="Encode Sans"/>
              </a:rPr>
              <a:t>1 EMPLEO DIRECTO</a:t>
            </a:r>
            <a:endParaRPr b="1" i="0" sz="1400" u="none" cap="none" strike="noStrike">
              <a:solidFill>
                <a:schemeClr val="dk1"/>
              </a:solidFill>
              <a:latin typeface="Encode Sans"/>
              <a:ea typeface="Encode Sans"/>
              <a:cs typeface="Encode Sans"/>
              <a:sym typeface="Encode Sans"/>
            </a:endParaRPr>
          </a:p>
        </p:txBody>
      </p:sp>
      <p:sp>
        <p:nvSpPr>
          <p:cNvPr id="1000" name="Google Shape;1000;g1e338b55bec_1_1782"/>
          <p:cNvSpPr/>
          <p:nvPr/>
        </p:nvSpPr>
        <p:spPr>
          <a:xfrm>
            <a:off x="3823974" y="4387043"/>
            <a:ext cx="4932300" cy="698700"/>
          </a:xfrm>
          <a:prstGeom prst="roundRect">
            <a:avLst>
              <a:gd fmla="val 16667" name="adj"/>
            </a:avLst>
          </a:prstGeom>
          <a:noFill/>
          <a:ln cap="flat" cmpd="sng" w="381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dk1"/>
                </a:solidFill>
                <a:latin typeface="Encode Sans"/>
                <a:ea typeface="Encode Sans"/>
                <a:cs typeface="Encode Sans"/>
                <a:sym typeface="Encode Sans"/>
              </a:rPr>
              <a:t>2 EMPLEOS INDIRECTOS</a:t>
            </a:r>
            <a:endParaRPr sz="1900"/>
          </a:p>
          <a:p>
            <a:pPr indent="0" lvl="0" marL="0" marR="0" rtl="0" algn="ctr">
              <a:lnSpc>
                <a:spcPct val="100000"/>
              </a:lnSpc>
              <a:spcBef>
                <a:spcPts val="0"/>
              </a:spcBef>
              <a:spcAft>
                <a:spcPts val="0"/>
              </a:spcAft>
              <a:buNone/>
            </a:pPr>
            <a:r>
              <a:rPr b="1" i="0" lang="es-AR" sz="1400" u="none" cap="none" strike="noStrike">
                <a:solidFill>
                  <a:schemeClr val="dk1"/>
                </a:solidFill>
                <a:latin typeface="Encode Sans"/>
                <a:ea typeface="Encode Sans"/>
                <a:cs typeface="Encode Sans"/>
                <a:sym typeface="Encode Sans"/>
              </a:rPr>
              <a:t>(0,6 CONTRATISTAS + 1,4 INDIRECTOS PUROS)</a:t>
            </a:r>
            <a:endParaRPr b="1" i="0" sz="1400" u="none" cap="none" strike="noStrike">
              <a:solidFill>
                <a:schemeClr val="dk1"/>
              </a:solidFill>
              <a:latin typeface="Encode Sans"/>
              <a:ea typeface="Encode Sans"/>
              <a:cs typeface="Encode Sans"/>
              <a:sym typeface="Encode Sans"/>
            </a:endParaRPr>
          </a:p>
        </p:txBody>
      </p:sp>
      <p:sp>
        <p:nvSpPr>
          <p:cNvPr id="1001" name="Google Shape;1001;g1e338b55bec_1_1782"/>
          <p:cNvSpPr/>
          <p:nvPr/>
        </p:nvSpPr>
        <p:spPr>
          <a:xfrm>
            <a:off x="9319101" y="4389443"/>
            <a:ext cx="2160300" cy="683700"/>
          </a:xfrm>
          <a:prstGeom prst="roundRect">
            <a:avLst>
              <a:gd fmla="val 16667" name="adj"/>
            </a:avLst>
          </a:prstGeom>
          <a:noFill/>
          <a:ln cap="flat" cmpd="sng" w="381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rPr b="1" i="0" lang="es-AR" sz="1400" u="none" cap="none" strike="noStrike">
                <a:solidFill>
                  <a:schemeClr val="dk1"/>
                </a:solidFill>
                <a:latin typeface="Encode Sans"/>
                <a:ea typeface="Encode Sans"/>
                <a:cs typeface="Encode Sans"/>
                <a:sym typeface="Encode Sans"/>
              </a:rPr>
              <a:t>3 EMPLEOS TOTALES</a:t>
            </a:r>
            <a:endParaRPr b="1" i="0" sz="1400" u="none" cap="none" strike="noStrike">
              <a:solidFill>
                <a:schemeClr val="dk1"/>
              </a:solidFill>
              <a:latin typeface="Encode Sans"/>
              <a:ea typeface="Encode Sans"/>
              <a:cs typeface="Encode Sans"/>
              <a:sym typeface="Encode Sans"/>
            </a:endParaRPr>
          </a:p>
        </p:txBody>
      </p:sp>
      <p:sp>
        <p:nvSpPr>
          <p:cNvPr id="1002" name="Google Shape;1002;g1e338b55bec_1_1782"/>
          <p:cNvSpPr/>
          <p:nvPr/>
        </p:nvSpPr>
        <p:spPr>
          <a:xfrm>
            <a:off x="3514303" y="4636001"/>
            <a:ext cx="235500" cy="198000"/>
          </a:xfrm>
          <a:prstGeom prst="rightArrow">
            <a:avLst>
              <a:gd fmla="val 50000" name="adj1"/>
              <a:gd fmla="val 50000" name="adj2"/>
            </a:avLst>
          </a:prstGeom>
          <a:solidFill>
            <a:schemeClr val="accent1"/>
          </a:solidFill>
          <a:ln cap="flat" cmpd="sng" w="254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003" name="Google Shape;1003;g1e338b55bec_1_1782"/>
          <p:cNvSpPr/>
          <p:nvPr/>
        </p:nvSpPr>
        <p:spPr>
          <a:xfrm>
            <a:off x="8826213" y="4560588"/>
            <a:ext cx="423000" cy="273300"/>
          </a:xfrm>
          <a:prstGeom prst="mathEqual">
            <a:avLst>
              <a:gd fmla="val 23520" name="adj1"/>
              <a:gd fmla="val 11760" name="adj2"/>
            </a:avLst>
          </a:prstGeom>
          <a:solidFill>
            <a:schemeClr val="accent1"/>
          </a:solidFill>
          <a:ln cap="flat" cmpd="sng" w="25400">
            <a:solidFill>
              <a:srgbClr val="3061B2"/>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pic>
        <p:nvPicPr>
          <p:cNvPr id="1004" name="Google Shape;1004;g1e338b55bec_1_1782"/>
          <p:cNvPicPr preferRelativeResize="0"/>
          <p:nvPr/>
        </p:nvPicPr>
        <p:blipFill rotWithShape="1">
          <a:blip r:embed="rId6">
            <a:alphaModFix/>
          </a:blip>
          <a:srcRect b="0" l="0" r="0" t="0"/>
          <a:stretch/>
        </p:blipFill>
        <p:spPr>
          <a:xfrm>
            <a:off x="0" y="5631673"/>
            <a:ext cx="12192005" cy="1226327"/>
          </a:xfrm>
          <a:prstGeom prst="rect">
            <a:avLst/>
          </a:prstGeom>
          <a:noFill/>
          <a:ln>
            <a:noFill/>
          </a:ln>
        </p:spPr>
      </p:pic>
      <p:sp>
        <p:nvSpPr>
          <p:cNvPr id="1005" name="Google Shape;1005;g1e338b55bec_1_1782"/>
          <p:cNvSpPr txBox="1"/>
          <p:nvPr/>
        </p:nvSpPr>
        <p:spPr>
          <a:xfrm>
            <a:off x="134011" y="50737"/>
            <a:ext cx="9873300" cy="56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s-AR" sz="2100" u="none" cap="none" strike="noStrike">
                <a:solidFill>
                  <a:srgbClr val="666666"/>
                </a:solidFill>
                <a:latin typeface="Encode Sans"/>
                <a:ea typeface="Encode Sans"/>
                <a:cs typeface="Encode Sans"/>
                <a:sym typeface="Encode Sans"/>
              </a:rPr>
              <a:t>Relación de empleos del Sector Minero</a:t>
            </a:r>
            <a:endParaRPr sz="1900"/>
          </a:p>
        </p:txBody>
      </p:sp>
      <p:sp>
        <p:nvSpPr>
          <p:cNvPr id="1006" name="Google Shape;1006;g1e338b55bec_1_1782"/>
          <p:cNvSpPr txBox="1"/>
          <p:nvPr/>
        </p:nvSpPr>
        <p:spPr>
          <a:xfrm>
            <a:off x="10585662" y="5270271"/>
            <a:ext cx="1223100" cy="4617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None/>
            </a:pPr>
            <a:r>
              <a:rPr b="0" i="0" lang="es-AR" sz="1100" u="none" cap="none" strike="noStrike">
                <a:solidFill>
                  <a:srgbClr val="A5A5A5"/>
                </a:solidFill>
                <a:latin typeface="Encode Sans"/>
                <a:ea typeface="Encode Sans"/>
                <a:cs typeface="Encode Sans"/>
                <a:sym typeface="Encode Sans"/>
              </a:rPr>
              <a:t>Fuente: ABECEB</a:t>
            </a:r>
            <a:endParaRPr sz="19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g1e338b55bec_1_1831"/>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12" name="Google Shape;1012;g1e338b55bec_1_1831"/>
          <p:cNvSpPr txBox="1"/>
          <p:nvPr/>
        </p:nvSpPr>
        <p:spPr>
          <a:xfrm>
            <a:off x="1007129" y="2071607"/>
            <a:ext cx="10179000" cy="1477500"/>
          </a:xfrm>
          <a:prstGeom prst="rect">
            <a:avLst/>
          </a:prstGeom>
          <a:noFill/>
          <a:ln>
            <a:noFill/>
          </a:ln>
        </p:spPr>
        <p:txBody>
          <a:bodyPr anchorCtr="0" anchor="t" bIns="121900" lIns="121900" spcFirstLastPara="1" rIns="121900" wrap="square" tIns="121900">
            <a:spAutoFit/>
          </a:bodyPr>
          <a:lstStyle/>
          <a:p>
            <a:pPr indent="0" lvl="0" marL="12700" marR="0" rtl="0" algn="ctr">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Factores del Desarrollo de Proveedores en la Minería</a:t>
            </a:r>
            <a:endParaRPr b="1" i="0" sz="4000" u="none" cap="none" strike="noStrike">
              <a:solidFill>
                <a:srgbClr val="FFFFFF"/>
              </a:solidFill>
              <a:latin typeface="Encode Sans"/>
              <a:ea typeface="Encode Sans"/>
              <a:cs typeface="Encode Sans"/>
              <a:sym typeface="Encode Sans"/>
            </a:endParaRPr>
          </a:p>
        </p:txBody>
      </p:sp>
      <p:pic>
        <p:nvPicPr>
          <p:cNvPr id="1013" name="Google Shape;1013;g1e338b55bec_1_1831"/>
          <p:cNvPicPr preferRelativeResize="0"/>
          <p:nvPr/>
        </p:nvPicPr>
        <p:blipFill rotWithShape="1">
          <a:blip r:embed="rId3">
            <a:alphaModFix/>
          </a:blip>
          <a:srcRect b="0" l="0" r="0" t="0"/>
          <a:stretch/>
        </p:blipFill>
        <p:spPr>
          <a:xfrm>
            <a:off x="-332" y="5637600"/>
            <a:ext cx="12192333" cy="122636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g1e338b55bec_1_1837"/>
          <p:cNvSpPr txBox="1"/>
          <p:nvPr>
            <p:ph idx="1" type="body"/>
          </p:nvPr>
        </p:nvSpPr>
        <p:spPr>
          <a:xfrm>
            <a:off x="5472470" y="1073604"/>
            <a:ext cx="6721200" cy="3536700"/>
          </a:xfrm>
          <a:prstGeom prst="rect">
            <a:avLst/>
          </a:prstGeom>
          <a:noFill/>
          <a:ln>
            <a:noFill/>
          </a:ln>
        </p:spPr>
        <p:txBody>
          <a:bodyPr anchorCtr="0" anchor="t" bIns="121900" lIns="121900" spcFirstLastPara="1" rIns="121900" wrap="square" tIns="121900">
            <a:noAutofit/>
          </a:bodyPr>
          <a:lstStyle/>
          <a:p>
            <a:pPr indent="0" lvl="0" marL="152400" rtl="0" algn="l">
              <a:lnSpc>
                <a:spcPct val="150000"/>
              </a:lnSpc>
              <a:spcBef>
                <a:spcPts val="0"/>
              </a:spcBef>
              <a:spcAft>
                <a:spcPts val="0"/>
              </a:spcAft>
              <a:buSzPts val="2400"/>
              <a:buNone/>
            </a:pPr>
            <a:r>
              <a:rPr b="1" lang="es-AR" sz="1500">
                <a:solidFill>
                  <a:srgbClr val="666666"/>
                </a:solidFill>
                <a:latin typeface="Encode Sans"/>
                <a:ea typeface="Encode Sans"/>
                <a:cs typeface="Encode Sans"/>
                <a:sym typeface="Encode Sans"/>
              </a:rPr>
              <a:t>- Estándares de Calidad</a:t>
            </a:r>
            <a:endParaRPr/>
          </a:p>
          <a:p>
            <a:pPr indent="0" lvl="0" marL="152400" rtl="0" algn="l">
              <a:lnSpc>
                <a:spcPct val="150000"/>
              </a:lnSpc>
              <a:spcBef>
                <a:spcPts val="800"/>
              </a:spcBef>
              <a:spcAft>
                <a:spcPts val="0"/>
              </a:spcAft>
              <a:buSzPts val="2400"/>
              <a:buNone/>
            </a:pPr>
            <a:r>
              <a:rPr b="1" lang="es-AR" sz="1500">
                <a:solidFill>
                  <a:srgbClr val="666666"/>
                </a:solidFill>
                <a:latin typeface="Encode Sans"/>
                <a:ea typeface="Encode Sans"/>
                <a:cs typeface="Encode Sans"/>
                <a:sym typeface="Encode Sans"/>
              </a:rPr>
              <a:t>- Normativas de Compre Local ~70% (Desarrollo Federal)</a:t>
            </a:r>
            <a:endParaRPr/>
          </a:p>
          <a:p>
            <a:pPr indent="0" lvl="0" marL="152400" rtl="0" algn="l">
              <a:lnSpc>
                <a:spcPct val="150000"/>
              </a:lnSpc>
              <a:spcBef>
                <a:spcPts val="800"/>
              </a:spcBef>
              <a:spcAft>
                <a:spcPts val="0"/>
              </a:spcAft>
              <a:buSzPts val="2400"/>
              <a:buNone/>
            </a:pPr>
            <a:r>
              <a:rPr b="1" lang="es-AR" sz="1500">
                <a:solidFill>
                  <a:srgbClr val="666666"/>
                </a:solidFill>
                <a:latin typeface="Encode Sans"/>
                <a:ea typeface="Encode Sans"/>
                <a:cs typeface="Encode Sans"/>
                <a:sym typeface="Encode Sans"/>
              </a:rPr>
              <a:t>- Cámaras Provinciales y Nacionales de Proveedores</a:t>
            </a:r>
            <a:endParaRPr/>
          </a:p>
          <a:p>
            <a:pPr indent="0" lvl="0" marL="152400" rtl="0" algn="l">
              <a:lnSpc>
                <a:spcPct val="150000"/>
              </a:lnSpc>
              <a:spcBef>
                <a:spcPts val="800"/>
              </a:spcBef>
              <a:spcAft>
                <a:spcPts val="0"/>
              </a:spcAft>
              <a:buSzPts val="2400"/>
              <a:buNone/>
            </a:pPr>
            <a:r>
              <a:rPr b="1" lang="es-AR" sz="1500">
                <a:solidFill>
                  <a:srgbClr val="666666"/>
                </a:solidFill>
                <a:latin typeface="Encode Sans"/>
                <a:ea typeface="Encode Sans"/>
                <a:cs typeface="Encode Sans"/>
                <a:sym typeface="Encode Sans"/>
              </a:rPr>
              <a:t>- Transferencia de conocimiento </a:t>
            </a:r>
            <a:endParaRPr/>
          </a:p>
          <a:p>
            <a:pPr indent="0" lvl="0" marL="152400" rtl="0" algn="l">
              <a:lnSpc>
                <a:spcPct val="150000"/>
              </a:lnSpc>
              <a:spcBef>
                <a:spcPts val="800"/>
              </a:spcBef>
              <a:spcAft>
                <a:spcPts val="0"/>
              </a:spcAft>
              <a:buSzPts val="2400"/>
              <a:buNone/>
            </a:pPr>
            <a:r>
              <a:rPr b="1" lang="es-AR" sz="1500">
                <a:solidFill>
                  <a:srgbClr val="666666"/>
                </a:solidFill>
                <a:latin typeface="Encode Sans"/>
                <a:ea typeface="Encode Sans"/>
                <a:cs typeface="Encode Sans"/>
                <a:sym typeface="Encode Sans"/>
              </a:rPr>
              <a:t>- Beneficios Registro de Proveedores Provinciales y Federales</a:t>
            </a:r>
            <a:endParaRPr/>
          </a:p>
          <a:p>
            <a:pPr indent="0" lvl="0" marL="152400" rtl="0" algn="l">
              <a:lnSpc>
                <a:spcPct val="150000"/>
              </a:lnSpc>
              <a:spcBef>
                <a:spcPts val="800"/>
              </a:spcBef>
              <a:spcAft>
                <a:spcPts val="0"/>
              </a:spcAft>
              <a:buSzPts val="2400"/>
              <a:buNone/>
            </a:pPr>
            <a:r>
              <a:rPr b="1" lang="es-AR" sz="1500">
                <a:solidFill>
                  <a:srgbClr val="666666"/>
                </a:solidFill>
                <a:latin typeface="Encode Sans"/>
                <a:ea typeface="Encode Sans"/>
                <a:cs typeface="Encode Sans"/>
                <a:sym typeface="Encode Sans"/>
              </a:rPr>
              <a:t>- Financiamiento Provincial, Nacional y Privado para el Sector</a:t>
            </a:r>
            <a:endParaRPr/>
          </a:p>
          <a:p>
            <a:pPr indent="0" lvl="0" marL="152400" rtl="0" algn="l">
              <a:lnSpc>
                <a:spcPct val="150000"/>
              </a:lnSpc>
              <a:spcBef>
                <a:spcPts val="800"/>
              </a:spcBef>
              <a:spcAft>
                <a:spcPts val="0"/>
              </a:spcAft>
              <a:buSzPts val="2400"/>
              <a:buNone/>
            </a:pPr>
            <a:r>
              <a:rPr b="1" lang="es-AR" sz="1500">
                <a:solidFill>
                  <a:srgbClr val="666666"/>
                </a:solidFill>
                <a:latin typeface="Encode Sans"/>
                <a:ea typeface="Encode Sans"/>
                <a:cs typeface="Encode Sans"/>
                <a:sym typeface="Encode Sans"/>
              </a:rPr>
              <a:t>- Programas de Desarrollo de Proveedores de operadores y marcas</a:t>
            </a:r>
            <a:endParaRPr/>
          </a:p>
          <a:p>
            <a:pPr indent="0" lvl="0" marL="152400" rtl="0" algn="l">
              <a:lnSpc>
                <a:spcPct val="150000"/>
              </a:lnSpc>
              <a:spcBef>
                <a:spcPts val="800"/>
              </a:spcBef>
              <a:spcAft>
                <a:spcPts val="800"/>
              </a:spcAft>
              <a:buSzPts val="2400"/>
              <a:buNone/>
            </a:pPr>
            <a:r>
              <a:rPr b="1" lang="es-AR" sz="1500">
                <a:solidFill>
                  <a:srgbClr val="666666"/>
                </a:solidFill>
                <a:latin typeface="Encode Sans"/>
                <a:ea typeface="Encode Sans"/>
                <a:cs typeface="Encode Sans"/>
                <a:sym typeface="Encode Sans"/>
              </a:rPr>
              <a:t>- Potencial exportaciones</a:t>
            </a:r>
            <a:endParaRPr/>
          </a:p>
        </p:txBody>
      </p:sp>
      <p:sp>
        <p:nvSpPr>
          <p:cNvPr id="1019" name="Google Shape;1019;g1e338b55bec_1_1837"/>
          <p:cNvSpPr txBox="1"/>
          <p:nvPr>
            <p:ph idx="12" type="sldNum"/>
          </p:nvPr>
        </p:nvSpPr>
        <p:spPr>
          <a:xfrm>
            <a:off x="11298070" y="6217623"/>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s-AR"/>
              <a:t>‹#›</a:t>
            </a:fld>
            <a:endParaRPr/>
          </a:p>
        </p:txBody>
      </p:sp>
      <p:pic>
        <p:nvPicPr>
          <p:cNvPr id="1020" name="Google Shape;1020;g1e338b55bec_1_1837"/>
          <p:cNvPicPr preferRelativeResize="0"/>
          <p:nvPr/>
        </p:nvPicPr>
        <p:blipFill rotWithShape="1">
          <a:blip r:embed="rId3">
            <a:alphaModFix/>
          </a:blip>
          <a:srcRect b="0" l="0" r="0" t="16135"/>
          <a:stretch/>
        </p:blipFill>
        <p:spPr>
          <a:xfrm>
            <a:off x="0" y="6067427"/>
            <a:ext cx="12193905" cy="1046331"/>
          </a:xfrm>
          <a:prstGeom prst="rect">
            <a:avLst/>
          </a:prstGeom>
          <a:noFill/>
          <a:ln>
            <a:noFill/>
          </a:ln>
        </p:spPr>
      </p:pic>
      <p:sp>
        <p:nvSpPr>
          <p:cNvPr id="1021" name="Google Shape;1021;g1e338b55bec_1_1837"/>
          <p:cNvSpPr txBox="1"/>
          <p:nvPr/>
        </p:nvSpPr>
        <p:spPr>
          <a:xfrm>
            <a:off x="535843" y="79972"/>
            <a:ext cx="9873300" cy="56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s-AR" sz="2100" u="none" cap="none" strike="noStrike">
                <a:solidFill>
                  <a:srgbClr val="666666"/>
                </a:solidFill>
                <a:latin typeface="Encode Sans"/>
                <a:ea typeface="Encode Sans"/>
                <a:cs typeface="Encode Sans"/>
                <a:sym typeface="Encode Sans"/>
              </a:rPr>
              <a:t>Factores destacados del Desarrollo de Proveedores</a:t>
            </a:r>
            <a:endParaRPr sz="1900"/>
          </a:p>
        </p:txBody>
      </p:sp>
      <p:sp>
        <p:nvSpPr>
          <p:cNvPr id="1022" name="Google Shape;1022;g1e338b55bec_1_1837"/>
          <p:cNvSpPr txBox="1"/>
          <p:nvPr/>
        </p:nvSpPr>
        <p:spPr>
          <a:xfrm>
            <a:off x="2492009" y="5418256"/>
            <a:ext cx="6959700" cy="354000"/>
          </a:xfrm>
          <a:prstGeom prst="rect">
            <a:avLst/>
          </a:prstGeom>
          <a:solidFill>
            <a:srgbClr val="00BDF2"/>
          </a:solidFill>
          <a:ln>
            <a:noFill/>
          </a:ln>
        </p:spPr>
        <p:txBody>
          <a:bodyPr anchorCtr="0" anchor="ctr" bIns="60950" lIns="121900" spcFirstLastPara="1" rIns="121900" wrap="square" tIns="60950">
            <a:spAutoFit/>
          </a:bodyPr>
          <a:lstStyle/>
          <a:p>
            <a:pPr indent="0" lvl="0" marL="152400" marR="0" rtl="0" algn="ctr">
              <a:lnSpc>
                <a:spcPct val="100000"/>
              </a:lnSpc>
              <a:spcBef>
                <a:spcPts val="0"/>
              </a:spcBef>
              <a:spcAft>
                <a:spcPts val="0"/>
              </a:spcAft>
              <a:buClr>
                <a:srgbClr val="000000"/>
              </a:buClr>
              <a:buSzPts val="1500"/>
              <a:buFont typeface="Arial"/>
              <a:buNone/>
            </a:pPr>
            <a:r>
              <a:rPr b="1" i="0" lang="es-AR" sz="1500" u="none" cap="none" strike="noStrike">
                <a:solidFill>
                  <a:schemeClr val="lt1"/>
                </a:solidFill>
                <a:latin typeface="Encode Sans"/>
                <a:ea typeface="Encode Sans"/>
                <a:cs typeface="Encode Sans"/>
                <a:sym typeface="Encode Sans"/>
              </a:rPr>
              <a:t>Desarrollo de Cadenas de Valor Asociadas.</a:t>
            </a:r>
            <a:endParaRPr sz="1900"/>
          </a:p>
        </p:txBody>
      </p:sp>
      <p:cxnSp>
        <p:nvCxnSpPr>
          <p:cNvPr id="1023" name="Google Shape;1023;g1e338b55bec_1_1837"/>
          <p:cNvCxnSpPr/>
          <p:nvPr/>
        </p:nvCxnSpPr>
        <p:spPr>
          <a:xfrm>
            <a:off x="5472470" y="1311021"/>
            <a:ext cx="0" cy="3299100"/>
          </a:xfrm>
          <a:prstGeom prst="straightConnector1">
            <a:avLst/>
          </a:prstGeom>
          <a:noFill/>
          <a:ln cap="flat" cmpd="sng" w="9525">
            <a:solidFill>
              <a:srgbClr val="00BDF2"/>
            </a:solidFill>
            <a:prstDash val="solid"/>
            <a:round/>
            <a:headEnd len="sm" w="sm" type="none"/>
            <a:tailEnd len="sm" w="sm" type="none"/>
          </a:ln>
        </p:spPr>
      </p:cxnSp>
      <p:cxnSp>
        <p:nvCxnSpPr>
          <p:cNvPr id="1024" name="Google Shape;1024;g1e338b55bec_1_1837"/>
          <p:cNvCxnSpPr/>
          <p:nvPr/>
        </p:nvCxnSpPr>
        <p:spPr>
          <a:xfrm>
            <a:off x="1824820" y="2119964"/>
            <a:ext cx="0" cy="1362300"/>
          </a:xfrm>
          <a:prstGeom prst="straightConnector1">
            <a:avLst/>
          </a:prstGeom>
          <a:noFill/>
          <a:ln cap="flat" cmpd="sng" w="9525">
            <a:solidFill>
              <a:srgbClr val="00BDF2"/>
            </a:solidFill>
            <a:prstDash val="solid"/>
            <a:round/>
            <a:headEnd len="sm" w="sm" type="none"/>
            <a:tailEnd len="sm" w="sm" type="none"/>
          </a:ln>
        </p:spPr>
      </p:cxnSp>
      <p:sp>
        <p:nvSpPr>
          <p:cNvPr id="1025" name="Google Shape;1025;g1e338b55bec_1_1837"/>
          <p:cNvSpPr txBox="1"/>
          <p:nvPr/>
        </p:nvSpPr>
        <p:spPr>
          <a:xfrm>
            <a:off x="1928653" y="2119964"/>
            <a:ext cx="2701800" cy="1293000"/>
          </a:xfrm>
          <a:prstGeom prst="rect">
            <a:avLst/>
          </a:prstGeom>
          <a:noFill/>
          <a:ln>
            <a:noFill/>
          </a:ln>
        </p:spPr>
        <p:txBody>
          <a:bodyPr anchorCtr="0" anchor="t" bIns="60950" lIns="121900" spcFirstLastPara="1" rIns="121900" wrap="square" tIns="60950">
            <a:spAutoFit/>
          </a:bodyPr>
          <a:lstStyle/>
          <a:p>
            <a:pPr indent="-387350" lvl="0" marL="381000" marR="0" rtl="0" algn="l">
              <a:lnSpc>
                <a:spcPct val="150000"/>
              </a:lnSpc>
              <a:spcBef>
                <a:spcPts val="0"/>
              </a:spcBef>
              <a:spcAft>
                <a:spcPts val="0"/>
              </a:spcAft>
              <a:buClr>
                <a:srgbClr val="000000"/>
              </a:buClr>
              <a:buSzPts val="1900"/>
              <a:buFont typeface="Arial"/>
              <a:buChar char="-"/>
            </a:pPr>
            <a:r>
              <a:rPr b="1" i="0" lang="es-AR" sz="1900" u="none" cap="none" strike="noStrike">
                <a:solidFill>
                  <a:srgbClr val="595959"/>
                </a:solidFill>
                <a:latin typeface="Encode Sans"/>
                <a:ea typeface="Encode Sans"/>
                <a:cs typeface="Encode Sans"/>
                <a:sym typeface="Encode Sans"/>
              </a:rPr>
              <a:t>Calidad</a:t>
            </a:r>
            <a:endParaRPr sz="1900"/>
          </a:p>
          <a:p>
            <a:pPr indent="-387350" lvl="0" marL="381000" marR="0" rtl="0" algn="l">
              <a:lnSpc>
                <a:spcPct val="150000"/>
              </a:lnSpc>
              <a:spcBef>
                <a:spcPts val="0"/>
              </a:spcBef>
              <a:spcAft>
                <a:spcPts val="0"/>
              </a:spcAft>
              <a:buClr>
                <a:srgbClr val="000000"/>
              </a:buClr>
              <a:buSzPts val="1900"/>
              <a:buFont typeface="Arial"/>
              <a:buChar char="-"/>
            </a:pPr>
            <a:r>
              <a:rPr b="1" i="0" lang="es-AR" sz="1900" u="none" cap="none" strike="noStrike">
                <a:solidFill>
                  <a:srgbClr val="595959"/>
                </a:solidFill>
                <a:latin typeface="Encode Sans"/>
                <a:ea typeface="Encode Sans"/>
                <a:cs typeface="Encode Sans"/>
                <a:sym typeface="Encode Sans"/>
              </a:rPr>
              <a:t>Capacidad</a:t>
            </a:r>
            <a:endParaRPr sz="1900"/>
          </a:p>
          <a:p>
            <a:pPr indent="-387350" lvl="0" marL="381000" marR="0" rtl="0" algn="l">
              <a:lnSpc>
                <a:spcPct val="150000"/>
              </a:lnSpc>
              <a:spcBef>
                <a:spcPts val="0"/>
              </a:spcBef>
              <a:spcAft>
                <a:spcPts val="0"/>
              </a:spcAft>
              <a:buClr>
                <a:srgbClr val="000000"/>
              </a:buClr>
              <a:buSzPts val="1900"/>
              <a:buFont typeface="Arial"/>
              <a:buChar char="-"/>
            </a:pPr>
            <a:r>
              <a:rPr b="1" i="0" lang="es-AR" sz="1900" u="none" cap="none" strike="noStrike">
                <a:solidFill>
                  <a:srgbClr val="595959"/>
                </a:solidFill>
                <a:latin typeface="Encode Sans"/>
                <a:ea typeface="Encode Sans"/>
                <a:cs typeface="Encode Sans"/>
                <a:sym typeface="Encode Sans"/>
              </a:rPr>
              <a:t>Competitividad</a:t>
            </a:r>
            <a:endParaRPr sz="1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g1e338b55bec_1_1848"/>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31" name="Google Shape;1031;g1e338b55bec_1_1848"/>
          <p:cNvSpPr txBox="1"/>
          <p:nvPr/>
        </p:nvSpPr>
        <p:spPr>
          <a:xfrm>
            <a:off x="1006454" y="2071607"/>
            <a:ext cx="10345200" cy="1477500"/>
          </a:xfrm>
          <a:prstGeom prst="rect">
            <a:avLst/>
          </a:prstGeom>
          <a:noFill/>
          <a:ln>
            <a:noFill/>
          </a:ln>
        </p:spPr>
        <p:txBody>
          <a:bodyPr anchorCtr="0" anchor="t" bIns="121900" lIns="121900" spcFirstLastPara="1" rIns="121900" wrap="square" tIns="121900">
            <a:spAutoFit/>
          </a:bodyPr>
          <a:lstStyle/>
          <a:p>
            <a:pPr indent="0" lvl="0" marL="12700" marR="0" rtl="0" algn="ctr">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Potenciales sustituciones de importaciones</a:t>
            </a:r>
            <a:endParaRPr b="1" i="0" sz="4000" u="none" cap="none" strike="noStrike">
              <a:solidFill>
                <a:srgbClr val="FFFFFF"/>
              </a:solidFill>
              <a:latin typeface="Encode Sans"/>
              <a:ea typeface="Encode Sans"/>
              <a:cs typeface="Encode Sans"/>
              <a:sym typeface="Encode Sans"/>
            </a:endParaRPr>
          </a:p>
        </p:txBody>
      </p:sp>
      <p:pic>
        <p:nvPicPr>
          <p:cNvPr id="1032" name="Google Shape;1032;g1e338b55bec_1_1848"/>
          <p:cNvPicPr preferRelativeResize="0"/>
          <p:nvPr/>
        </p:nvPicPr>
        <p:blipFill rotWithShape="1">
          <a:blip r:embed="rId3">
            <a:alphaModFix/>
          </a:blip>
          <a:srcRect b="0" l="0" r="0" t="0"/>
          <a:stretch/>
        </p:blipFill>
        <p:spPr>
          <a:xfrm>
            <a:off x="-332" y="5637600"/>
            <a:ext cx="12192333" cy="12263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g1e338b55bec_1_1854"/>
          <p:cNvSpPr txBox="1"/>
          <p:nvPr/>
        </p:nvSpPr>
        <p:spPr>
          <a:xfrm>
            <a:off x="4965241" y="982127"/>
            <a:ext cx="564000" cy="6156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2400" u="none" cap="none" strike="noStrike">
              <a:solidFill>
                <a:srgbClr val="000000"/>
              </a:solidFill>
              <a:latin typeface="Arial"/>
              <a:ea typeface="Arial"/>
              <a:cs typeface="Arial"/>
              <a:sym typeface="Arial"/>
            </a:endParaRPr>
          </a:p>
        </p:txBody>
      </p:sp>
      <p:sp>
        <p:nvSpPr>
          <p:cNvPr id="1038" name="Google Shape;1038;g1e338b55bec_1_1854"/>
          <p:cNvSpPr txBox="1"/>
          <p:nvPr/>
        </p:nvSpPr>
        <p:spPr>
          <a:xfrm>
            <a:off x="887908" y="1099784"/>
            <a:ext cx="10052400" cy="637200"/>
          </a:xfrm>
          <a:prstGeom prst="rect">
            <a:avLst/>
          </a:prstGeom>
          <a:noFill/>
          <a:ln>
            <a:noFill/>
          </a:ln>
        </p:spPr>
        <p:txBody>
          <a:bodyPr anchorCtr="0" anchor="t" bIns="60950" lIns="121900" spcFirstLastPara="1" rIns="121900" wrap="square" tIns="60950">
            <a:spAutoFit/>
          </a:bodyPr>
          <a:lstStyle/>
          <a:p>
            <a:pPr indent="0" lvl="0" marL="0" marR="0" rtl="0" algn="just">
              <a:lnSpc>
                <a:spcPct val="115000"/>
              </a:lnSpc>
              <a:spcBef>
                <a:spcPts val="0"/>
              </a:spcBef>
              <a:spcAft>
                <a:spcPts val="0"/>
              </a:spcAft>
              <a:buNone/>
            </a:pPr>
            <a:r>
              <a:rPr b="0" i="0" lang="es-AR" sz="1600" u="none" cap="none" strike="noStrike">
                <a:solidFill>
                  <a:srgbClr val="666666"/>
                </a:solidFill>
                <a:latin typeface="Encode Sans"/>
                <a:ea typeface="Encode Sans"/>
                <a:cs typeface="Encode Sans"/>
                <a:sym typeface="Encode Sans"/>
              </a:rPr>
              <a:t>1365 posiciones arancelarias revisadas según su incidencia dentro de la Cadena de Valor Minera</a:t>
            </a:r>
            <a:endParaRPr sz="1900"/>
          </a:p>
          <a:p>
            <a:pPr indent="-215900" lvl="0" marL="304800" marR="0" rtl="0" algn="just">
              <a:lnSpc>
                <a:spcPct val="115000"/>
              </a:lnSpc>
              <a:spcBef>
                <a:spcPts val="0"/>
              </a:spcBef>
              <a:spcAft>
                <a:spcPts val="0"/>
              </a:spcAft>
              <a:buClr>
                <a:schemeClr val="dk2"/>
              </a:buClr>
              <a:buSzPts val="1300"/>
              <a:buFont typeface="Arial"/>
              <a:buNone/>
            </a:pPr>
            <a:r>
              <a:t/>
            </a:r>
            <a:endParaRPr b="1" i="0" sz="1500" u="none" cap="none" strike="noStrike">
              <a:solidFill>
                <a:srgbClr val="666666"/>
              </a:solidFill>
              <a:latin typeface="Encode Sans"/>
              <a:ea typeface="Encode Sans"/>
              <a:cs typeface="Encode Sans"/>
              <a:sym typeface="Encode Sans"/>
            </a:endParaRPr>
          </a:p>
        </p:txBody>
      </p:sp>
      <p:pic>
        <p:nvPicPr>
          <p:cNvPr id="1039" name="Google Shape;1039;g1e338b55bec_1_1854"/>
          <p:cNvPicPr preferRelativeResize="0"/>
          <p:nvPr/>
        </p:nvPicPr>
        <p:blipFill rotWithShape="1">
          <a:blip r:embed="rId3">
            <a:alphaModFix/>
          </a:blip>
          <a:srcRect b="0" l="0" r="0" t="0"/>
          <a:stretch/>
        </p:blipFill>
        <p:spPr>
          <a:xfrm>
            <a:off x="-332" y="5637600"/>
            <a:ext cx="12192333" cy="1226367"/>
          </a:xfrm>
          <a:prstGeom prst="rect">
            <a:avLst/>
          </a:prstGeom>
          <a:noFill/>
          <a:ln>
            <a:noFill/>
          </a:ln>
        </p:spPr>
      </p:pic>
      <p:sp>
        <p:nvSpPr>
          <p:cNvPr id="1040" name="Google Shape;1040;g1e338b55bec_1_1854"/>
          <p:cNvSpPr txBox="1"/>
          <p:nvPr/>
        </p:nvSpPr>
        <p:spPr>
          <a:xfrm>
            <a:off x="242794" y="134911"/>
            <a:ext cx="9873300" cy="56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s-AR" sz="2100" u="none" cap="none" strike="noStrike">
                <a:solidFill>
                  <a:srgbClr val="666666"/>
                </a:solidFill>
                <a:latin typeface="Encode Sans"/>
                <a:ea typeface="Encode Sans"/>
                <a:cs typeface="Encode Sans"/>
                <a:sym typeface="Encode Sans"/>
              </a:rPr>
              <a:t>Análisis del Anexo I de la Ley de Inversiones Mineras</a:t>
            </a:r>
            <a:endParaRPr sz="1900"/>
          </a:p>
        </p:txBody>
      </p:sp>
      <p:sp>
        <p:nvSpPr>
          <p:cNvPr id="1041" name="Google Shape;1041;g1e338b55bec_1_1854"/>
          <p:cNvSpPr txBox="1"/>
          <p:nvPr/>
        </p:nvSpPr>
        <p:spPr>
          <a:xfrm>
            <a:off x="52125" y="2213332"/>
            <a:ext cx="3534000" cy="4155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1" i="0" lang="es-AR" sz="1900" u="none" cap="none" strike="noStrike">
                <a:solidFill>
                  <a:srgbClr val="00BDF2"/>
                </a:solidFill>
                <a:latin typeface="Encode Sans"/>
                <a:ea typeface="Encode Sans"/>
                <a:cs typeface="Encode Sans"/>
                <a:sym typeface="Encode Sans"/>
              </a:rPr>
              <a:t>Resultados del estudio</a:t>
            </a:r>
            <a:endParaRPr b="0" i="0" sz="2100" u="none" cap="none" strike="noStrike">
              <a:solidFill>
                <a:srgbClr val="00BDF2"/>
              </a:solidFill>
              <a:latin typeface="Arial"/>
              <a:ea typeface="Arial"/>
              <a:cs typeface="Arial"/>
              <a:sym typeface="Arial"/>
            </a:endParaRPr>
          </a:p>
        </p:txBody>
      </p:sp>
      <p:sp>
        <p:nvSpPr>
          <p:cNvPr id="1042" name="Google Shape;1042;g1e338b55bec_1_1854"/>
          <p:cNvSpPr txBox="1"/>
          <p:nvPr/>
        </p:nvSpPr>
        <p:spPr>
          <a:xfrm>
            <a:off x="667746" y="2770851"/>
            <a:ext cx="11407200" cy="2586000"/>
          </a:xfrm>
          <a:prstGeom prst="rect">
            <a:avLst/>
          </a:prstGeom>
          <a:noFill/>
          <a:ln>
            <a:noFill/>
          </a:ln>
        </p:spPr>
        <p:txBody>
          <a:bodyPr anchorCtr="0" anchor="t" bIns="60950" lIns="121900" spcFirstLastPara="1" rIns="121900" wrap="square" tIns="60950">
            <a:spAutoFit/>
          </a:bodyPr>
          <a:lstStyle/>
          <a:p>
            <a:pPr indent="-228600" lvl="0" marL="228600" marR="0" rtl="0" algn="l">
              <a:lnSpc>
                <a:spcPct val="100000"/>
              </a:lnSpc>
              <a:spcBef>
                <a:spcPts val="0"/>
              </a:spcBef>
              <a:spcAft>
                <a:spcPts val="0"/>
              </a:spcAft>
              <a:buClr>
                <a:srgbClr val="000000"/>
              </a:buClr>
              <a:buSzPts val="1600"/>
              <a:buFont typeface="Arial"/>
              <a:buChar char="•"/>
            </a:pPr>
            <a:r>
              <a:rPr b="0" i="0" lang="es-AR" sz="1600" u="none" cap="none" strike="noStrike">
                <a:solidFill>
                  <a:srgbClr val="666666"/>
                </a:solidFill>
                <a:latin typeface="Encode Sans"/>
                <a:ea typeface="Encode Sans"/>
                <a:cs typeface="Encode Sans"/>
                <a:sym typeface="Encode Sans"/>
              </a:rPr>
              <a:t>En base a las Mesas Técnicas y al anexo:</a:t>
            </a:r>
            <a:endParaRPr sz="1900"/>
          </a:p>
          <a:p>
            <a:pPr indent="-127000" lvl="0" marL="2286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1206500" marR="0" rtl="0" algn="just">
              <a:lnSpc>
                <a:spcPct val="150000"/>
              </a:lnSpc>
              <a:spcBef>
                <a:spcPts val="0"/>
              </a:spcBef>
              <a:spcAft>
                <a:spcPts val="0"/>
              </a:spcAft>
              <a:buNone/>
            </a:pPr>
            <a:r>
              <a:rPr b="0" i="0" lang="es-AR" sz="1600" u="none" cap="none" strike="noStrike">
                <a:solidFill>
                  <a:srgbClr val="666666"/>
                </a:solidFill>
                <a:latin typeface="Encode Sans"/>
                <a:ea typeface="Encode Sans"/>
                <a:cs typeface="Encode Sans"/>
                <a:sym typeface="Encode Sans"/>
              </a:rPr>
              <a:t>Se identificaron 246 posiciones arancelarias esenciales-críticas</a:t>
            </a:r>
            <a:endParaRPr sz="1900"/>
          </a:p>
          <a:p>
            <a:pPr indent="0" lvl="0" marL="1206500" marR="0" rtl="0" algn="just">
              <a:lnSpc>
                <a:spcPct val="150000"/>
              </a:lnSpc>
              <a:spcBef>
                <a:spcPts val="0"/>
              </a:spcBef>
              <a:spcAft>
                <a:spcPts val="0"/>
              </a:spcAft>
              <a:buNone/>
            </a:pPr>
            <a:r>
              <a:rPr b="1" i="0" lang="es-AR" sz="1600" u="none" cap="none" strike="noStrike">
                <a:solidFill>
                  <a:srgbClr val="666666"/>
                </a:solidFill>
                <a:latin typeface="Encode Sans"/>
                <a:ea typeface="Encode Sans"/>
                <a:cs typeface="Encode Sans"/>
                <a:sym typeface="Encode Sans"/>
              </a:rPr>
              <a:t>Se identificaron 725 posiciones arancelarias esenciales- semicríticas</a:t>
            </a:r>
            <a:endParaRPr sz="1900"/>
          </a:p>
          <a:p>
            <a:pPr indent="0" lvl="0" marL="1206500" marR="0" rtl="0" algn="just">
              <a:lnSpc>
                <a:spcPct val="150000"/>
              </a:lnSpc>
              <a:spcBef>
                <a:spcPts val="0"/>
              </a:spcBef>
              <a:spcAft>
                <a:spcPts val="0"/>
              </a:spcAft>
              <a:buNone/>
            </a:pPr>
            <a:r>
              <a:rPr b="1" i="0" lang="es-AR" sz="1600" u="none" cap="none" strike="noStrike">
                <a:solidFill>
                  <a:srgbClr val="666666"/>
                </a:solidFill>
                <a:latin typeface="Encode Sans"/>
                <a:ea typeface="Encode Sans"/>
                <a:cs typeface="Encode Sans"/>
                <a:sym typeface="Encode Sans"/>
              </a:rPr>
              <a:t>Se identificaron 54 posiciones arancelarias esenciales-no críticas</a:t>
            </a:r>
            <a:endParaRPr sz="1900"/>
          </a:p>
          <a:p>
            <a:pPr indent="0" lvl="0" marL="1206500" marR="0" rtl="0" algn="just">
              <a:lnSpc>
                <a:spcPct val="150000"/>
              </a:lnSpc>
              <a:spcBef>
                <a:spcPts val="0"/>
              </a:spcBef>
              <a:spcAft>
                <a:spcPts val="0"/>
              </a:spcAft>
              <a:buNone/>
            </a:pPr>
            <a:r>
              <a:rPr b="0" i="0" lang="es-AR" sz="1600" u="none" cap="none" strike="noStrike">
                <a:solidFill>
                  <a:srgbClr val="666666"/>
                </a:solidFill>
                <a:latin typeface="Encode Sans"/>
                <a:ea typeface="Encode Sans"/>
                <a:cs typeface="Encode Sans"/>
                <a:sym typeface="Encode Sans"/>
              </a:rPr>
              <a:t>Se identificaron 340 posiciones arancelarias no esenciales-no críticas</a:t>
            </a:r>
            <a:endParaRPr sz="1900"/>
          </a:p>
          <a:p>
            <a:pPr indent="0" lvl="0" marL="0" marR="0" rtl="0" algn="l">
              <a:lnSpc>
                <a:spcPct val="100000"/>
              </a:lnSpc>
              <a:spcBef>
                <a:spcPts val="0"/>
              </a:spcBef>
              <a:spcAft>
                <a:spcPts val="0"/>
              </a:spcAft>
              <a:buNone/>
            </a:pPr>
            <a:r>
              <a:t/>
            </a:r>
            <a:endParaRPr b="0" i="0" sz="1600" u="none" cap="none" strike="noStrike">
              <a:solidFill>
                <a:srgbClr val="666666"/>
              </a:solidFill>
              <a:latin typeface="Encode Sans"/>
              <a:ea typeface="Encode Sans"/>
              <a:cs typeface="Encode Sans"/>
              <a:sym typeface="Encode Sans"/>
            </a:endParaRPr>
          </a:p>
          <a:p>
            <a:pPr indent="-228600" lvl="0" marL="228600" marR="0" rtl="0" algn="l">
              <a:lnSpc>
                <a:spcPct val="100000"/>
              </a:lnSpc>
              <a:spcBef>
                <a:spcPts val="0"/>
              </a:spcBef>
              <a:spcAft>
                <a:spcPts val="0"/>
              </a:spcAft>
              <a:buClr>
                <a:srgbClr val="000000"/>
              </a:buClr>
              <a:buSzPts val="1600"/>
              <a:buFont typeface="Arial"/>
              <a:buChar char="•"/>
            </a:pPr>
            <a:r>
              <a:rPr b="0" i="0" lang="es-AR" sz="1600" u="none" cap="none" strike="noStrike">
                <a:solidFill>
                  <a:srgbClr val="666666"/>
                </a:solidFill>
                <a:latin typeface="Encode Sans"/>
                <a:ea typeface="Encode Sans"/>
                <a:cs typeface="Encode Sans"/>
                <a:sym typeface="Encode Sans"/>
              </a:rPr>
              <a:t>Esta clasificación nos da un </a:t>
            </a:r>
            <a:r>
              <a:rPr b="1" i="0" lang="es-AR" sz="1600" u="none" cap="none" strike="noStrike">
                <a:solidFill>
                  <a:srgbClr val="666666"/>
                </a:solidFill>
                <a:latin typeface="Encode Sans"/>
                <a:ea typeface="Encode Sans"/>
                <a:cs typeface="Encode Sans"/>
                <a:sym typeface="Encode Sans"/>
              </a:rPr>
              <a:t>potencial importante </a:t>
            </a:r>
            <a:r>
              <a:rPr b="0" i="0" lang="es-AR" sz="1600" u="none" cap="none" strike="noStrike">
                <a:solidFill>
                  <a:srgbClr val="666666"/>
                </a:solidFill>
                <a:latin typeface="Encode Sans"/>
                <a:ea typeface="Encode Sans"/>
                <a:cs typeface="Encode Sans"/>
                <a:sym typeface="Encode Sans"/>
              </a:rPr>
              <a:t>de desarrollo de proveedores en incorporación de producción local </a:t>
            </a:r>
            <a:endParaRPr b="0" i="0" sz="1900" u="none" cap="none" strike="noStrike">
              <a:solidFill>
                <a:srgbClr val="000000"/>
              </a:solidFill>
              <a:latin typeface="Arial"/>
              <a:ea typeface="Arial"/>
              <a:cs typeface="Arial"/>
              <a:sym typeface="Arial"/>
            </a:endParaRPr>
          </a:p>
        </p:txBody>
      </p:sp>
      <p:pic>
        <p:nvPicPr>
          <p:cNvPr descr="Investigación con relleno sólido" id="1043" name="Google Shape;1043;g1e338b55bec_1_1854"/>
          <p:cNvPicPr preferRelativeResize="0"/>
          <p:nvPr/>
        </p:nvPicPr>
        <p:blipFill rotWithShape="1">
          <a:blip r:embed="rId4">
            <a:alphaModFix/>
          </a:blip>
          <a:srcRect b="0" l="0" r="0" t="0"/>
          <a:stretch/>
        </p:blipFill>
        <p:spPr>
          <a:xfrm>
            <a:off x="367634" y="1037761"/>
            <a:ext cx="654060" cy="654060"/>
          </a:xfrm>
          <a:prstGeom prst="rect">
            <a:avLst/>
          </a:prstGeom>
          <a:noFill/>
          <a:ln>
            <a:noFill/>
          </a:ln>
        </p:spPr>
      </p:pic>
      <p:sp>
        <p:nvSpPr>
          <p:cNvPr id="1044" name="Google Shape;1044;g1e338b55bec_1_1854"/>
          <p:cNvSpPr/>
          <p:nvPr/>
        </p:nvSpPr>
        <p:spPr>
          <a:xfrm>
            <a:off x="1819086" y="3672573"/>
            <a:ext cx="7325700" cy="782100"/>
          </a:xfrm>
          <a:prstGeom prst="rect">
            <a:avLst/>
          </a:prstGeom>
          <a:noFill/>
          <a:ln cap="flat" cmpd="sng" w="25400">
            <a:solidFill>
              <a:schemeClr val="accent1"/>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Encode Sans"/>
              <a:ea typeface="Encode Sans"/>
              <a:cs typeface="Encode Sans"/>
              <a:sym typeface="Encod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3"/>
          <p:cNvPicPr preferRelativeResize="0"/>
          <p:nvPr/>
        </p:nvPicPr>
        <p:blipFill rotWithShape="1">
          <a:blip r:embed="rId3">
            <a:alphaModFix/>
          </a:blip>
          <a:srcRect b="0" l="0" r="0" t="0"/>
          <a:stretch/>
        </p:blipFill>
        <p:spPr>
          <a:xfrm>
            <a:off x="8389" y="9205"/>
            <a:ext cx="12185199" cy="6858000"/>
          </a:xfrm>
          <a:prstGeom prst="rect">
            <a:avLst/>
          </a:prstGeom>
          <a:noFill/>
          <a:ln>
            <a:noFill/>
          </a:ln>
        </p:spPr>
      </p:pic>
      <p:sp>
        <p:nvSpPr>
          <p:cNvPr id="491" name="Google Shape;491;p3"/>
          <p:cNvSpPr txBox="1"/>
          <p:nvPr/>
        </p:nvSpPr>
        <p:spPr>
          <a:xfrm>
            <a:off x="449097" y="323810"/>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1</a:t>
            </a:r>
            <a:endParaRPr b="1" sz="2000">
              <a:solidFill>
                <a:schemeClr val="lt1"/>
              </a:solidFill>
              <a:latin typeface="Arial"/>
              <a:ea typeface="Arial"/>
              <a:cs typeface="Arial"/>
              <a:sym typeface="Arial"/>
            </a:endParaRPr>
          </a:p>
        </p:txBody>
      </p:sp>
      <p:sp>
        <p:nvSpPr>
          <p:cNvPr id="492" name="Google Shape;492;p3"/>
          <p:cNvSpPr txBox="1"/>
          <p:nvPr/>
        </p:nvSpPr>
        <p:spPr>
          <a:xfrm>
            <a:off x="467982" y="1070535"/>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2</a:t>
            </a:r>
            <a:endParaRPr b="1" sz="2000">
              <a:solidFill>
                <a:schemeClr val="lt1"/>
              </a:solidFill>
              <a:latin typeface="Arial"/>
              <a:ea typeface="Arial"/>
              <a:cs typeface="Arial"/>
              <a:sym typeface="Arial"/>
            </a:endParaRPr>
          </a:p>
        </p:txBody>
      </p:sp>
      <p:sp>
        <p:nvSpPr>
          <p:cNvPr id="493" name="Google Shape;493;p3"/>
          <p:cNvSpPr txBox="1"/>
          <p:nvPr/>
        </p:nvSpPr>
        <p:spPr>
          <a:xfrm>
            <a:off x="1179179" y="262546"/>
            <a:ext cx="9067480" cy="861774"/>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3F6E"/>
              </a:buClr>
              <a:buSzPts val="2800"/>
              <a:buFont typeface="Arial"/>
              <a:buNone/>
            </a:pPr>
            <a:r>
              <a:rPr b="1" i="0" lang="es-AR" sz="2800" u="none" cap="none" strike="noStrike">
                <a:solidFill>
                  <a:srgbClr val="003F6E"/>
                </a:solidFill>
                <a:latin typeface="Arial"/>
                <a:ea typeface="Arial"/>
                <a:cs typeface="Arial"/>
                <a:sym typeface="Arial"/>
              </a:rPr>
              <a:t>Participación de las comunidades en los estudios ambientales</a:t>
            </a:r>
            <a:endParaRPr/>
          </a:p>
        </p:txBody>
      </p:sp>
      <p:pic>
        <p:nvPicPr>
          <p:cNvPr id="494" name="Google Shape;494;p3"/>
          <p:cNvPicPr preferRelativeResize="0"/>
          <p:nvPr/>
        </p:nvPicPr>
        <p:blipFill rotWithShape="1">
          <a:blip r:embed="rId4">
            <a:alphaModFix/>
          </a:blip>
          <a:srcRect b="0" l="0" r="0" t="0"/>
          <a:stretch/>
        </p:blipFill>
        <p:spPr>
          <a:xfrm>
            <a:off x="-294150" y="-171949"/>
            <a:ext cx="1819216" cy="1607071"/>
          </a:xfrm>
          <a:prstGeom prst="rect">
            <a:avLst/>
          </a:prstGeom>
          <a:noFill/>
          <a:ln>
            <a:noFill/>
          </a:ln>
        </p:spPr>
      </p:pic>
      <p:sp>
        <p:nvSpPr>
          <p:cNvPr id="495" name="Google Shape;495;p3"/>
          <p:cNvSpPr txBox="1"/>
          <p:nvPr/>
        </p:nvSpPr>
        <p:spPr>
          <a:xfrm>
            <a:off x="2511248" y="1696903"/>
            <a:ext cx="4777058" cy="11998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1799">
                <a:solidFill>
                  <a:srgbClr val="002060"/>
                </a:solidFill>
                <a:latin typeface="Roboto"/>
                <a:ea typeface="Roboto"/>
                <a:cs typeface="Roboto"/>
                <a:sym typeface="Roboto"/>
              </a:rPr>
              <a:t>Mecanismos de información pública e instancias de participación durante los procedimientos de evaluación de impacto ambiental</a:t>
            </a:r>
            <a:endParaRPr/>
          </a:p>
        </p:txBody>
      </p:sp>
      <p:sp>
        <p:nvSpPr>
          <p:cNvPr id="496" name="Google Shape;496;p3"/>
          <p:cNvSpPr txBox="1"/>
          <p:nvPr/>
        </p:nvSpPr>
        <p:spPr>
          <a:xfrm>
            <a:off x="2511248" y="3627289"/>
            <a:ext cx="4971406" cy="11998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1799">
                <a:solidFill>
                  <a:srgbClr val="002060"/>
                </a:solidFill>
                <a:latin typeface="Roboto"/>
                <a:ea typeface="Roboto"/>
                <a:cs typeface="Roboto"/>
                <a:sym typeface="Roboto"/>
              </a:rPr>
              <a:t>Instancias innovadores y de participación activa de la comunidad durante el monitoreo de las actividades de construcción y operación de un proyecto Minero</a:t>
            </a:r>
            <a:endParaRPr/>
          </a:p>
        </p:txBody>
      </p:sp>
      <p:pic>
        <p:nvPicPr>
          <p:cNvPr id="497" name="Google Shape;497;p3"/>
          <p:cNvPicPr preferRelativeResize="0"/>
          <p:nvPr/>
        </p:nvPicPr>
        <p:blipFill rotWithShape="1">
          <a:blip r:embed="rId5">
            <a:alphaModFix/>
          </a:blip>
          <a:srcRect b="0" l="0" r="0" t="0"/>
          <a:stretch/>
        </p:blipFill>
        <p:spPr>
          <a:xfrm>
            <a:off x="7490011" y="3518531"/>
            <a:ext cx="2743200" cy="1828800"/>
          </a:xfrm>
          <a:prstGeom prst="rect">
            <a:avLst/>
          </a:prstGeom>
          <a:noFill/>
          <a:ln>
            <a:noFill/>
          </a:ln>
        </p:spPr>
      </p:pic>
      <p:pic>
        <p:nvPicPr>
          <p:cNvPr id="498" name="Google Shape;498;p3"/>
          <p:cNvPicPr preferRelativeResize="0"/>
          <p:nvPr/>
        </p:nvPicPr>
        <p:blipFill rotWithShape="1">
          <a:blip r:embed="rId6">
            <a:alphaModFix/>
          </a:blip>
          <a:srcRect b="0" l="0" r="0" t="0"/>
          <a:stretch/>
        </p:blipFill>
        <p:spPr>
          <a:xfrm>
            <a:off x="7482654" y="1763039"/>
            <a:ext cx="2743199" cy="1665962"/>
          </a:xfrm>
          <a:prstGeom prst="rect">
            <a:avLst/>
          </a:prstGeom>
          <a:noFill/>
          <a:ln>
            <a:noFill/>
          </a:ln>
        </p:spPr>
      </p:pic>
      <p:sp>
        <p:nvSpPr>
          <p:cNvPr id="499" name="Google Shape;499;p3"/>
          <p:cNvSpPr/>
          <p:nvPr/>
        </p:nvSpPr>
        <p:spPr>
          <a:xfrm>
            <a:off x="467981" y="1763039"/>
            <a:ext cx="1819216" cy="1020502"/>
          </a:xfrm>
          <a:prstGeom prst="homePlate">
            <a:avLst>
              <a:gd fmla="val 50000" name="adj"/>
            </a:avLst>
          </a:prstGeom>
          <a:solidFill>
            <a:srgbClr val="4E99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highlight>
                <a:srgbClr val="003F6E"/>
              </a:highlight>
              <a:latin typeface="Roboto"/>
              <a:ea typeface="Roboto"/>
              <a:cs typeface="Roboto"/>
              <a:sym typeface="Roboto"/>
            </a:endParaRPr>
          </a:p>
        </p:txBody>
      </p:sp>
      <p:sp>
        <p:nvSpPr>
          <p:cNvPr id="500" name="Google Shape;500;p3"/>
          <p:cNvSpPr/>
          <p:nvPr/>
        </p:nvSpPr>
        <p:spPr>
          <a:xfrm>
            <a:off x="547222" y="3711931"/>
            <a:ext cx="1739975" cy="1020502"/>
          </a:xfrm>
          <a:prstGeom prst="homePlate">
            <a:avLst>
              <a:gd fmla="val 50000" name="adj"/>
            </a:avLst>
          </a:prstGeom>
          <a:solidFill>
            <a:srgbClr val="003F6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799">
              <a:solidFill>
                <a:schemeClr val="lt1"/>
              </a:solidFill>
              <a:latin typeface="Roboto"/>
              <a:ea typeface="Roboto"/>
              <a:cs typeface="Roboto"/>
              <a:sym typeface="Roboto"/>
            </a:endParaRPr>
          </a:p>
        </p:txBody>
      </p:sp>
      <p:sp>
        <p:nvSpPr>
          <p:cNvPr id="501" name="Google Shape;501;p3"/>
          <p:cNvSpPr txBox="1"/>
          <p:nvPr/>
        </p:nvSpPr>
        <p:spPr>
          <a:xfrm>
            <a:off x="733499" y="2030506"/>
            <a:ext cx="611207" cy="410369"/>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s-AR" sz="2000">
                <a:solidFill>
                  <a:schemeClr val="lt1"/>
                </a:solidFill>
                <a:latin typeface="Roboto"/>
                <a:ea typeface="Roboto"/>
                <a:cs typeface="Roboto"/>
                <a:sym typeface="Roboto"/>
              </a:rPr>
              <a:t>PEIA</a:t>
            </a:r>
            <a:endParaRPr b="1" sz="2000">
              <a:solidFill>
                <a:schemeClr val="lt1"/>
              </a:solidFill>
              <a:latin typeface="Roboto"/>
              <a:ea typeface="Roboto"/>
              <a:cs typeface="Roboto"/>
              <a:sym typeface="Roboto"/>
            </a:endParaRPr>
          </a:p>
        </p:txBody>
      </p:sp>
      <p:sp>
        <p:nvSpPr>
          <p:cNvPr id="502" name="Google Shape;502;p3"/>
          <p:cNvSpPr txBox="1"/>
          <p:nvPr/>
        </p:nvSpPr>
        <p:spPr>
          <a:xfrm>
            <a:off x="634685" y="4036706"/>
            <a:ext cx="1420042" cy="369332"/>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s-AR" sz="1800">
                <a:solidFill>
                  <a:schemeClr val="lt1"/>
                </a:solidFill>
                <a:latin typeface="Roboto"/>
                <a:ea typeface="Roboto"/>
                <a:cs typeface="Roboto"/>
                <a:sym typeface="Roboto"/>
              </a:rPr>
              <a:t>MONITOREO</a:t>
            </a:r>
            <a:endParaRPr b="1" sz="1800">
              <a:solidFill>
                <a:schemeClr val="lt1"/>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98820"/>
          </a:schemeClr>
        </a:solidFill>
      </p:bgPr>
    </p:bg>
    <p:spTree>
      <p:nvGrpSpPr>
        <p:cNvPr id="1048" name="Shape 1048"/>
        <p:cNvGrpSpPr/>
        <p:nvPr/>
      </p:nvGrpSpPr>
      <p:grpSpPr>
        <a:xfrm>
          <a:off x="0" y="0"/>
          <a:ext cx="0" cy="0"/>
          <a:chOff x="0" y="0"/>
          <a:chExt cx="0" cy="0"/>
        </a:xfrm>
      </p:grpSpPr>
      <p:pic>
        <p:nvPicPr>
          <p:cNvPr id="1049" name="Google Shape;1049;g1e338b55bec_1_1865"/>
          <p:cNvPicPr preferRelativeResize="0"/>
          <p:nvPr/>
        </p:nvPicPr>
        <p:blipFill rotWithShape="1">
          <a:blip r:embed="rId3">
            <a:alphaModFix/>
          </a:blip>
          <a:srcRect b="4075" l="18711" r="10250" t="15545"/>
          <a:stretch/>
        </p:blipFill>
        <p:spPr>
          <a:xfrm>
            <a:off x="-19675" y="0"/>
            <a:ext cx="5673247" cy="5929287"/>
          </a:xfrm>
          <a:prstGeom prst="rect">
            <a:avLst/>
          </a:prstGeom>
          <a:noFill/>
          <a:ln>
            <a:noFill/>
          </a:ln>
        </p:spPr>
      </p:pic>
      <p:grpSp>
        <p:nvGrpSpPr>
          <p:cNvPr id="1050" name="Google Shape;1050;g1e338b55bec_1_1865"/>
          <p:cNvGrpSpPr/>
          <p:nvPr/>
        </p:nvGrpSpPr>
        <p:grpSpPr>
          <a:xfrm>
            <a:off x="510033" y="6165037"/>
            <a:ext cx="11173461" cy="588433"/>
            <a:chOff x="382477" y="4623893"/>
            <a:chExt cx="8379048" cy="441336"/>
          </a:xfrm>
        </p:grpSpPr>
        <p:sp>
          <p:nvSpPr>
            <p:cNvPr id="1051" name="Google Shape;1051;g1e338b55bec_1_1865"/>
            <p:cNvSpPr txBox="1"/>
            <p:nvPr/>
          </p:nvSpPr>
          <p:spPr>
            <a:xfrm>
              <a:off x="7224625" y="4717603"/>
              <a:ext cx="1536900" cy="2541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1400"/>
                <a:buFont typeface="Arial"/>
                <a:buNone/>
              </a:pPr>
              <a:r>
                <a:rPr b="0" i="0" lang="es-AR" sz="1400" u="none" cap="none" strike="noStrike">
                  <a:solidFill>
                    <a:srgbClr val="FFFFFF"/>
                  </a:solidFill>
                  <a:latin typeface="Encode Sans Semi Expanded"/>
                  <a:ea typeface="Encode Sans Semi Expanded"/>
                  <a:cs typeface="Encode Sans Semi Expanded"/>
                  <a:sym typeface="Encode Sans Semi Expanded"/>
                </a:rPr>
                <a:t>Secretaría de Minería</a:t>
              </a:r>
              <a:endParaRPr b="0" i="0" sz="1400" u="none" cap="none" strike="noStrike">
                <a:solidFill>
                  <a:srgbClr val="FFFFFF"/>
                </a:solidFill>
                <a:latin typeface="Encode Sans Semi Expanded"/>
                <a:ea typeface="Encode Sans Semi Expanded"/>
                <a:cs typeface="Encode Sans Semi Expanded"/>
                <a:sym typeface="Encode Sans Semi Expanded"/>
              </a:endParaRPr>
            </a:p>
          </p:txBody>
        </p:sp>
        <p:pic>
          <p:nvPicPr>
            <p:cNvPr id="1052" name="Google Shape;1052;g1e338b55bec_1_1865"/>
            <p:cNvPicPr preferRelativeResize="0"/>
            <p:nvPr/>
          </p:nvPicPr>
          <p:blipFill rotWithShape="1">
            <a:blip r:embed="rId4">
              <a:alphaModFix/>
            </a:blip>
            <a:srcRect b="0" l="0" r="0" t="0"/>
            <a:stretch/>
          </p:blipFill>
          <p:spPr>
            <a:xfrm>
              <a:off x="382477" y="4623893"/>
              <a:ext cx="1229674" cy="441336"/>
            </a:xfrm>
            <a:prstGeom prst="rect">
              <a:avLst/>
            </a:prstGeom>
            <a:noFill/>
            <a:ln>
              <a:noFill/>
            </a:ln>
          </p:spPr>
        </p:pic>
      </p:grpSp>
      <p:pic>
        <p:nvPicPr>
          <p:cNvPr id="1053" name="Google Shape;1053;g1e338b55bec_1_1865"/>
          <p:cNvPicPr preferRelativeResize="0"/>
          <p:nvPr/>
        </p:nvPicPr>
        <p:blipFill rotWithShape="1">
          <a:blip r:embed="rId5">
            <a:alphaModFix/>
          </a:blip>
          <a:srcRect b="0" l="0" r="0" t="0"/>
          <a:stretch/>
        </p:blipFill>
        <p:spPr>
          <a:xfrm>
            <a:off x="-331" y="5929285"/>
            <a:ext cx="12193905" cy="956640"/>
          </a:xfrm>
          <a:prstGeom prst="rect">
            <a:avLst/>
          </a:prstGeom>
          <a:noFill/>
          <a:ln>
            <a:noFill/>
          </a:ln>
        </p:spPr>
      </p:pic>
      <p:grpSp>
        <p:nvGrpSpPr>
          <p:cNvPr id="1054" name="Google Shape;1054;g1e338b55bec_1_1865"/>
          <p:cNvGrpSpPr/>
          <p:nvPr/>
        </p:nvGrpSpPr>
        <p:grpSpPr>
          <a:xfrm>
            <a:off x="5142608" y="917383"/>
            <a:ext cx="7165192" cy="4026558"/>
            <a:chOff x="3427784" y="702806"/>
            <a:chExt cx="5373222" cy="3019994"/>
          </a:xfrm>
        </p:grpSpPr>
        <p:sp>
          <p:nvSpPr>
            <p:cNvPr id="1055" name="Google Shape;1055;g1e338b55bec_1_1865"/>
            <p:cNvSpPr txBox="1"/>
            <p:nvPr/>
          </p:nvSpPr>
          <p:spPr>
            <a:xfrm>
              <a:off x="5080118" y="702806"/>
              <a:ext cx="2247900" cy="604200"/>
            </a:xfrm>
            <a:prstGeom prst="rect">
              <a:avLst/>
            </a:prstGeom>
            <a:noFill/>
            <a:ln>
              <a:noFill/>
            </a:ln>
          </p:spPr>
          <p:txBody>
            <a:bodyPr anchorCtr="0" anchor="t" bIns="48000" lIns="48000" spcFirstLastPara="1" rIns="48000" wrap="square" tIns="48000">
              <a:spAutoFit/>
            </a:bodyPr>
            <a:lstStyle/>
            <a:p>
              <a:pPr indent="0" lvl="0" marL="12700" marR="0" rtl="0" algn="ctr">
                <a:lnSpc>
                  <a:spcPct val="115000"/>
                </a:lnSpc>
                <a:spcBef>
                  <a:spcPts val="100"/>
                </a:spcBef>
                <a:spcAft>
                  <a:spcPts val="0"/>
                </a:spcAft>
                <a:buNone/>
              </a:pPr>
              <a:r>
                <a:rPr b="1" i="0" lang="es-AR" sz="1500" u="none" cap="none" strike="noStrike">
                  <a:solidFill>
                    <a:srgbClr val="7F7F7F"/>
                  </a:solidFill>
                  <a:latin typeface="Encode Sans"/>
                  <a:ea typeface="Encode Sans"/>
                  <a:cs typeface="Encode Sans"/>
                  <a:sym typeface="Encode Sans"/>
                </a:rPr>
                <a:t>FINANCIAMIENTO</a:t>
              </a:r>
              <a:endParaRPr b="1" i="0" sz="1500" u="none" cap="none" strike="noStrike">
                <a:solidFill>
                  <a:srgbClr val="7F7F7F"/>
                </a:solidFill>
                <a:latin typeface="Encode Sans"/>
                <a:ea typeface="Encode Sans"/>
                <a:cs typeface="Encode Sans"/>
                <a:sym typeface="Encode Sans"/>
              </a:endParaRPr>
            </a:p>
            <a:p>
              <a:pPr indent="0" lvl="0" marL="12700" marR="0" rtl="0" algn="ctr">
                <a:lnSpc>
                  <a:spcPct val="115000"/>
                </a:lnSpc>
                <a:spcBef>
                  <a:spcPts val="100"/>
                </a:spcBef>
                <a:spcAft>
                  <a:spcPts val="0"/>
                </a:spcAft>
                <a:buNone/>
              </a:pPr>
              <a:r>
                <a:rPr b="0" i="0" lang="es-AR" sz="1300" u="none" cap="none" strike="noStrike">
                  <a:solidFill>
                    <a:srgbClr val="7F7F7F"/>
                  </a:solidFill>
                  <a:latin typeface="Encode Sans"/>
                  <a:ea typeface="Encode Sans"/>
                  <a:cs typeface="Encode Sans"/>
                  <a:sym typeface="Encode Sans"/>
                </a:rPr>
                <a:t>Programa de fortalecimiento proveedor minero ANR y tasa bonificada</a:t>
              </a:r>
              <a:endParaRPr b="0" i="0" sz="1200" u="none" cap="none" strike="noStrike">
                <a:solidFill>
                  <a:srgbClr val="7F7F7F"/>
                </a:solidFill>
                <a:latin typeface="Encode Sans"/>
                <a:ea typeface="Encode Sans"/>
                <a:cs typeface="Encode Sans"/>
                <a:sym typeface="Encode Sans"/>
              </a:endParaRPr>
            </a:p>
          </p:txBody>
        </p:sp>
        <p:sp>
          <p:nvSpPr>
            <p:cNvPr id="1056" name="Google Shape;1056;g1e338b55bec_1_1865"/>
            <p:cNvSpPr txBox="1"/>
            <p:nvPr/>
          </p:nvSpPr>
          <p:spPr>
            <a:xfrm>
              <a:off x="7078406" y="1973749"/>
              <a:ext cx="1722600" cy="786300"/>
            </a:xfrm>
            <a:prstGeom prst="rect">
              <a:avLst/>
            </a:prstGeom>
            <a:noFill/>
            <a:ln>
              <a:noFill/>
            </a:ln>
          </p:spPr>
          <p:txBody>
            <a:bodyPr anchorCtr="0" anchor="t" bIns="48000" lIns="48000" spcFirstLastPara="1" rIns="48000" wrap="square" tIns="48000">
              <a:spAutoFit/>
            </a:bodyPr>
            <a:lstStyle/>
            <a:p>
              <a:pPr indent="0" lvl="0" marL="12700" marR="0" rtl="0" algn="l">
                <a:lnSpc>
                  <a:spcPct val="115000"/>
                </a:lnSpc>
                <a:spcBef>
                  <a:spcPts val="100"/>
                </a:spcBef>
                <a:spcAft>
                  <a:spcPts val="0"/>
                </a:spcAft>
                <a:buNone/>
              </a:pPr>
              <a:r>
                <a:rPr b="1" i="0" lang="es-AR" sz="1500" u="none" cap="none" strike="noStrike">
                  <a:solidFill>
                    <a:srgbClr val="7F7F7F"/>
                  </a:solidFill>
                  <a:latin typeface="Encode Sans"/>
                  <a:ea typeface="Encode Sans"/>
                  <a:cs typeface="Encode Sans"/>
                  <a:sym typeface="Encode Sans"/>
                </a:rPr>
                <a:t>COMPETITIVIDAD</a:t>
              </a:r>
              <a:endParaRPr sz="1900"/>
            </a:p>
            <a:p>
              <a:pPr indent="0" lvl="0" marL="12700" marR="0" rtl="0" algn="l">
                <a:lnSpc>
                  <a:spcPct val="115000"/>
                </a:lnSpc>
                <a:spcBef>
                  <a:spcPts val="100"/>
                </a:spcBef>
                <a:spcAft>
                  <a:spcPts val="0"/>
                </a:spcAft>
                <a:buNone/>
              </a:pPr>
              <a:r>
                <a:rPr b="0" i="0" lang="es-AR" sz="1300" u="none" cap="none" strike="noStrike">
                  <a:solidFill>
                    <a:srgbClr val="7F7F7F"/>
                  </a:solidFill>
                  <a:latin typeface="Encode Sans"/>
                  <a:ea typeface="Encode Sans"/>
                  <a:cs typeface="Encode Sans"/>
                  <a:sym typeface="Encode Sans"/>
                </a:rPr>
                <a:t>Registro y Mesas Federal de Proveedores Mineros</a:t>
              </a:r>
              <a:endParaRPr sz="1900"/>
            </a:p>
            <a:p>
              <a:pPr indent="0" lvl="0" marL="12700" marR="0" rtl="0" algn="l">
                <a:lnSpc>
                  <a:spcPct val="115000"/>
                </a:lnSpc>
                <a:spcBef>
                  <a:spcPts val="100"/>
                </a:spcBef>
                <a:spcAft>
                  <a:spcPts val="0"/>
                </a:spcAft>
                <a:buNone/>
              </a:pPr>
              <a:r>
                <a:rPr b="0" i="0" lang="es-AR" sz="1300" u="none" cap="none" strike="noStrike">
                  <a:solidFill>
                    <a:srgbClr val="7F7F7F"/>
                  </a:solidFill>
                  <a:latin typeface="Encode Sans"/>
                  <a:ea typeface="Encode Sans"/>
                  <a:cs typeface="Encode Sans"/>
                  <a:sym typeface="Encode Sans"/>
                </a:rPr>
                <a:t>MT y MN. </a:t>
              </a:r>
              <a:endParaRPr b="0" i="0" sz="1300" u="none" cap="none" strike="noStrike">
                <a:solidFill>
                  <a:srgbClr val="7F7F7F"/>
                </a:solidFill>
                <a:latin typeface="Encode Sans"/>
                <a:ea typeface="Encode Sans"/>
                <a:cs typeface="Encode Sans"/>
                <a:sym typeface="Encode Sans"/>
              </a:endParaRPr>
            </a:p>
          </p:txBody>
        </p:sp>
        <p:sp>
          <p:nvSpPr>
            <p:cNvPr id="1057" name="Google Shape;1057;g1e338b55bec_1_1865"/>
            <p:cNvSpPr txBox="1"/>
            <p:nvPr/>
          </p:nvSpPr>
          <p:spPr>
            <a:xfrm>
              <a:off x="5039801" y="3109000"/>
              <a:ext cx="2245500" cy="613800"/>
            </a:xfrm>
            <a:prstGeom prst="rect">
              <a:avLst/>
            </a:prstGeom>
            <a:noFill/>
            <a:ln>
              <a:noFill/>
            </a:ln>
          </p:spPr>
          <p:txBody>
            <a:bodyPr anchorCtr="0" anchor="t" bIns="48000" lIns="48000" spcFirstLastPara="1" rIns="48000" wrap="square" tIns="48000">
              <a:spAutoFit/>
            </a:bodyPr>
            <a:lstStyle/>
            <a:p>
              <a:pPr indent="0" lvl="0" marL="12700" marR="0" rtl="0" algn="ctr">
                <a:lnSpc>
                  <a:spcPct val="115000"/>
                </a:lnSpc>
                <a:spcBef>
                  <a:spcPts val="100"/>
                </a:spcBef>
                <a:spcAft>
                  <a:spcPts val="0"/>
                </a:spcAft>
                <a:buNone/>
              </a:pPr>
              <a:r>
                <a:rPr b="1" i="0" lang="es-AR" sz="1500" u="none" cap="none" strike="noStrike">
                  <a:solidFill>
                    <a:srgbClr val="7F7F7F"/>
                  </a:solidFill>
                  <a:latin typeface="Encode Sans"/>
                  <a:ea typeface="Encode Sans"/>
                  <a:cs typeface="Encode Sans"/>
                  <a:sym typeface="Encode Sans"/>
                </a:rPr>
                <a:t>VINCULACIÓN</a:t>
              </a:r>
              <a:endParaRPr sz="1900"/>
            </a:p>
            <a:p>
              <a:pPr indent="0" lvl="0" marL="12700" marR="0" rtl="0" algn="ctr">
                <a:lnSpc>
                  <a:spcPct val="115000"/>
                </a:lnSpc>
                <a:spcBef>
                  <a:spcPts val="100"/>
                </a:spcBef>
                <a:spcAft>
                  <a:spcPts val="0"/>
                </a:spcAft>
                <a:buNone/>
              </a:pPr>
              <a:r>
                <a:rPr b="0" i="0" lang="es-AR" sz="1300" u="none" cap="none" strike="noStrike">
                  <a:solidFill>
                    <a:srgbClr val="7F7F7F"/>
                  </a:solidFill>
                  <a:latin typeface="Encode Sans"/>
                  <a:ea typeface="Encode Sans"/>
                  <a:cs typeface="Encode Sans"/>
                  <a:sym typeface="Encode Sans"/>
                </a:rPr>
                <a:t>Jornada de vinculación </a:t>
              </a:r>
              <a:endParaRPr sz="1900"/>
            </a:p>
            <a:p>
              <a:pPr indent="0" lvl="0" marL="12700" marR="0" rtl="0" algn="ctr">
                <a:lnSpc>
                  <a:spcPct val="115000"/>
                </a:lnSpc>
                <a:spcBef>
                  <a:spcPts val="100"/>
                </a:spcBef>
                <a:spcAft>
                  <a:spcPts val="0"/>
                </a:spcAft>
                <a:buNone/>
              </a:pPr>
              <a:r>
                <a:rPr b="0" i="0" lang="es-AR" sz="1300" u="none" cap="none" strike="noStrike">
                  <a:solidFill>
                    <a:srgbClr val="7F7F7F"/>
                  </a:solidFill>
                  <a:latin typeface="Encode Sans"/>
                  <a:ea typeface="Encode Sans"/>
                  <a:cs typeface="Encode Sans"/>
                  <a:sym typeface="Encode Sans"/>
                </a:rPr>
                <a:t>productiva minera.</a:t>
              </a:r>
              <a:endParaRPr b="0" i="0" sz="1300" u="none" cap="none" strike="noStrike">
                <a:solidFill>
                  <a:srgbClr val="7F7F7F"/>
                </a:solidFill>
                <a:latin typeface="Encode Sans"/>
                <a:ea typeface="Encode Sans"/>
                <a:cs typeface="Encode Sans"/>
                <a:sym typeface="Encode Sans"/>
              </a:endParaRPr>
            </a:p>
          </p:txBody>
        </p:sp>
        <p:sp>
          <p:nvSpPr>
            <p:cNvPr id="1058" name="Google Shape;1058;g1e338b55bec_1_1865"/>
            <p:cNvSpPr txBox="1"/>
            <p:nvPr/>
          </p:nvSpPr>
          <p:spPr>
            <a:xfrm>
              <a:off x="3427784" y="1948400"/>
              <a:ext cx="1918500" cy="613800"/>
            </a:xfrm>
            <a:prstGeom prst="rect">
              <a:avLst/>
            </a:prstGeom>
            <a:noFill/>
            <a:ln>
              <a:noFill/>
            </a:ln>
          </p:spPr>
          <p:txBody>
            <a:bodyPr anchorCtr="0" anchor="t" bIns="48000" lIns="48000" spcFirstLastPara="1" rIns="48000" wrap="square" tIns="48000">
              <a:spAutoFit/>
            </a:bodyPr>
            <a:lstStyle/>
            <a:p>
              <a:pPr indent="0" lvl="0" marL="12700" marR="0" rtl="0" algn="r">
                <a:lnSpc>
                  <a:spcPct val="115000"/>
                </a:lnSpc>
                <a:spcBef>
                  <a:spcPts val="100"/>
                </a:spcBef>
                <a:spcAft>
                  <a:spcPts val="0"/>
                </a:spcAft>
                <a:buNone/>
              </a:pPr>
              <a:r>
                <a:rPr b="1" i="0" lang="es-AR" sz="1500" u="none" cap="none" strike="noStrike">
                  <a:solidFill>
                    <a:srgbClr val="7F7F7F"/>
                  </a:solidFill>
                  <a:latin typeface="Encode Sans"/>
                  <a:ea typeface="Encode Sans"/>
                  <a:cs typeface="Encode Sans"/>
                  <a:sym typeface="Encode Sans"/>
                </a:rPr>
                <a:t>CAPACITACIÓN</a:t>
              </a:r>
              <a:endParaRPr b="1" i="0" sz="1500" u="none" cap="none" strike="noStrike">
                <a:solidFill>
                  <a:srgbClr val="7F7F7F"/>
                </a:solidFill>
                <a:latin typeface="Encode Sans"/>
                <a:ea typeface="Encode Sans"/>
                <a:cs typeface="Encode Sans"/>
                <a:sym typeface="Encode Sans"/>
              </a:endParaRPr>
            </a:p>
            <a:p>
              <a:pPr indent="0" lvl="0" marL="12700" marR="0" rtl="0" algn="r">
                <a:lnSpc>
                  <a:spcPct val="115000"/>
                </a:lnSpc>
                <a:spcBef>
                  <a:spcPts val="100"/>
                </a:spcBef>
                <a:spcAft>
                  <a:spcPts val="0"/>
                </a:spcAft>
                <a:buNone/>
              </a:pPr>
              <a:r>
                <a:rPr b="0" i="0" lang="es-AR" sz="1300" u="none" cap="none" strike="noStrike">
                  <a:solidFill>
                    <a:srgbClr val="7F7F7F"/>
                  </a:solidFill>
                  <a:latin typeface="Encode Sans"/>
                  <a:ea typeface="Encode Sans"/>
                  <a:cs typeface="Encode Sans"/>
                  <a:sym typeface="Encode Sans"/>
                </a:rPr>
                <a:t>Programa de capacitación </a:t>
              </a:r>
              <a:endParaRPr sz="1900"/>
            </a:p>
            <a:p>
              <a:pPr indent="0" lvl="0" marL="12700" marR="0" rtl="0" algn="r">
                <a:lnSpc>
                  <a:spcPct val="115000"/>
                </a:lnSpc>
                <a:spcBef>
                  <a:spcPts val="100"/>
                </a:spcBef>
                <a:spcAft>
                  <a:spcPts val="0"/>
                </a:spcAft>
                <a:buNone/>
              </a:pPr>
              <a:r>
                <a:rPr b="0" i="0" lang="es-AR" sz="1300" u="none" cap="none" strike="noStrike">
                  <a:solidFill>
                    <a:srgbClr val="7F7F7F"/>
                  </a:solidFill>
                  <a:latin typeface="Encode Sans"/>
                  <a:ea typeface="Encode Sans"/>
                  <a:cs typeface="Encode Sans"/>
                  <a:sym typeface="Encode Sans"/>
                </a:rPr>
                <a:t>en oficios mineros</a:t>
              </a:r>
              <a:endParaRPr b="0" i="0" sz="1300" u="none" cap="none" strike="noStrike">
                <a:solidFill>
                  <a:srgbClr val="7F7F7F"/>
                </a:solidFill>
                <a:latin typeface="Encode Sans"/>
                <a:ea typeface="Encode Sans"/>
                <a:cs typeface="Encode Sans"/>
                <a:sym typeface="Encode Sans"/>
              </a:endParaRPr>
            </a:p>
          </p:txBody>
        </p:sp>
        <p:grpSp>
          <p:nvGrpSpPr>
            <p:cNvPr id="1059" name="Google Shape;1059;g1e338b55bec_1_1865"/>
            <p:cNvGrpSpPr/>
            <p:nvPr/>
          </p:nvGrpSpPr>
          <p:grpSpPr>
            <a:xfrm>
              <a:off x="5080118" y="1456424"/>
              <a:ext cx="2247900" cy="1697704"/>
              <a:chOff x="3447959" y="1389269"/>
              <a:chExt cx="2247900" cy="1697704"/>
            </a:xfrm>
          </p:grpSpPr>
          <p:sp>
            <p:nvSpPr>
              <p:cNvPr id="1060" name="Google Shape;1060;g1e338b55bec_1_1865"/>
              <p:cNvSpPr/>
              <p:nvPr/>
            </p:nvSpPr>
            <p:spPr>
              <a:xfrm>
                <a:off x="3822064" y="1481821"/>
                <a:ext cx="1491300" cy="1490400"/>
              </a:xfrm>
              <a:prstGeom prst="ellipse">
                <a:avLst/>
              </a:prstGeom>
              <a:noFill/>
              <a:ln cap="flat" cmpd="sng" w="57150">
                <a:solidFill>
                  <a:srgbClr val="00BDF2"/>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Encode Sans"/>
                  <a:ea typeface="Encode Sans"/>
                  <a:cs typeface="Encode Sans"/>
                  <a:sym typeface="Encode Sans"/>
                </a:endParaRPr>
              </a:p>
            </p:txBody>
          </p:sp>
          <p:sp>
            <p:nvSpPr>
              <p:cNvPr id="1061" name="Google Shape;1061;g1e338b55bec_1_1865"/>
              <p:cNvSpPr txBox="1"/>
              <p:nvPr/>
            </p:nvSpPr>
            <p:spPr>
              <a:xfrm>
                <a:off x="3447959" y="1927234"/>
                <a:ext cx="2247900" cy="541800"/>
              </a:xfrm>
              <a:prstGeom prst="rect">
                <a:avLst/>
              </a:prstGeom>
              <a:noFill/>
              <a:ln>
                <a:noFill/>
              </a:ln>
            </p:spPr>
            <p:txBody>
              <a:bodyPr anchorCtr="0" anchor="t" bIns="121900" lIns="121900" spcFirstLastPara="1" rIns="121900" wrap="square" tIns="121900">
                <a:spAutoFit/>
              </a:bodyPr>
              <a:lstStyle/>
              <a:p>
                <a:pPr indent="0" lvl="0" marL="12700" marR="0" rtl="0" algn="ctr">
                  <a:lnSpc>
                    <a:spcPct val="115000"/>
                  </a:lnSpc>
                  <a:spcBef>
                    <a:spcPts val="100"/>
                  </a:spcBef>
                  <a:spcAft>
                    <a:spcPts val="0"/>
                  </a:spcAft>
                  <a:buNone/>
                </a:pPr>
                <a:r>
                  <a:rPr b="1" i="0" lang="es-AR" sz="1400" u="none" cap="none" strike="noStrike">
                    <a:solidFill>
                      <a:srgbClr val="7F7F7F"/>
                    </a:solidFill>
                    <a:latin typeface="Encode Sans"/>
                    <a:ea typeface="Encode Sans"/>
                    <a:cs typeface="Encode Sans"/>
                    <a:sym typeface="Encode Sans"/>
                  </a:rPr>
                  <a:t>PROVEEDOR</a:t>
                </a:r>
                <a:endParaRPr sz="1900"/>
              </a:p>
              <a:p>
                <a:pPr indent="0" lvl="0" marL="12700" marR="0" rtl="0" algn="ctr">
                  <a:lnSpc>
                    <a:spcPct val="115000"/>
                  </a:lnSpc>
                  <a:spcBef>
                    <a:spcPts val="100"/>
                  </a:spcBef>
                  <a:spcAft>
                    <a:spcPts val="0"/>
                  </a:spcAft>
                  <a:buNone/>
                </a:pPr>
                <a:r>
                  <a:rPr b="1" i="0" lang="es-AR" sz="1400" u="none" cap="none" strike="noStrike">
                    <a:solidFill>
                      <a:srgbClr val="7F7F7F"/>
                    </a:solidFill>
                    <a:latin typeface="Encode Sans"/>
                    <a:ea typeface="Encode Sans"/>
                    <a:cs typeface="Encode Sans"/>
                    <a:sym typeface="Encode Sans"/>
                  </a:rPr>
                  <a:t>MINERO</a:t>
                </a:r>
                <a:endParaRPr sz="1900"/>
              </a:p>
            </p:txBody>
          </p:sp>
          <p:sp>
            <p:nvSpPr>
              <p:cNvPr id="1062" name="Google Shape;1062;g1e338b55bec_1_1865"/>
              <p:cNvSpPr/>
              <p:nvPr/>
            </p:nvSpPr>
            <p:spPr>
              <a:xfrm>
                <a:off x="5217327" y="2119044"/>
                <a:ext cx="216000" cy="216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Encode Sans"/>
                  <a:ea typeface="Encode Sans"/>
                  <a:cs typeface="Encode Sans"/>
                  <a:sym typeface="Encode Sans"/>
                </a:endParaRPr>
              </a:p>
            </p:txBody>
          </p:sp>
          <p:sp>
            <p:nvSpPr>
              <p:cNvPr id="1063" name="Google Shape;1063;g1e338b55bec_1_1865"/>
              <p:cNvSpPr/>
              <p:nvPr/>
            </p:nvSpPr>
            <p:spPr>
              <a:xfrm>
                <a:off x="3714064" y="2124164"/>
                <a:ext cx="216000" cy="216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Encode Sans"/>
                  <a:ea typeface="Encode Sans"/>
                  <a:cs typeface="Encode Sans"/>
                  <a:sym typeface="Encode Sans"/>
                </a:endParaRPr>
              </a:p>
            </p:txBody>
          </p:sp>
          <p:sp>
            <p:nvSpPr>
              <p:cNvPr id="1064" name="Google Shape;1064;g1e338b55bec_1_1865"/>
              <p:cNvSpPr/>
              <p:nvPr/>
            </p:nvSpPr>
            <p:spPr>
              <a:xfrm>
                <a:off x="4459751" y="2870973"/>
                <a:ext cx="216000" cy="216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Encode Sans"/>
                  <a:ea typeface="Encode Sans"/>
                  <a:cs typeface="Encode Sans"/>
                  <a:sym typeface="Encode Sans"/>
                </a:endParaRPr>
              </a:p>
            </p:txBody>
          </p:sp>
          <p:sp>
            <p:nvSpPr>
              <p:cNvPr id="1065" name="Google Shape;1065;g1e338b55bec_1_1865"/>
              <p:cNvSpPr/>
              <p:nvPr/>
            </p:nvSpPr>
            <p:spPr>
              <a:xfrm>
                <a:off x="4459751" y="1389269"/>
                <a:ext cx="216000" cy="216000"/>
              </a:xfrm>
              <a:prstGeom prst="ellipse">
                <a:avLst/>
              </a:prstGeom>
              <a:solidFill>
                <a:schemeClr val="lt1"/>
              </a:solidFill>
              <a:ln cap="flat" cmpd="sng" w="25400">
                <a:solidFill>
                  <a:schemeClr val="lt1"/>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Encode Sans"/>
                  <a:ea typeface="Encode Sans"/>
                  <a:cs typeface="Encode Sans"/>
                  <a:sym typeface="Encode Sans"/>
                </a:endParaRPr>
              </a:p>
            </p:txBody>
          </p:sp>
        </p:grpSp>
      </p:grpSp>
      <p:sp>
        <p:nvSpPr>
          <p:cNvPr id="1066" name="Google Shape;1066;g1e338b55bec_1_1865"/>
          <p:cNvSpPr txBox="1"/>
          <p:nvPr/>
        </p:nvSpPr>
        <p:spPr>
          <a:xfrm>
            <a:off x="8540620" y="44924"/>
            <a:ext cx="3605700" cy="569400"/>
          </a:xfrm>
          <a:prstGeom prst="rect">
            <a:avLst/>
          </a:prstGeom>
          <a:noFill/>
          <a:ln>
            <a:noFill/>
          </a:ln>
        </p:spPr>
        <p:txBody>
          <a:bodyPr anchorCtr="0" anchor="t" bIns="121900" lIns="121900" spcFirstLastPara="1" rIns="121900" wrap="square" tIns="121900">
            <a:spAutoFit/>
          </a:bodyPr>
          <a:lstStyle/>
          <a:p>
            <a:pPr indent="0" lvl="0" marL="0" marR="0" rtl="0" algn="r">
              <a:lnSpc>
                <a:spcPct val="100000"/>
              </a:lnSpc>
              <a:spcBef>
                <a:spcPts val="0"/>
              </a:spcBef>
              <a:spcAft>
                <a:spcPts val="0"/>
              </a:spcAft>
              <a:buNone/>
            </a:pPr>
            <a:r>
              <a:rPr b="1" i="0" lang="es-AR" sz="2100" u="none" cap="none" strike="noStrike">
                <a:solidFill>
                  <a:srgbClr val="666666"/>
                </a:solidFill>
                <a:latin typeface="Encode Sans"/>
                <a:ea typeface="Encode Sans"/>
                <a:cs typeface="Encode Sans"/>
                <a:sym typeface="Encode Sans"/>
              </a:rPr>
              <a:t>Ejes de fortalecimiento</a:t>
            </a:r>
            <a:endParaRPr sz="1900"/>
          </a:p>
        </p:txBody>
      </p:sp>
      <p:sp>
        <p:nvSpPr>
          <p:cNvPr id="1067" name="Google Shape;1067;g1e338b55bec_1_1865"/>
          <p:cNvSpPr/>
          <p:nvPr/>
        </p:nvSpPr>
        <p:spPr>
          <a:xfrm>
            <a:off x="-331" y="0"/>
            <a:ext cx="5671200" cy="5929200"/>
          </a:xfrm>
          <a:prstGeom prst="rect">
            <a:avLst/>
          </a:prstGeom>
          <a:solidFill>
            <a:srgbClr val="EFEFEF">
              <a:alpha val="67840"/>
            </a:srgbClr>
          </a:solidFill>
          <a:ln cap="flat" cmpd="sng" w="25400">
            <a:solidFill>
              <a:srgbClr val="EFEFEF"/>
            </a:solidFill>
            <a:prstDash val="solid"/>
            <a:round/>
            <a:headEnd len="sm" w="sm" type="none"/>
            <a:tailEnd len="sm" w="sm" type="none"/>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g1e338b55bec_1_1887"/>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073" name="Google Shape;1073;g1e338b55bec_1_1887"/>
          <p:cNvSpPr txBox="1"/>
          <p:nvPr/>
        </p:nvSpPr>
        <p:spPr>
          <a:xfrm>
            <a:off x="4895232" y="499357"/>
            <a:ext cx="6175200" cy="1477500"/>
          </a:xfrm>
          <a:prstGeom prst="rect">
            <a:avLst/>
          </a:prstGeom>
          <a:noFill/>
          <a:ln>
            <a:noFill/>
          </a:ln>
        </p:spPr>
        <p:txBody>
          <a:bodyPr anchorCtr="0" anchor="t" bIns="121900" lIns="121900" spcFirstLastPara="1" rIns="121900" wrap="square" tIns="121900">
            <a:spAutoFit/>
          </a:bodyPr>
          <a:lstStyle/>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Fortalecimiento de la Cadena de Valor Minera</a:t>
            </a:r>
            <a:endParaRPr b="1" i="0" sz="4000" u="none" cap="none" strike="noStrike">
              <a:solidFill>
                <a:srgbClr val="FFFFFF"/>
              </a:solidFill>
              <a:latin typeface="Encode Sans"/>
              <a:ea typeface="Encode Sans"/>
              <a:cs typeface="Encode Sans"/>
              <a:sym typeface="Encode Sans"/>
            </a:endParaRPr>
          </a:p>
        </p:txBody>
      </p:sp>
      <p:sp>
        <p:nvSpPr>
          <p:cNvPr id="1074" name="Google Shape;1074;g1e338b55bec_1_1887"/>
          <p:cNvSpPr txBox="1"/>
          <p:nvPr/>
        </p:nvSpPr>
        <p:spPr>
          <a:xfrm>
            <a:off x="4895232" y="2493100"/>
            <a:ext cx="5898000" cy="31221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000"/>
              <a:buFont typeface="Arial"/>
              <a:buNone/>
            </a:pPr>
            <a:r>
              <a:rPr b="0" i="0" lang="es-AR" sz="2000" u="none" cap="none" strike="noStrike">
                <a:solidFill>
                  <a:srgbClr val="FFFFFF"/>
                </a:solidFill>
                <a:latin typeface="Encode Sans"/>
                <a:ea typeface="Encode Sans"/>
                <a:cs typeface="Encode Sans"/>
                <a:sym typeface="Encode Sans"/>
              </a:rPr>
              <a:t>3 Líneas de Financiamiento</a:t>
            </a:r>
            <a:endParaRPr sz="1900"/>
          </a:p>
          <a:p>
            <a:pPr indent="0" lvl="0" marL="12700" marR="0" rtl="0" algn="l">
              <a:lnSpc>
                <a:spcPct val="115000"/>
              </a:lnSpc>
              <a:spcBef>
                <a:spcPts val="100"/>
              </a:spcBef>
              <a:spcAft>
                <a:spcPts val="0"/>
              </a:spcAft>
              <a:buClr>
                <a:srgbClr val="000000"/>
              </a:buClr>
              <a:buSzPts val="2000"/>
              <a:buFont typeface="Arial"/>
              <a:buNone/>
            </a:pPr>
            <a:r>
              <a:t/>
            </a:r>
            <a:endParaRPr b="0" i="0" sz="2000" u="none" cap="none" strike="noStrike">
              <a:solidFill>
                <a:srgbClr val="FFFFFF"/>
              </a:solidFill>
              <a:latin typeface="Encode Sans"/>
              <a:ea typeface="Encode Sans"/>
              <a:cs typeface="Encode Sans"/>
              <a:sym typeface="Encode Sans"/>
            </a:endParaRPr>
          </a:p>
          <a:p>
            <a:pPr indent="0" lvl="0" marL="12700" marR="0" rtl="0" algn="l">
              <a:lnSpc>
                <a:spcPct val="115000"/>
              </a:lnSpc>
              <a:spcBef>
                <a:spcPts val="100"/>
              </a:spcBef>
              <a:spcAft>
                <a:spcPts val="0"/>
              </a:spcAft>
              <a:buClr>
                <a:srgbClr val="000000"/>
              </a:buClr>
              <a:buSzPts val="2000"/>
              <a:buFont typeface="Arial"/>
              <a:buNone/>
            </a:pPr>
            <a:r>
              <a:rPr b="0" i="0" lang="es-AR" sz="2000" u="none" cap="none" strike="noStrike">
                <a:solidFill>
                  <a:srgbClr val="FFFFFF"/>
                </a:solidFill>
                <a:latin typeface="Encode Sans"/>
                <a:ea typeface="Encode Sans"/>
                <a:cs typeface="Encode Sans"/>
                <a:sym typeface="Encode Sans"/>
              </a:rPr>
              <a:t>5 Líneas de mejora de la Competitividad </a:t>
            </a:r>
            <a:endParaRPr sz="1900"/>
          </a:p>
          <a:p>
            <a:pPr indent="0" lvl="0" marL="12700" marR="0" rtl="0" algn="l">
              <a:lnSpc>
                <a:spcPct val="115000"/>
              </a:lnSpc>
              <a:spcBef>
                <a:spcPts val="100"/>
              </a:spcBef>
              <a:spcAft>
                <a:spcPts val="0"/>
              </a:spcAft>
              <a:buClr>
                <a:srgbClr val="000000"/>
              </a:buClr>
              <a:buSzPts val="2000"/>
              <a:buFont typeface="Arial"/>
              <a:buNone/>
            </a:pPr>
            <a:r>
              <a:t/>
            </a:r>
            <a:endParaRPr b="0" i="0" sz="2000" u="none" cap="none" strike="noStrike">
              <a:solidFill>
                <a:srgbClr val="FFFFFF"/>
              </a:solidFill>
              <a:latin typeface="Encode Sans"/>
              <a:ea typeface="Encode Sans"/>
              <a:cs typeface="Encode Sans"/>
              <a:sym typeface="Encode Sans"/>
            </a:endParaRPr>
          </a:p>
          <a:p>
            <a:pPr indent="0" lvl="0" marL="12700" marR="0" rtl="0" algn="l">
              <a:lnSpc>
                <a:spcPct val="115000"/>
              </a:lnSpc>
              <a:spcBef>
                <a:spcPts val="100"/>
              </a:spcBef>
              <a:spcAft>
                <a:spcPts val="0"/>
              </a:spcAft>
              <a:buClr>
                <a:srgbClr val="000000"/>
              </a:buClr>
              <a:buSzPts val="2000"/>
              <a:buFont typeface="Arial"/>
              <a:buNone/>
            </a:pPr>
            <a:r>
              <a:rPr b="0" i="0" lang="es-AR" sz="2000" u="none" cap="none" strike="noStrike">
                <a:solidFill>
                  <a:srgbClr val="FFFFFF"/>
                </a:solidFill>
                <a:latin typeface="Encode Sans"/>
                <a:ea typeface="Encode Sans"/>
                <a:cs typeface="Encode Sans"/>
                <a:sym typeface="Encode Sans"/>
              </a:rPr>
              <a:t>2 Líneas de información abierta. </a:t>
            </a:r>
            <a:endParaRPr sz="1900"/>
          </a:p>
          <a:p>
            <a:pPr indent="0" lvl="0" marL="12700" marR="0" rtl="0" algn="l">
              <a:lnSpc>
                <a:spcPct val="115000"/>
              </a:lnSpc>
              <a:spcBef>
                <a:spcPts val="100"/>
              </a:spcBef>
              <a:spcAft>
                <a:spcPts val="0"/>
              </a:spcAft>
              <a:buClr>
                <a:srgbClr val="000000"/>
              </a:buClr>
              <a:buSzPts val="2000"/>
              <a:buFont typeface="Arial"/>
              <a:buNone/>
            </a:pPr>
            <a:r>
              <a:t/>
            </a:r>
            <a:endParaRPr b="0" i="0" sz="2000" u="none" cap="none" strike="noStrike">
              <a:solidFill>
                <a:srgbClr val="FFFFFF"/>
              </a:solidFill>
              <a:latin typeface="Encode Sans"/>
              <a:ea typeface="Encode Sans"/>
              <a:cs typeface="Encode Sans"/>
              <a:sym typeface="Encode Sans"/>
            </a:endParaRPr>
          </a:p>
          <a:p>
            <a:pPr indent="0" lvl="0" marL="12700" marR="0" rtl="0" algn="l">
              <a:lnSpc>
                <a:spcPct val="115000"/>
              </a:lnSpc>
              <a:spcBef>
                <a:spcPts val="100"/>
              </a:spcBef>
              <a:spcAft>
                <a:spcPts val="0"/>
              </a:spcAft>
              <a:buClr>
                <a:srgbClr val="000000"/>
              </a:buClr>
              <a:buSzPts val="2000"/>
              <a:buFont typeface="Arial"/>
              <a:buNone/>
            </a:pPr>
            <a:r>
              <a:t/>
            </a:r>
            <a:endParaRPr b="0" i="0" sz="2000" u="none" cap="none" strike="noStrike">
              <a:solidFill>
                <a:srgbClr val="FFFFFF"/>
              </a:solidFill>
              <a:latin typeface="Encode Sans"/>
              <a:ea typeface="Encode Sans"/>
              <a:cs typeface="Encode Sans"/>
              <a:sym typeface="Encode Sans"/>
            </a:endParaRPr>
          </a:p>
          <a:p>
            <a:pPr indent="0" lvl="0" marL="12700" marR="0" rtl="0" algn="l">
              <a:lnSpc>
                <a:spcPct val="115000"/>
              </a:lnSpc>
              <a:spcBef>
                <a:spcPts val="100"/>
              </a:spcBef>
              <a:spcAft>
                <a:spcPts val="0"/>
              </a:spcAft>
              <a:buClr>
                <a:srgbClr val="000000"/>
              </a:buClr>
              <a:buSzPts val="2000"/>
              <a:buFont typeface="Arial"/>
              <a:buNone/>
            </a:pPr>
            <a:r>
              <a:rPr b="0" i="0" lang="es-AR" sz="2000" u="none" cap="none" strike="noStrike">
                <a:solidFill>
                  <a:srgbClr val="FFFFFF"/>
                </a:solidFill>
                <a:latin typeface="Encode Sans"/>
                <a:ea typeface="Encode Sans"/>
                <a:cs typeface="Encode Sans"/>
                <a:sym typeface="Encode Sans"/>
              </a:rPr>
              <a:t> </a:t>
            </a:r>
            <a:endParaRPr b="0" i="0" sz="1500" u="none" cap="none" strike="noStrike">
              <a:solidFill>
                <a:schemeClr val="lt1"/>
              </a:solidFill>
              <a:latin typeface="Encode Sans"/>
              <a:ea typeface="Encode Sans"/>
              <a:cs typeface="Encode Sans"/>
              <a:sym typeface="Encode Sans"/>
            </a:endParaRPr>
          </a:p>
        </p:txBody>
      </p:sp>
      <p:pic>
        <p:nvPicPr>
          <p:cNvPr id="1075" name="Google Shape;1075;g1e338b55bec_1_1887"/>
          <p:cNvPicPr preferRelativeResize="0"/>
          <p:nvPr/>
        </p:nvPicPr>
        <p:blipFill rotWithShape="1">
          <a:blip r:embed="rId3">
            <a:alphaModFix/>
          </a:blip>
          <a:srcRect b="0" l="0" r="0" t="0"/>
          <a:stretch/>
        </p:blipFill>
        <p:spPr>
          <a:xfrm>
            <a:off x="-21036" y="-8896"/>
            <a:ext cx="4438020" cy="5646496"/>
          </a:xfrm>
          <a:prstGeom prst="rect">
            <a:avLst/>
          </a:prstGeom>
          <a:noFill/>
          <a:ln>
            <a:noFill/>
          </a:ln>
        </p:spPr>
      </p:pic>
      <p:pic>
        <p:nvPicPr>
          <p:cNvPr id="1076" name="Google Shape;1076;g1e338b55bec_1_1887"/>
          <p:cNvPicPr preferRelativeResize="0"/>
          <p:nvPr/>
        </p:nvPicPr>
        <p:blipFill rotWithShape="1">
          <a:blip r:embed="rId4">
            <a:alphaModFix/>
          </a:blip>
          <a:srcRect b="0" l="0" r="0" t="0"/>
          <a:stretch/>
        </p:blipFill>
        <p:spPr>
          <a:xfrm>
            <a:off x="-331" y="5637600"/>
            <a:ext cx="12192333" cy="12483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sp>
        <p:nvSpPr>
          <p:cNvPr id="1081" name="Google Shape;1081;g1e338b55bec_1_1895"/>
          <p:cNvSpPr/>
          <p:nvPr/>
        </p:nvSpPr>
        <p:spPr>
          <a:xfrm>
            <a:off x="4400290" y="0"/>
            <a:ext cx="7793400" cy="6858000"/>
          </a:xfrm>
          <a:prstGeom prst="rect">
            <a:avLst/>
          </a:prstGeom>
          <a:solidFill>
            <a:srgbClr val="31BBED"/>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82" name="Google Shape;1082;g1e338b55bec_1_1895"/>
          <p:cNvSpPr txBox="1"/>
          <p:nvPr/>
        </p:nvSpPr>
        <p:spPr>
          <a:xfrm>
            <a:off x="5621819" y="2288280"/>
            <a:ext cx="6072900" cy="1661400"/>
          </a:xfrm>
          <a:prstGeom prst="rect">
            <a:avLst/>
          </a:prstGeom>
          <a:noFill/>
          <a:ln>
            <a:noFill/>
          </a:ln>
        </p:spPr>
        <p:txBody>
          <a:bodyPr anchorCtr="0" anchor="t" bIns="0" lIns="0" spcFirstLastPara="1" rIns="0" wrap="square" tIns="16925">
            <a:spAutoFit/>
          </a:bodyPr>
          <a:lstStyle/>
          <a:p>
            <a:pPr indent="0" lvl="0" marL="12700" marR="0" rtl="0" algn="l">
              <a:lnSpc>
                <a:spcPct val="100000"/>
              </a:lnSpc>
              <a:spcBef>
                <a:spcPts val="0"/>
              </a:spcBef>
              <a:spcAft>
                <a:spcPts val="0"/>
              </a:spcAft>
              <a:buClr>
                <a:srgbClr val="000000"/>
              </a:buClr>
              <a:buSzPts val="5300"/>
              <a:buFont typeface="Arial"/>
              <a:buNone/>
            </a:pPr>
            <a:r>
              <a:rPr b="0" i="0" lang="es-AR" sz="5300" u="none" cap="none" strike="noStrike">
                <a:solidFill>
                  <a:srgbClr val="FFFFFF"/>
                </a:solidFill>
                <a:latin typeface="Encode Sans"/>
                <a:ea typeface="Encode Sans"/>
                <a:cs typeface="Encode Sans"/>
                <a:sym typeface="Encode Sans"/>
              </a:rPr>
              <a:t>Plan Nacional</a:t>
            </a:r>
            <a:endParaRPr b="0" i="0" sz="5300" u="none" cap="none" strike="noStrike">
              <a:solidFill>
                <a:srgbClr val="FFFFFF"/>
              </a:solidFill>
              <a:latin typeface="Encode Sans"/>
              <a:ea typeface="Encode Sans"/>
              <a:cs typeface="Encode Sans"/>
              <a:sym typeface="Encode Sans"/>
            </a:endParaRPr>
          </a:p>
          <a:p>
            <a:pPr indent="0" lvl="0" marL="12700" marR="0" rtl="0" algn="l">
              <a:lnSpc>
                <a:spcPct val="100000"/>
              </a:lnSpc>
              <a:spcBef>
                <a:spcPts val="100"/>
              </a:spcBef>
              <a:spcAft>
                <a:spcPts val="0"/>
              </a:spcAft>
              <a:buClr>
                <a:srgbClr val="000000"/>
              </a:buClr>
              <a:buSzPts val="5300"/>
              <a:buFont typeface="Arial"/>
              <a:buNone/>
            </a:pPr>
            <a:r>
              <a:rPr b="1" i="0" lang="es-AR" sz="5300" u="none" cap="none" strike="noStrike">
                <a:solidFill>
                  <a:srgbClr val="FFFFFF"/>
                </a:solidFill>
                <a:latin typeface="Encode Sans"/>
                <a:ea typeface="Encode Sans"/>
                <a:cs typeface="Encode Sans"/>
                <a:sym typeface="Encode Sans"/>
              </a:rPr>
              <a:t>Minería </a:t>
            </a:r>
            <a:endParaRPr b="0" i="0" sz="1900" u="none" cap="none" strike="noStrike">
              <a:solidFill>
                <a:srgbClr val="000000"/>
              </a:solidFill>
              <a:latin typeface="Encode Sans"/>
              <a:ea typeface="Encode Sans"/>
              <a:cs typeface="Encode Sans"/>
              <a:sym typeface="Encode Sans"/>
            </a:endParaRPr>
          </a:p>
        </p:txBody>
      </p:sp>
      <p:sp>
        <p:nvSpPr>
          <p:cNvPr id="1083" name="Google Shape;1083;g1e338b55bec_1_1895"/>
          <p:cNvSpPr txBox="1"/>
          <p:nvPr/>
        </p:nvSpPr>
        <p:spPr>
          <a:xfrm>
            <a:off x="5608118" y="4053176"/>
            <a:ext cx="6072900" cy="448200"/>
          </a:xfrm>
          <a:prstGeom prst="rect">
            <a:avLst/>
          </a:prstGeom>
          <a:noFill/>
          <a:ln>
            <a:noFill/>
          </a:ln>
        </p:spPr>
        <p:txBody>
          <a:bodyPr anchorCtr="0" anchor="t" bIns="0" lIns="0" spcFirstLastPara="1" rIns="0" wrap="square" tIns="16925">
            <a:spAutoFit/>
          </a:bodyPr>
          <a:lstStyle/>
          <a:p>
            <a:pPr indent="0" lvl="0" marL="25400" marR="12700" rtl="0" algn="l">
              <a:lnSpc>
                <a:spcPct val="100000"/>
              </a:lnSpc>
              <a:spcBef>
                <a:spcPts val="0"/>
              </a:spcBef>
              <a:spcAft>
                <a:spcPts val="0"/>
              </a:spcAft>
              <a:buClr>
                <a:srgbClr val="000000"/>
              </a:buClr>
              <a:buSzPts val="1400"/>
              <a:buFont typeface="Arial"/>
              <a:buNone/>
            </a:pPr>
            <a:r>
              <a:rPr b="0" i="0" lang="es-AR" sz="1400" u="none" cap="none" strike="noStrike">
                <a:solidFill>
                  <a:srgbClr val="FFFFFF"/>
                </a:solidFill>
                <a:latin typeface="Roboto"/>
                <a:ea typeface="Roboto"/>
                <a:cs typeface="Roboto"/>
                <a:sym typeface="Roboto"/>
              </a:rPr>
              <a:t>Financiación para acceder a capacitaciones y actividades vinculadas con el desarrollo de la  minería.</a:t>
            </a:r>
            <a:endParaRPr b="0" i="0" sz="1400" u="none" cap="none" strike="noStrike">
              <a:solidFill>
                <a:srgbClr val="FFFFFF"/>
              </a:solidFill>
              <a:latin typeface="Roboto"/>
              <a:ea typeface="Roboto"/>
              <a:cs typeface="Roboto"/>
              <a:sym typeface="Roboto"/>
            </a:endParaRPr>
          </a:p>
        </p:txBody>
      </p:sp>
      <p:pic>
        <p:nvPicPr>
          <p:cNvPr id="1084" name="Google Shape;1084;g1e338b55bec_1_1895"/>
          <p:cNvPicPr preferRelativeResize="0"/>
          <p:nvPr/>
        </p:nvPicPr>
        <p:blipFill rotWithShape="1">
          <a:blip r:embed="rId3">
            <a:alphaModFix/>
          </a:blip>
          <a:srcRect b="0" l="26940" r="30289" t="0"/>
          <a:stretch/>
        </p:blipFill>
        <p:spPr>
          <a:xfrm>
            <a:off x="0" y="0"/>
            <a:ext cx="4400294" cy="6858000"/>
          </a:xfrm>
          <a:prstGeom prst="rect">
            <a:avLst/>
          </a:prstGeom>
          <a:noFill/>
          <a:ln>
            <a:noFill/>
          </a:ln>
        </p:spPr>
      </p:pic>
      <p:sp>
        <p:nvSpPr>
          <p:cNvPr id="1085" name="Google Shape;1085;g1e338b55bec_1_1895"/>
          <p:cNvSpPr txBox="1"/>
          <p:nvPr>
            <p:ph idx="12" type="sldNum"/>
          </p:nvPr>
        </p:nvSpPr>
        <p:spPr>
          <a:xfrm>
            <a:off x="11298070" y="6217623"/>
            <a:ext cx="731700" cy="524700"/>
          </a:xfrm>
          <a:prstGeom prst="rect">
            <a:avLst/>
          </a:prstGeom>
          <a:noFill/>
          <a:ln>
            <a:noFill/>
          </a:ln>
        </p:spPr>
        <p:txBody>
          <a:bodyPr anchorCtr="0" anchor="ctr" bIns="0" lIns="0" spcFirstLastPara="1" rIns="0" wrap="square" tIns="0">
            <a:norm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s-AR"/>
              <a:t>‹#›</a:t>
            </a:fld>
            <a:endParaRPr/>
          </a:p>
        </p:txBody>
      </p:sp>
      <p:pic>
        <p:nvPicPr>
          <p:cNvPr id="1086" name="Google Shape;1086;g1e338b55bec_1_1895"/>
          <p:cNvPicPr preferRelativeResize="0"/>
          <p:nvPr/>
        </p:nvPicPr>
        <p:blipFill rotWithShape="1">
          <a:blip r:embed="rId4">
            <a:alphaModFix/>
          </a:blip>
          <a:srcRect b="0" l="0" r="0" t="16135"/>
          <a:stretch/>
        </p:blipFill>
        <p:spPr>
          <a:xfrm>
            <a:off x="1" y="6067428"/>
            <a:ext cx="12193905" cy="104633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g1e338b55bec_1_1904"/>
          <p:cNvSpPr/>
          <p:nvPr/>
        </p:nvSpPr>
        <p:spPr>
          <a:xfrm>
            <a:off x="4400290" y="0"/>
            <a:ext cx="7793400" cy="6858000"/>
          </a:xfrm>
          <a:prstGeom prst="rect">
            <a:avLst/>
          </a:prstGeom>
          <a:solidFill>
            <a:srgbClr val="31BBED"/>
          </a:solidFill>
          <a:ln>
            <a:noFill/>
          </a:ln>
        </p:spPr>
        <p:txBody>
          <a:bodyPr anchorCtr="0" anchor="ctr" bIns="60950" lIns="121900" spcFirstLastPara="1" rIns="121900" wrap="square" tIns="6095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92" name="Google Shape;1092;g1e338b55bec_1_1904"/>
          <p:cNvSpPr txBox="1"/>
          <p:nvPr/>
        </p:nvSpPr>
        <p:spPr>
          <a:xfrm>
            <a:off x="5007391" y="2062992"/>
            <a:ext cx="5669400" cy="1661400"/>
          </a:xfrm>
          <a:prstGeom prst="rect">
            <a:avLst/>
          </a:prstGeom>
          <a:noFill/>
          <a:ln>
            <a:noFill/>
          </a:ln>
        </p:spPr>
        <p:txBody>
          <a:bodyPr anchorCtr="0" anchor="t" bIns="0" lIns="0" spcFirstLastPara="1" rIns="0" wrap="square" tIns="16925">
            <a:spAutoFit/>
          </a:bodyPr>
          <a:lstStyle/>
          <a:p>
            <a:pPr indent="0" lvl="0" marL="12700" marR="0" rtl="0" algn="l">
              <a:lnSpc>
                <a:spcPct val="100000"/>
              </a:lnSpc>
              <a:spcBef>
                <a:spcPts val="0"/>
              </a:spcBef>
              <a:spcAft>
                <a:spcPts val="0"/>
              </a:spcAft>
              <a:buClr>
                <a:srgbClr val="000000"/>
              </a:buClr>
              <a:buSzPts val="5300"/>
              <a:buFont typeface="Arial"/>
              <a:buNone/>
            </a:pPr>
            <a:r>
              <a:rPr b="0" i="0" lang="es-AR" sz="5300" u="none" cap="none" strike="noStrike">
                <a:solidFill>
                  <a:srgbClr val="FFFFFF"/>
                </a:solidFill>
                <a:latin typeface="Encode Sans"/>
                <a:ea typeface="Encode Sans"/>
                <a:cs typeface="Encode Sans"/>
                <a:sym typeface="Encode Sans"/>
              </a:rPr>
              <a:t>Plan Nacional</a:t>
            </a:r>
            <a:endParaRPr b="0" i="0" sz="5300" u="none" cap="none" strike="noStrike">
              <a:solidFill>
                <a:srgbClr val="FFFFFF"/>
              </a:solidFill>
              <a:latin typeface="Encode Sans"/>
              <a:ea typeface="Encode Sans"/>
              <a:cs typeface="Encode Sans"/>
              <a:sym typeface="Encode Sans"/>
            </a:endParaRPr>
          </a:p>
          <a:p>
            <a:pPr indent="0" lvl="0" marL="12700" marR="0" rtl="0" algn="l">
              <a:lnSpc>
                <a:spcPct val="100000"/>
              </a:lnSpc>
              <a:spcBef>
                <a:spcPts val="100"/>
              </a:spcBef>
              <a:spcAft>
                <a:spcPts val="0"/>
              </a:spcAft>
              <a:buClr>
                <a:srgbClr val="000000"/>
              </a:buClr>
              <a:buSzPts val="5300"/>
              <a:buFont typeface="Arial"/>
              <a:buNone/>
            </a:pPr>
            <a:r>
              <a:rPr b="1" i="0" lang="es-AR" sz="5300" u="none" cap="none" strike="noStrike">
                <a:solidFill>
                  <a:srgbClr val="FFFFFF"/>
                </a:solidFill>
                <a:latin typeface="Encode Sans"/>
                <a:ea typeface="Encode Sans"/>
                <a:cs typeface="Encode Sans"/>
                <a:sym typeface="Encode Sans"/>
              </a:rPr>
              <a:t>Huellas Mineras</a:t>
            </a:r>
            <a:endParaRPr b="0" i="0" sz="1900" u="none" cap="none" strike="noStrike">
              <a:solidFill>
                <a:srgbClr val="000000"/>
              </a:solidFill>
              <a:latin typeface="Encode Sans"/>
              <a:ea typeface="Encode Sans"/>
              <a:cs typeface="Encode Sans"/>
              <a:sym typeface="Encode Sans"/>
            </a:endParaRPr>
          </a:p>
        </p:txBody>
      </p:sp>
      <p:sp>
        <p:nvSpPr>
          <p:cNvPr id="1093" name="Google Shape;1093;g1e338b55bec_1_1904"/>
          <p:cNvSpPr txBox="1"/>
          <p:nvPr/>
        </p:nvSpPr>
        <p:spPr>
          <a:xfrm>
            <a:off x="5007391" y="3909904"/>
            <a:ext cx="6290700" cy="448200"/>
          </a:xfrm>
          <a:prstGeom prst="rect">
            <a:avLst/>
          </a:prstGeom>
          <a:noFill/>
          <a:ln>
            <a:noFill/>
          </a:ln>
        </p:spPr>
        <p:txBody>
          <a:bodyPr anchorCtr="0" anchor="t" bIns="0" lIns="0" spcFirstLastPara="1" rIns="0" wrap="square" tIns="16925">
            <a:spAutoFit/>
          </a:bodyPr>
          <a:lstStyle/>
          <a:p>
            <a:pPr indent="0" lvl="0" marL="12700" marR="12700" rtl="0" algn="l">
              <a:lnSpc>
                <a:spcPct val="100000"/>
              </a:lnSpc>
              <a:spcBef>
                <a:spcPts val="0"/>
              </a:spcBef>
              <a:spcAft>
                <a:spcPts val="0"/>
              </a:spcAft>
              <a:buClr>
                <a:srgbClr val="000000"/>
              </a:buClr>
              <a:buSzPts val="1400"/>
              <a:buFont typeface="Arial"/>
              <a:buNone/>
            </a:pPr>
            <a:r>
              <a:rPr b="0" i="0" lang="es-AR" sz="1400" u="none" cap="none" strike="noStrike">
                <a:solidFill>
                  <a:srgbClr val="FFFFFF"/>
                </a:solidFill>
                <a:latin typeface="Roboto"/>
                <a:ea typeface="Roboto"/>
                <a:cs typeface="Roboto"/>
                <a:sym typeface="Roboto"/>
              </a:rPr>
              <a:t>Financiación para facilitar los accesos a  actividades vinculadas con el desarrollo de la  minería.</a:t>
            </a:r>
            <a:endParaRPr b="0" i="0" sz="1400" u="none" cap="none" strike="noStrike">
              <a:solidFill>
                <a:srgbClr val="FFFFFF"/>
              </a:solidFill>
              <a:latin typeface="Roboto"/>
              <a:ea typeface="Roboto"/>
              <a:cs typeface="Roboto"/>
              <a:sym typeface="Roboto"/>
            </a:endParaRPr>
          </a:p>
        </p:txBody>
      </p:sp>
      <p:pic>
        <p:nvPicPr>
          <p:cNvPr id="1094" name="Google Shape;1094;g1e338b55bec_1_1904"/>
          <p:cNvPicPr preferRelativeResize="0"/>
          <p:nvPr/>
        </p:nvPicPr>
        <p:blipFill rotWithShape="1">
          <a:blip r:embed="rId3">
            <a:alphaModFix/>
          </a:blip>
          <a:srcRect b="0" l="18008" r="39164" t="0"/>
          <a:stretch/>
        </p:blipFill>
        <p:spPr>
          <a:xfrm>
            <a:off x="0" y="0"/>
            <a:ext cx="4400294" cy="6858000"/>
          </a:xfrm>
          <a:prstGeom prst="rect">
            <a:avLst/>
          </a:prstGeom>
          <a:noFill/>
          <a:ln>
            <a:noFill/>
          </a:ln>
        </p:spPr>
      </p:pic>
      <p:sp>
        <p:nvSpPr>
          <p:cNvPr id="1095" name="Google Shape;1095;g1e338b55bec_1_1904"/>
          <p:cNvSpPr txBox="1"/>
          <p:nvPr>
            <p:ph idx="12" type="sldNum"/>
          </p:nvPr>
        </p:nvSpPr>
        <p:spPr>
          <a:xfrm>
            <a:off x="11298070" y="6217623"/>
            <a:ext cx="731700" cy="524700"/>
          </a:xfrm>
          <a:prstGeom prst="rect">
            <a:avLst/>
          </a:prstGeom>
          <a:noFill/>
          <a:ln>
            <a:noFill/>
          </a:ln>
        </p:spPr>
        <p:txBody>
          <a:bodyPr anchorCtr="0" anchor="ctr" bIns="0" lIns="0" spcFirstLastPara="1" rIns="0" wrap="square" tIns="0">
            <a:norm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s-AR"/>
              <a:t>‹#›</a:t>
            </a:fld>
            <a:endParaRPr/>
          </a:p>
        </p:txBody>
      </p:sp>
      <p:pic>
        <p:nvPicPr>
          <p:cNvPr id="1096" name="Google Shape;1096;g1e338b55bec_1_1904"/>
          <p:cNvPicPr preferRelativeResize="0"/>
          <p:nvPr/>
        </p:nvPicPr>
        <p:blipFill rotWithShape="1">
          <a:blip r:embed="rId4">
            <a:alphaModFix/>
          </a:blip>
          <a:srcRect b="0" l="0" r="0" t="16135"/>
          <a:stretch/>
        </p:blipFill>
        <p:spPr>
          <a:xfrm>
            <a:off x="1" y="6067428"/>
            <a:ext cx="12193905" cy="104633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g1e338b55bec_1_1913"/>
          <p:cNvSpPr/>
          <p:nvPr/>
        </p:nvSpPr>
        <p:spPr>
          <a:xfrm>
            <a:off x="-21036" y="14013"/>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102" name="Google Shape;1102;g1e338b55bec_1_1913"/>
          <p:cNvPicPr preferRelativeResize="0"/>
          <p:nvPr/>
        </p:nvPicPr>
        <p:blipFill rotWithShape="1">
          <a:blip r:embed="rId3">
            <a:alphaModFix/>
          </a:blip>
          <a:srcRect b="0" l="0" r="0" t="0"/>
          <a:stretch/>
        </p:blipFill>
        <p:spPr>
          <a:xfrm>
            <a:off x="0" y="0"/>
            <a:ext cx="4039200" cy="6293720"/>
          </a:xfrm>
          <a:prstGeom prst="rect">
            <a:avLst/>
          </a:prstGeom>
          <a:noFill/>
          <a:ln>
            <a:noFill/>
          </a:ln>
        </p:spPr>
      </p:pic>
      <p:sp>
        <p:nvSpPr>
          <p:cNvPr id="1103" name="Google Shape;1103;g1e338b55bec_1_1913"/>
          <p:cNvSpPr txBox="1"/>
          <p:nvPr/>
        </p:nvSpPr>
        <p:spPr>
          <a:xfrm>
            <a:off x="4895232" y="1093900"/>
            <a:ext cx="6175200" cy="2106300"/>
          </a:xfrm>
          <a:prstGeom prst="rect">
            <a:avLst/>
          </a:prstGeom>
          <a:noFill/>
          <a:ln>
            <a:noFill/>
          </a:ln>
        </p:spPr>
        <p:txBody>
          <a:bodyPr anchorCtr="0" anchor="t" bIns="121900" lIns="121900" spcFirstLastPara="1" rIns="121900" wrap="square" tIns="121900">
            <a:spAutoFit/>
          </a:bodyPr>
          <a:lstStyle/>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Programa de</a:t>
            </a:r>
            <a:endParaRPr b="1" i="0" sz="4000" u="none" cap="none" strike="noStrike">
              <a:solidFill>
                <a:srgbClr val="FFFFFF"/>
              </a:solidFill>
              <a:latin typeface="Encode Sans"/>
              <a:ea typeface="Encode Sans"/>
              <a:cs typeface="Encode Sans"/>
              <a:sym typeface="Encode Sans"/>
            </a:endParaRPr>
          </a:p>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Fortalecimiento de Proveedores Mineros</a:t>
            </a:r>
            <a:endParaRPr b="1" i="0" sz="4000" u="none" cap="none" strike="noStrike">
              <a:solidFill>
                <a:srgbClr val="FFFFFF"/>
              </a:solidFill>
              <a:latin typeface="Encode Sans"/>
              <a:ea typeface="Encode Sans"/>
              <a:cs typeface="Encode Sans"/>
              <a:sym typeface="Encode Sans"/>
            </a:endParaRPr>
          </a:p>
        </p:txBody>
      </p:sp>
      <p:sp>
        <p:nvSpPr>
          <p:cNvPr id="1104" name="Google Shape;1104;g1e338b55bec_1_1913"/>
          <p:cNvSpPr txBox="1"/>
          <p:nvPr/>
        </p:nvSpPr>
        <p:spPr>
          <a:xfrm>
            <a:off x="4895231" y="3182700"/>
            <a:ext cx="6380400" cy="12621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000"/>
              <a:buFont typeface="Arial"/>
              <a:buNone/>
            </a:pPr>
            <a:r>
              <a:rPr b="0" i="0" lang="es-AR" sz="2000" u="none" cap="none" strike="noStrike">
                <a:solidFill>
                  <a:schemeClr val="lt1"/>
                </a:solidFill>
                <a:latin typeface="Arial"/>
                <a:ea typeface="Arial"/>
                <a:cs typeface="Arial"/>
                <a:sym typeface="Arial"/>
              </a:rPr>
              <a:t>Línea de crédito a tasa bonificada para Proveedores del sector minero.</a:t>
            </a:r>
            <a:endParaRPr sz="1900"/>
          </a:p>
          <a:p>
            <a:pPr indent="0" lvl="0" marL="0" marR="0" rtl="0" algn="l">
              <a:lnSpc>
                <a:spcPct val="115000"/>
              </a:lnSpc>
              <a:spcBef>
                <a:spcPts val="0"/>
              </a:spcBef>
              <a:spcAft>
                <a:spcPts val="0"/>
              </a:spcAft>
              <a:buClr>
                <a:srgbClr val="000000"/>
              </a:buClr>
              <a:buSzPts val="2000"/>
              <a:buFont typeface="Arial"/>
              <a:buNone/>
            </a:pPr>
            <a:r>
              <a:rPr b="0" i="0" lang="es-AR" sz="2000" u="none" cap="none" strike="noStrike">
                <a:solidFill>
                  <a:schemeClr val="lt1"/>
                </a:solidFill>
                <a:latin typeface="Arial"/>
                <a:ea typeface="Arial"/>
                <a:cs typeface="Arial"/>
                <a:sym typeface="Arial"/>
              </a:rPr>
              <a:t>Junto a la Secretaría de Industria.</a:t>
            </a:r>
            <a:endParaRPr b="0" i="0" sz="2000" u="none" cap="none" strike="noStrike">
              <a:solidFill>
                <a:schemeClr val="lt1"/>
              </a:solidFill>
              <a:latin typeface="Arial"/>
              <a:ea typeface="Arial"/>
              <a:cs typeface="Arial"/>
              <a:sym typeface="Arial"/>
            </a:endParaRPr>
          </a:p>
        </p:txBody>
      </p:sp>
      <p:pic>
        <p:nvPicPr>
          <p:cNvPr id="1105" name="Google Shape;1105;g1e338b55bec_1_1913"/>
          <p:cNvPicPr preferRelativeResize="0"/>
          <p:nvPr/>
        </p:nvPicPr>
        <p:blipFill rotWithShape="1">
          <a:blip r:embed="rId4">
            <a:alphaModFix/>
          </a:blip>
          <a:srcRect b="0" l="0" r="0" t="0"/>
          <a:stretch/>
        </p:blipFill>
        <p:spPr>
          <a:xfrm>
            <a:off x="-331" y="5637600"/>
            <a:ext cx="12192333" cy="12483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9" name="Shape 1109"/>
        <p:cNvGrpSpPr/>
        <p:nvPr/>
      </p:nvGrpSpPr>
      <p:grpSpPr>
        <a:xfrm>
          <a:off x="0" y="0"/>
          <a:ext cx="0" cy="0"/>
          <a:chOff x="0" y="0"/>
          <a:chExt cx="0" cy="0"/>
        </a:xfrm>
      </p:grpSpPr>
      <p:sp>
        <p:nvSpPr>
          <p:cNvPr id="1110" name="Google Shape;1110;g1e338b55bec_1_1921"/>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11" name="Google Shape;1111;g1e338b55bec_1_1921"/>
          <p:cNvSpPr txBox="1"/>
          <p:nvPr/>
        </p:nvSpPr>
        <p:spPr>
          <a:xfrm>
            <a:off x="2246143" y="1683373"/>
            <a:ext cx="7275600" cy="1477500"/>
          </a:xfrm>
          <a:prstGeom prst="rect">
            <a:avLst/>
          </a:prstGeom>
          <a:noFill/>
          <a:ln>
            <a:noFill/>
          </a:ln>
        </p:spPr>
        <p:txBody>
          <a:bodyPr anchorCtr="0" anchor="t" bIns="121900" lIns="121900" spcFirstLastPara="1" rIns="121900" wrap="square" tIns="121900">
            <a:spAutoFit/>
          </a:bodyPr>
          <a:lstStyle/>
          <a:p>
            <a:pPr indent="0" lvl="0" marL="12700" marR="0" rtl="0" algn="ctr">
              <a:lnSpc>
                <a:spcPct val="100000"/>
              </a:lnSpc>
              <a:spcBef>
                <a:spcPts val="100"/>
              </a:spcBef>
              <a:spcAft>
                <a:spcPts val="0"/>
              </a:spcAft>
              <a:buClr>
                <a:schemeClr val="dk1"/>
              </a:buClr>
              <a:buSzPts val="1500"/>
              <a:buFont typeface="Arial"/>
              <a:buNone/>
            </a:pPr>
            <a:r>
              <a:rPr b="1" i="0" lang="es-AR" sz="4000" u="none" cap="none" strike="noStrike">
                <a:solidFill>
                  <a:srgbClr val="FFFFFF"/>
                </a:solidFill>
                <a:latin typeface="Encode Sans"/>
                <a:ea typeface="Encode Sans"/>
                <a:cs typeface="Encode Sans"/>
                <a:sym typeface="Encode Sans"/>
              </a:rPr>
              <a:t>Líneas para mejorar la Competitividad </a:t>
            </a:r>
            <a:endParaRPr b="1" i="0" sz="4000" u="none" cap="none" strike="noStrike">
              <a:solidFill>
                <a:srgbClr val="FFFFFF"/>
              </a:solidFill>
              <a:latin typeface="Encode Sans"/>
              <a:ea typeface="Encode Sans"/>
              <a:cs typeface="Encode Sans"/>
              <a:sym typeface="Encode Sans"/>
            </a:endParaRPr>
          </a:p>
        </p:txBody>
      </p:sp>
      <p:pic>
        <p:nvPicPr>
          <p:cNvPr id="1112" name="Google Shape;1112;g1e338b55bec_1_1921"/>
          <p:cNvPicPr preferRelativeResize="0"/>
          <p:nvPr/>
        </p:nvPicPr>
        <p:blipFill rotWithShape="1">
          <a:blip r:embed="rId3">
            <a:alphaModFix/>
          </a:blip>
          <a:srcRect b="0" l="0" r="0" t="0"/>
          <a:stretch/>
        </p:blipFill>
        <p:spPr>
          <a:xfrm>
            <a:off x="-331" y="5637600"/>
            <a:ext cx="12192333" cy="12483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g1e338b55bec_1_1927"/>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118" name="Google Shape;1118;g1e338b55bec_1_1927"/>
          <p:cNvPicPr preferRelativeResize="0"/>
          <p:nvPr/>
        </p:nvPicPr>
        <p:blipFill rotWithShape="1">
          <a:blip r:embed="rId3">
            <a:alphaModFix/>
          </a:blip>
          <a:srcRect b="0" l="0" r="0" t="0"/>
          <a:stretch/>
        </p:blipFill>
        <p:spPr>
          <a:xfrm>
            <a:off x="0" y="0"/>
            <a:ext cx="4186468" cy="6279683"/>
          </a:xfrm>
          <a:prstGeom prst="rect">
            <a:avLst/>
          </a:prstGeom>
          <a:noFill/>
          <a:ln>
            <a:noFill/>
          </a:ln>
        </p:spPr>
      </p:pic>
      <p:sp>
        <p:nvSpPr>
          <p:cNvPr id="1119" name="Google Shape;1119;g1e338b55bec_1_1927"/>
          <p:cNvSpPr txBox="1"/>
          <p:nvPr/>
        </p:nvSpPr>
        <p:spPr>
          <a:xfrm>
            <a:off x="5750844" y="1708881"/>
            <a:ext cx="6175200" cy="861900"/>
          </a:xfrm>
          <a:prstGeom prst="rect">
            <a:avLst/>
          </a:prstGeom>
          <a:noFill/>
          <a:ln>
            <a:noFill/>
          </a:ln>
        </p:spPr>
        <p:txBody>
          <a:bodyPr anchorCtr="0" anchor="t" bIns="121900" lIns="121900" spcFirstLastPara="1" rIns="121900" wrap="square" tIns="121900">
            <a:spAutoFit/>
          </a:bodyPr>
          <a:lstStyle/>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Mesas Técnicas</a:t>
            </a:r>
            <a:endParaRPr b="1" i="0" sz="4000" u="none" cap="none" strike="noStrike">
              <a:solidFill>
                <a:srgbClr val="FFFFFF"/>
              </a:solidFill>
              <a:latin typeface="Encode Sans"/>
              <a:ea typeface="Encode Sans"/>
              <a:cs typeface="Encode Sans"/>
              <a:sym typeface="Encode Sans"/>
            </a:endParaRPr>
          </a:p>
        </p:txBody>
      </p:sp>
      <p:pic>
        <p:nvPicPr>
          <p:cNvPr id="1120" name="Google Shape;1120;g1e338b55bec_1_1927"/>
          <p:cNvPicPr preferRelativeResize="0"/>
          <p:nvPr/>
        </p:nvPicPr>
        <p:blipFill rotWithShape="1">
          <a:blip r:embed="rId4">
            <a:alphaModFix/>
          </a:blip>
          <a:srcRect b="0" l="0" r="0" t="0"/>
          <a:stretch/>
        </p:blipFill>
        <p:spPr>
          <a:xfrm>
            <a:off x="-331" y="5637600"/>
            <a:ext cx="12192333" cy="1248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g1e338b55bec_1_1934"/>
          <p:cNvSpPr/>
          <p:nvPr/>
        </p:nvSpPr>
        <p:spPr>
          <a:xfrm>
            <a:off x="0" y="0"/>
            <a:ext cx="39138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26" name="Google Shape;1126;g1e338b55bec_1_1934"/>
          <p:cNvSpPr txBox="1"/>
          <p:nvPr/>
        </p:nvSpPr>
        <p:spPr>
          <a:xfrm>
            <a:off x="666286" y="1093900"/>
            <a:ext cx="3247200" cy="16305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Mesas</a:t>
            </a:r>
            <a:endParaRPr b="1" i="0" sz="2700" u="none" cap="none" strike="noStrike">
              <a:solidFill>
                <a:srgbClr val="2FB8EA"/>
              </a:solidFill>
              <a:latin typeface="Encode Sans"/>
              <a:ea typeface="Encode Sans"/>
              <a:cs typeface="Encode Sans"/>
              <a:sym typeface="Encode Sans"/>
            </a:endParaRPr>
          </a:p>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Técnicas</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
        <p:nvSpPr>
          <p:cNvPr id="1127" name="Google Shape;1127;g1e338b55bec_1_1934"/>
          <p:cNvSpPr txBox="1"/>
          <p:nvPr/>
        </p:nvSpPr>
        <p:spPr>
          <a:xfrm>
            <a:off x="5529148" y="863233"/>
            <a:ext cx="5874300" cy="36078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Revisión de los 1.365 Ítems contemplados en el Anexo I, de la resolución 89/2019 (Beneficios establecidos por el artículo 21 de la Ley Inversiones Mineras N° 24.196)</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Identificación de Ítems desarrollados y a desarrollar por Industria Nacional, trabajo en conjunto de la DCVM + DINACOPRO + Cámaras Proveedores + Empresas + Representantes de Proyectos Mineros, Organismos de Normalización y DNIM.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17  Sesiones de Mesas Técnicas.</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Proveedores contactados: +100</a:t>
            </a:r>
            <a:endParaRPr b="1" i="0" sz="2500" u="none" cap="none" strike="noStrike">
              <a:solidFill>
                <a:srgbClr val="666666"/>
              </a:solidFill>
              <a:latin typeface="Encode Sans"/>
              <a:ea typeface="Encode Sans"/>
              <a:cs typeface="Encode Sans"/>
              <a:sym typeface="Encode Sans"/>
            </a:endParaRPr>
          </a:p>
        </p:txBody>
      </p:sp>
      <p:pic>
        <p:nvPicPr>
          <p:cNvPr id="1128" name="Google Shape;1128;g1e338b55bec_1_1934"/>
          <p:cNvPicPr preferRelativeResize="0"/>
          <p:nvPr/>
        </p:nvPicPr>
        <p:blipFill rotWithShape="1">
          <a:blip r:embed="rId3">
            <a:alphaModFix/>
          </a:blip>
          <a:srcRect b="0" l="0" r="0" t="0"/>
          <a:stretch/>
        </p:blipFill>
        <p:spPr>
          <a:xfrm>
            <a:off x="0" y="5637620"/>
            <a:ext cx="12192005" cy="1220380"/>
          </a:xfrm>
          <a:prstGeom prst="rect">
            <a:avLst/>
          </a:prstGeom>
          <a:noFill/>
          <a:ln>
            <a:noFill/>
          </a:ln>
        </p:spPr>
      </p:pic>
      <p:sp>
        <p:nvSpPr>
          <p:cNvPr id="1129" name="Google Shape;1129;g1e338b55bec_1_1934"/>
          <p:cNvSpPr txBox="1"/>
          <p:nvPr/>
        </p:nvSpPr>
        <p:spPr>
          <a:xfrm>
            <a:off x="4965241" y="852200"/>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0" name="Google Shape;1130;g1e338b55bec_1_1934"/>
          <p:cNvSpPr txBox="1"/>
          <p:nvPr/>
        </p:nvSpPr>
        <p:spPr>
          <a:xfrm>
            <a:off x="4965241" y="1951305"/>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1" name="Google Shape;1131;g1e338b55bec_1_1934"/>
          <p:cNvSpPr txBox="1"/>
          <p:nvPr/>
        </p:nvSpPr>
        <p:spPr>
          <a:xfrm>
            <a:off x="4965241" y="3648197"/>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2" name="Google Shape;1132;g1e338b55bec_1_1934"/>
          <p:cNvSpPr txBox="1"/>
          <p:nvPr/>
        </p:nvSpPr>
        <p:spPr>
          <a:xfrm>
            <a:off x="666286" y="406400"/>
            <a:ext cx="33984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Líneas para mejorar la Competitividad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g1e338b55bec_1_1945"/>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38" name="Google Shape;1138;g1e338b55bec_1_1945"/>
          <p:cNvSpPr txBox="1"/>
          <p:nvPr/>
        </p:nvSpPr>
        <p:spPr>
          <a:xfrm>
            <a:off x="4895232" y="1093900"/>
            <a:ext cx="6175200" cy="1490400"/>
          </a:xfrm>
          <a:prstGeom prst="rect">
            <a:avLst/>
          </a:prstGeom>
          <a:noFill/>
          <a:ln>
            <a:noFill/>
          </a:ln>
        </p:spPr>
        <p:txBody>
          <a:bodyPr anchorCtr="0" anchor="t" bIns="121900" lIns="121900" spcFirstLastPara="1" rIns="121900" wrap="square" tIns="121900">
            <a:spAutoFit/>
          </a:bodyPr>
          <a:lstStyle/>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Mesas de</a:t>
            </a:r>
            <a:endParaRPr b="1" i="0" sz="4000" u="none" cap="none" strike="noStrike">
              <a:solidFill>
                <a:srgbClr val="FFFFFF"/>
              </a:solidFill>
              <a:latin typeface="Encode Sans"/>
              <a:ea typeface="Encode Sans"/>
              <a:cs typeface="Encode Sans"/>
              <a:sym typeface="Encode Sans"/>
            </a:endParaRPr>
          </a:p>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Normalización</a:t>
            </a:r>
            <a:endParaRPr b="1" i="0" sz="4000" u="none" cap="none" strike="noStrike">
              <a:solidFill>
                <a:srgbClr val="FFFFFF"/>
              </a:solidFill>
              <a:latin typeface="Encode Sans"/>
              <a:ea typeface="Encode Sans"/>
              <a:cs typeface="Encode Sans"/>
              <a:sym typeface="Encode Sans"/>
            </a:endParaRPr>
          </a:p>
        </p:txBody>
      </p:sp>
      <p:sp>
        <p:nvSpPr>
          <p:cNvPr id="1139" name="Google Shape;1139;g1e338b55bec_1_1945"/>
          <p:cNvSpPr txBox="1"/>
          <p:nvPr/>
        </p:nvSpPr>
        <p:spPr>
          <a:xfrm>
            <a:off x="4937304" y="2479133"/>
            <a:ext cx="5898000" cy="969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000"/>
              <a:buFont typeface="Arial"/>
              <a:buNone/>
            </a:pPr>
            <a:r>
              <a:rPr b="0" i="0" lang="es-AR" sz="2000" u="none" cap="none" strike="noStrike">
                <a:solidFill>
                  <a:schemeClr val="lt1"/>
                </a:solidFill>
                <a:latin typeface="Encode Sans"/>
                <a:ea typeface="Encode Sans"/>
                <a:cs typeface="Encode Sans"/>
                <a:sym typeface="Encode Sans"/>
              </a:rPr>
              <a:t>Línea de acción concreta para la mejora de la competitividad</a:t>
            </a:r>
            <a:r>
              <a:rPr b="0" i="0" lang="es-AR" sz="2400" u="none" cap="none" strike="noStrike">
                <a:solidFill>
                  <a:schemeClr val="lt1"/>
                </a:solidFill>
                <a:latin typeface="Encode Sans"/>
                <a:ea typeface="Encode Sans"/>
                <a:cs typeface="Encode Sans"/>
                <a:sym typeface="Encode Sans"/>
              </a:rPr>
              <a:t> </a:t>
            </a:r>
            <a:endParaRPr b="0" i="0" sz="2400" u="none" cap="none" strike="noStrike">
              <a:solidFill>
                <a:schemeClr val="lt1"/>
              </a:solidFill>
              <a:latin typeface="Encode Sans"/>
              <a:ea typeface="Encode Sans"/>
              <a:cs typeface="Encode Sans"/>
              <a:sym typeface="Encode Sans"/>
            </a:endParaRPr>
          </a:p>
        </p:txBody>
      </p:sp>
      <p:pic>
        <p:nvPicPr>
          <p:cNvPr id="1140" name="Google Shape;1140;g1e338b55bec_1_1945"/>
          <p:cNvPicPr preferRelativeResize="0"/>
          <p:nvPr/>
        </p:nvPicPr>
        <p:blipFill rotWithShape="1">
          <a:blip r:embed="rId3">
            <a:alphaModFix/>
          </a:blip>
          <a:srcRect b="0" l="0" r="0" t="0"/>
          <a:stretch/>
        </p:blipFill>
        <p:spPr>
          <a:xfrm>
            <a:off x="-21203" y="5637600"/>
            <a:ext cx="12213202" cy="1248325"/>
          </a:xfrm>
          <a:prstGeom prst="rect">
            <a:avLst/>
          </a:prstGeom>
          <a:noFill/>
          <a:ln>
            <a:noFill/>
          </a:ln>
        </p:spPr>
      </p:pic>
      <p:pic>
        <p:nvPicPr>
          <p:cNvPr id="1141" name="Google Shape;1141;g1e338b55bec_1_1945"/>
          <p:cNvPicPr preferRelativeResize="0"/>
          <p:nvPr/>
        </p:nvPicPr>
        <p:blipFill rotWithShape="1">
          <a:blip r:embed="rId4">
            <a:alphaModFix/>
          </a:blip>
          <a:srcRect b="25389" l="11037" r="34047" t="0"/>
          <a:stretch/>
        </p:blipFill>
        <p:spPr>
          <a:xfrm>
            <a:off x="-21369" y="0"/>
            <a:ext cx="4113165" cy="563759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g1e338b55bec_1_1953"/>
          <p:cNvSpPr/>
          <p:nvPr/>
        </p:nvSpPr>
        <p:spPr>
          <a:xfrm>
            <a:off x="0" y="0"/>
            <a:ext cx="39138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7" name="Google Shape;1147;g1e338b55bec_1_1953"/>
          <p:cNvSpPr txBox="1"/>
          <p:nvPr/>
        </p:nvSpPr>
        <p:spPr>
          <a:xfrm>
            <a:off x="4385766" y="863233"/>
            <a:ext cx="7516200" cy="31299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Conformación de Comité con IRAM: Expertos que analizan la producción de una norma, compuesto por representantes de todos los interesados en el producto; consumidores, productores, laboratorios de certificación y ensayos, y el Estado (DNCVIM y DINACOPRO).</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ctr">
              <a:lnSpc>
                <a:spcPct val="115000"/>
              </a:lnSpc>
              <a:spcBef>
                <a:spcPts val="0"/>
              </a:spcBef>
              <a:spcAft>
                <a:spcPts val="0"/>
              </a:spcAft>
              <a:buClr>
                <a:srgbClr val="000000"/>
              </a:buClr>
              <a:buSzPts val="1600"/>
              <a:buFont typeface="Arial"/>
              <a:buNone/>
            </a:pPr>
            <a:r>
              <a:rPr b="0" i="1" lang="es-AR" sz="2100" u="none" cap="none" strike="noStrike">
                <a:solidFill>
                  <a:srgbClr val="666666"/>
                </a:solidFill>
                <a:latin typeface="Encode Sans"/>
                <a:ea typeface="Encode Sans"/>
                <a:cs typeface="Encode Sans"/>
                <a:sym typeface="Encode Sans"/>
              </a:rPr>
              <a:t>12 Reuniones de normalización</a:t>
            </a:r>
            <a:endParaRPr b="0" i="1" sz="21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Logros dentro de la mesa: </a:t>
            </a:r>
            <a:r>
              <a:rPr b="1" i="0" lang="es-AR" sz="1600" u="none" cap="none" strike="noStrike">
                <a:solidFill>
                  <a:srgbClr val="666666"/>
                </a:solidFill>
                <a:latin typeface="Encode Sans"/>
                <a:ea typeface="Encode Sans"/>
                <a:cs typeface="Encode Sans"/>
                <a:sym typeface="Encode Sans"/>
              </a:rPr>
              <a:t>Normalización de Bolas de Molino.</a:t>
            </a:r>
            <a:endParaRPr b="1" i="0" sz="1600" u="none" cap="none" strike="noStrike">
              <a:solidFill>
                <a:srgbClr val="666666"/>
              </a:solidFill>
              <a:latin typeface="Encode Sans"/>
              <a:ea typeface="Encode Sans"/>
              <a:cs typeface="Encode Sans"/>
              <a:sym typeface="Encode Sans"/>
            </a:endParaRPr>
          </a:p>
        </p:txBody>
      </p:sp>
      <p:sp>
        <p:nvSpPr>
          <p:cNvPr id="1148" name="Google Shape;1148;g1e338b55bec_1_1953"/>
          <p:cNvSpPr txBox="1"/>
          <p:nvPr/>
        </p:nvSpPr>
        <p:spPr>
          <a:xfrm>
            <a:off x="4965241" y="852200"/>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49" name="Google Shape;1149;g1e338b55bec_1_1953"/>
          <p:cNvSpPr txBox="1"/>
          <p:nvPr/>
        </p:nvSpPr>
        <p:spPr>
          <a:xfrm>
            <a:off x="4965241" y="2814464"/>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0" name="Google Shape;1150;g1e338b55bec_1_1953"/>
          <p:cNvSpPr txBox="1"/>
          <p:nvPr/>
        </p:nvSpPr>
        <p:spPr>
          <a:xfrm>
            <a:off x="666286" y="3182733"/>
            <a:ext cx="3053100" cy="775800"/>
          </a:xfrm>
          <a:prstGeom prst="rect">
            <a:avLst/>
          </a:prstGeom>
          <a:noFill/>
          <a:ln>
            <a:noFill/>
          </a:ln>
        </p:spPr>
        <p:txBody>
          <a:bodyPr anchorCtr="0" anchor="t" bIns="121900" lIns="121900" spcFirstLastPara="1" rIns="121900" wrap="square" tIns="121900">
            <a:spAutoFit/>
          </a:bodyPr>
          <a:lstStyle/>
          <a:p>
            <a:pPr indent="0" lvl="0" marL="12700" marR="12700" rtl="0" algn="ctr">
              <a:lnSpc>
                <a:spcPct val="115000"/>
              </a:lnSpc>
              <a:spcBef>
                <a:spcPts val="10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Línea de acción concreta para mejora de la competitividad</a:t>
            </a:r>
            <a:endParaRPr b="0" i="0" sz="1600" u="none" cap="none" strike="noStrike">
              <a:solidFill>
                <a:srgbClr val="666666"/>
              </a:solidFill>
              <a:latin typeface="Encode Sans"/>
              <a:ea typeface="Encode Sans"/>
              <a:cs typeface="Encode Sans"/>
              <a:sym typeface="Encode Sans"/>
            </a:endParaRPr>
          </a:p>
        </p:txBody>
      </p:sp>
      <p:sp>
        <p:nvSpPr>
          <p:cNvPr id="1151" name="Google Shape;1151;g1e338b55bec_1_1953"/>
          <p:cNvSpPr txBox="1"/>
          <p:nvPr/>
        </p:nvSpPr>
        <p:spPr>
          <a:xfrm>
            <a:off x="666286" y="1093900"/>
            <a:ext cx="3247200" cy="16176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Mesas de Normalización</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
        <p:nvSpPr>
          <p:cNvPr id="1152" name="Google Shape;1152;g1e338b55bec_1_1953"/>
          <p:cNvSpPr txBox="1"/>
          <p:nvPr/>
        </p:nvSpPr>
        <p:spPr>
          <a:xfrm>
            <a:off x="666286" y="406400"/>
            <a:ext cx="3398400" cy="14160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Líneas para mejorar la Competitividad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chemeClr val="dk1"/>
              </a:buClr>
              <a:buSzPts val="1500"/>
              <a:buFont typeface="Arial"/>
              <a:buNone/>
            </a:pPr>
            <a:r>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pic>
        <p:nvPicPr>
          <p:cNvPr id="1153" name="Google Shape;1153;g1e338b55bec_1_1953"/>
          <p:cNvPicPr preferRelativeResize="0"/>
          <p:nvPr/>
        </p:nvPicPr>
        <p:blipFill rotWithShape="1">
          <a:blip r:embed="rId3">
            <a:alphaModFix/>
          </a:blip>
          <a:srcRect b="0" l="0" r="0" t="0"/>
          <a:stretch/>
        </p:blipFill>
        <p:spPr>
          <a:xfrm>
            <a:off x="-331" y="5637600"/>
            <a:ext cx="12192333" cy="1248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id="507" name="Google Shape;507;p4"/>
          <p:cNvPicPr preferRelativeResize="0"/>
          <p:nvPr/>
        </p:nvPicPr>
        <p:blipFill rotWithShape="1">
          <a:blip r:embed="rId3">
            <a:alphaModFix/>
          </a:blip>
          <a:srcRect b="0" l="0" r="0" t="0"/>
          <a:stretch/>
        </p:blipFill>
        <p:spPr>
          <a:xfrm>
            <a:off x="8389" y="-6502"/>
            <a:ext cx="12185199" cy="6858000"/>
          </a:xfrm>
          <a:prstGeom prst="rect">
            <a:avLst/>
          </a:prstGeom>
          <a:noFill/>
          <a:ln>
            <a:noFill/>
          </a:ln>
        </p:spPr>
      </p:pic>
      <p:pic>
        <p:nvPicPr>
          <p:cNvPr id="508" name="Google Shape;508;p4"/>
          <p:cNvPicPr preferRelativeResize="0"/>
          <p:nvPr/>
        </p:nvPicPr>
        <p:blipFill rotWithShape="1">
          <a:blip r:embed="rId4">
            <a:alphaModFix/>
          </a:blip>
          <a:srcRect b="0" l="0" r="0" t="0"/>
          <a:stretch/>
        </p:blipFill>
        <p:spPr>
          <a:xfrm>
            <a:off x="6529232" y="1157090"/>
            <a:ext cx="2408319" cy="1604919"/>
          </a:xfrm>
          <a:prstGeom prst="rect">
            <a:avLst/>
          </a:prstGeom>
          <a:noFill/>
          <a:ln>
            <a:noFill/>
          </a:ln>
        </p:spPr>
      </p:pic>
      <p:pic>
        <p:nvPicPr>
          <p:cNvPr id="509" name="Google Shape;509;p4"/>
          <p:cNvPicPr preferRelativeResize="0"/>
          <p:nvPr/>
        </p:nvPicPr>
        <p:blipFill rotWithShape="1">
          <a:blip r:embed="rId5">
            <a:alphaModFix/>
          </a:blip>
          <a:srcRect b="0" l="0" r="0" t="0"/>
          <a:stretch/>
        </p:blipFill>
        <p:spPr>
          <a:xfrm>
            <a:off x="8720664" y="2126146"/>
            <a:ext cx="3120842" cy="2079749"/>
          </a:xfrm>
          <a:prstGeom prst="rect">
            <a:avLst/>
          </a:prstGeom>
          <a:noFill/>
          <a:ln>
            <a:noFill/>
          </a:ln>
        </p:spPr>
      </p:pic>
      <p:pic>
        <p:nvPicPr>
          <p:cNvPr id="510" name="Google Shape;510;p4"/>
          <p:cNvPicPr preferRelativeResize="0"/>
          <p:nvPr/>
        </p:nvPicPr>
        <p:blipFill rotWithShape="1">
          <a:blip r:embed="rId6">
            <a:alphaModFix/>
          </a:blip>
          <a:srcRect b="0" l="0" r="0" t="0"/>
          <a:stretch/>
        </p:blipFill>
        <p:spPr>
          <a:xfrm>
            <a:off x="2435232" y="1122722"/>
            <a:ext cx="2957675" cy="1366076"/>
          </a:xfrm>
          <a:prstGeom prst="rect">
            <a:avLst/>
          </a:prstGeom>
          <a:noFill/>
          <a:ln>
            <a:noFill/>
          </a:ln>
        </p:spPr>
      </p:pic>
      <p:sp>
        <p:nvSpPr>
          <p:cNvPr id="511" name="Google Shape;511;p4"/>
          <p:cNvSpPr txBox="1"/>
          <p:nvPr/>
        </p:nvSpPr>
        <p:spPr>
          <a:xfrm>
            <a:off x="449097" y="323810"/>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1</a:t>
            </a:r>
            <a:endParaRPr b="1" sz="2000">
              <a:solidFill>
                <a:schemeClr val="lt1"/>
              </a:solidFill>
              <a:latin typeface="Arial"/>
              <a:ea typeface="Arial"/>
              <a:cs typeface="Arial"/>
              <a:sym typeface="Arial"/>
            </a:endParaRPr>
          </a:p>
        </p:txBody>
      </p:sp>
      <p:sp>
        <p:nvSpPr>
          <p:cNvPr id="512" name="Google Shape;512;p4"/>
          <p:cNvSpPr txBox="1"/>
          <p:nvPr/>
        </p:nvSpPr>
        <p:spPr>
          <a:xfrm>
            <a:off x="467982" y="1070535"/>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2</a:t>
            </a:r>
            <a:endParaRPr b="1" sz="2000">
              <a:solidFill>
                <a:schemeClr val="lt1"/>
              </a:solidFill>
              <a:latin typeface="Arial"/>
              <a:ea typeface="Arial"/>
              <a:cs typeface="Arial"/>
              <a:sym typeface="Arial"/>
            </a:endParaRPr>
          </a:p>
        </p:txBody>
      </p:sp>
      <p:sp>
        <p:nvSpPr>
          <p:cNvPr id="513" name="Google Shape;513;p4"/>
          <p:cNvSpPr txBox="1"/>
          <p:nvPr/>
        </p:nvSpPr>
        <p:spPr>
          <a:xfrm>
            <a:off x="1179179" y="477698"/>
            <a:ext cx="7771873" cy="56605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3F6E"/>
              </a:buClr>
              <a:buSzPts val="2800"/>
              <a:buFont typeface="Arial"/>
              <a:buNone/>
            </a:pPr>
            <a:r>
              <a:rPr b="1" i="0" lang="es-AR" sz="2800" u="none" cap="none" strike="noStrike">
                <a:solidFill>
                  <a:srgbClr val="003F6E"/>
                </a:solidFill>
                <a:latin typeface="Arial"/>
                <a:ea typeface="Arial"/>
                <a:cs typeface="Arial"/>
                <a:sym typeface="Arial"/>
              </a:rPr>
              <a:t>Monitoreos ambientales participativos</a:t>
            </a:r>
            <a:endParaRPr/>
          </a:p>
        </p:txBody>
      </p:sp>
      <p:pic>
        <p:nvPicPr>
          <p:cNvPr id="514" name="Google Shape;514;p4"/>
          <p:cNvPicPr preferRelativeResize="0"/>
          <p:nvPr/>
        </p:nvPicPr>
        <p:blipFill rotWithShape="1">
          <a:blip r:embed="rId7">
            <a:alphaModFix/>
          </a:blip>
          <a:srcRect b="0" l="0" r="0" t="0"/>
          <a:stretch/>
        </p:blipFill>
        <p:spPr>
          <a:xfrm>
            <a:off x="-294150" y="-171949"/>
            <a:ext cx="1819216" cy="1607071"/>
          </a:xfrm>
          <a:prstGeom prst="rect">
            <a:avLst/>
          </a:prstGeom>
          <a:noFill/>
          <a:ln>
            <a:noFill/>
          </a:ln>
        </p:spPr>
      </p:pic>
      <p:pic>
        <p:nvPicPr>
          <p:cNvPr id="515" name="Google Shape;515;p4"/>
          <p:cNvPicPr preferRelativeResize="0"/>
          <p:nvPr/>
        </p:nvPicPr>
        <p:blipFill rotWithShape="1">
          <a:blip r:embed="rId8">
            <a:alphaModFix/>
          </a:blip>
          <a:srcRect b="0" l="0" r="0" t="0"/>
          <a:stretch/>
        </p:blipFill>
        <p:spPr>
          <a:xfrm>
            <a:off x="303327" y="1299792"/>
            <a:ext cx="2443478" cy="1628985"/>
          </a:xfrm>
          <a:prstGeom prst="rect">
            <a:avLst/>
          </a:prstGeom>
          <a:noFill/>
          <a:ln>
            <a:noFill/>
          </a:ln>
        </p:spPr>
      </p:pic>
      <p:pic>
        <p:nvPicPr>
          <p:cNvPr id="516" name="Google Shape;516;p4"/>
          <p:cNvPicPr preferRelativeResize="0"/>
          <p:nvPr/>
        </p:nvPicPr>
        <p:blipFill rotWithShape="1">
          <a:blip r:embed="rId9">
            <a:alphaModFix/>
          </a:blip>
          <a:srcRect b="0" l="0" r="0" t="0"/>
          <a:stretch/>
        </p:blipFill>
        <p:spPr>
          <a:xfrm>
            <a:off x="2338136" y="2094974"/>
            <a:ext cx="2223473" cy="1667605"/>
          </a:xfrm>
          <a:prstGeom prst="rect">
            <a:avLst/>
          </a:prstGeom>
          <a:noFill/>
          <a:ln>
            <a:noFill/>
          </a:ln>
        </p:spPr>
      </p:pic>
      <p:pic>
        <p:nvPicPr>
          <p:cNvPr id="517" name="Google Shape;517;p4"/>
          <p:cNvPicPr preferRelativeResize="0"/>
          <p:nvPr/>
        </p:nvPicPr>
        <p:blipFill rotWithShape="1">
          <a:blip r:embed="rId10">
            <a:alphaModFix/>
          </a:blip>
          <a:srcRect b="0" l="0" r="0" t="0"/>
          <a:stretch/>
        </p:blipFill>
        <p:spPr>
          <a:xfrm>
            <a:off x="685811" y="2578893"/>
            <a:ext cx="2223473" cy="2367372"/>
          </a:xfrm>
          <a:prstGeom prst="rect">
            <a:avLst/>
          </a:prstGeom>
          <a:noFill/>
          <a:ln>
            <a:noFill/>
          </a:ln>
        </p:spPr>
      </p:pic>
      <p:pic>
        <p:nvPicPr>
          <p:cNvPr id="518" name="Google Shape;518;p4"/>
          <p:cNvPicPr preferRelativeResize="0"/>
          <p:nvPr/>
        </p:nvPicPr>
        <p:blipFill rotWithShape="1">
          <a:blip r:embed="rId11">
            <a:alphaModFix/>
          </a:blip>
          <a:srcRect b="0" l="0" r="0" t="0"/>
          <a:stretch/>
        </p:blipFill>
        <p:spPr>
          <a:xfrm>
            <a:off x="2801454" y="3523722"/>
            <a:ext cx="2743200" cy="1828800"/>
          </a:xfrm>
          <a:prstGeom prst="rect">
            <a:avLst/>
          </a:prstGeom>
          <a:noFill/>
          <a:ln>
            <a:noFill/>
          </a:ln>
        </p:spPr>
      </p:pic>
      <p:pic>
        <p:nvPicPr>
          <p:cNvPr id="519" name="Google Shape;519;p4"/>
          <p:cNvPicPr preferRelativeResize="0"/>
          <p:nvPr/>
        </p:nvPicPr>
        <p:blipFill rotWithShape="1">
          <a:blip r:embed="rId12">
            <a:alphaModFix/>
          </a:blip>
          <a:srcRect b="0" l="0" r="0" t="0"/>
          <a:stretch/>
        </p:blipFill>
        <p:spPr>
          <a:xfrm>
            <a:off x="4339301" y="2428168"/>
            <a:ext cx="2743200" cy="1828800"/>
          </a:xfrm>
          <a:prstGeom prst="rect">
            <a:avLst/>
          </a:prstGeom>
          <a:noFill/>
          <a:ln>
            <a:noFill/>
          </a:ln>
        </p:spPr>
      </p:pic>
      <p:pic>
        <p:nvPicPr>
          <p:cNvPr id="520" name="Google Shape;520;p4"/>
          <p:cNvPicPr preferRelativeResize="0"/>
          <p:nvPr/>
        </p:nvPicPr>
        <p:blipFill rotWithShape="1">
          <a:blip r:embed="rId13">
            <a:alphaModFix/>
          </a:blip>
          <a:srcRect b="0" l="0" r="0" t="0"/>
          <a:stretch/>
        </p:blipFill>
        <p:spPr>
          <a:xfrm>
            <a:off x="4673330" y="3974435"/>
            <a:ext cx="3120842" cy="2079749"/>
          </a:xfrm>
          <a:prstGeom prst="rect">
            <a:avLst/>
          </a:prstGeom>
          <a:noFill/>
          <a:ln>
            <a:noFill/>
          </a:ln>
        </p:spPr>
      </p:pic>
      <p:pic>
        <p:nvPicPr>
          <p:cNvPr id="521" name="Google Shape;521;p4"/>
          <p:cNvPicPr preferRelativeResize="0"/>
          <p:nvPr/>
        </p:nvPicPr>
        <p:blipFill rotWithShape="1">
          <a:blip r:embed="rId14">
            <a:alphaModFix/>
          </a:blip>
          <a:srcRect b="0" l="0" r="0" t="0"/>
          <a:stretch/>
        </p:blipFill>
        <p:spPr>
          <a:xfrm>
            <a:off x="1062952" y="4780470"/>
            <a:ext cx="2964633" cy="1667606"/>
          </a:xfrm>
          <a:prstGeom prst="rect">
            <a:avLst/>
          </a:prstGeom>
          <a:noFill/>
          <a:ln>
            <a:noFill/>
          </a:ln>
        </p:spPr>
      </p:pic>
      <p:pic>
        <p:nvPicPr>
          <p:cNvPr id="522" name="Google Shape;522;p4"/>
          <p:cNvPicPr preferRelativeResize="0"/>
          <p:nvPr/>
        </p:nvPicPr>
        <p:blipFill rotWithShape="1">
          <a:blip r:embed="rId15">
            <a:alphaModFix/>
          </a:blip>
          <a:srcRect b="0" l="0" r="0" t="0"/>
          <a:stretch/>
        </p:blipFill>
        <p:spPr>
          <a:xfrm>
            <a:off x="6967430" y="2428168"/>
            <a:ext cx="1971883" cy="1971883"/>
          </a:xfrm>
          <a:prstGeom prst="rect">
            <a:avLst/>
          </a:prstGeom>
          <a:noFill/>
          <a:ln>
            <a:noFill/>
          </a:ln>
        </p:spPr>
      </p:pic>
      <p:pic>
        <p:nvPicPr>
          <p:cNvPr id="523" name="Google Shape;523;p4"/>
          <p:cNvPicPr preferRelativeResize="0"/>
          <p:nvPr/>
        </p:nvPicPr>
        <p:blipFill rotWithShape="1">
          <a:blip r:embed="rId16">
            <a:alphaModFix/>
          </a:blip>
          <a:srcRect b="0" l="0" r="0" t="0"/>
          <a:stretch/>
        </p:blipFill>
        <p:spPr>
          <a:xfrm flipH="1">
            <a:off x="3946338" y="4718622"/>
            <a:ext cx="890266" cy="1978370"/>
          </a:xfrm>
          <a:prstGeom prst="rect">
            <a:avLst/>
          </a:prstGeom>
          <a:noFill/>
          <a:ln>
            <a:noFill/>
          </a:ln>
        </p:spPr>
      </p:pic>
      <p:pic>
        <p:nvPicPr>
          <p:cNvPr id="524" name="Google Shape;524;p4"/>
          <p:cNvPicPr preferRelativeResize="0"/>
          <p:nvPr/>
        </p:nvPicPr>
        <p:blipFill rotWithShape="1">
          <a:blip r:embed="rId17">
            <a:alphaModFix/>
          </a:blip>
          <a:srcRect b="0" l="0" r="0" t="0"/>
          <a:stretch/>
        </p:blipFill>
        <p:spPr>
          <a:xfrm>
            <a:off x="4760446" y="5644165"/>
            <a:ext cx="1517244" cy="1137933"/>
          </a:xfrm>
          <a:prstGeom prst="rect">
            <a:avLst/>
          </a:prstGeom>
          <a:noFill/>
          <a:ln>
            <a:noFill/>
          </a:ln>
        </p:spPr>
      </p:pic>
      <p:pic>
        <p:nvPicPr>
          <p:cNvPr id="525" name="Google Shape;525;p4"/>
          <p:cNvPicPr preferRelativeResize="0"/>
          <p:nvPr/>
        </p:nvPicPr>
        <p:blipFill rotWithShape="1">
          <a:blip r:embed="rId18">
            <a:alphaModFix/>
          </a:blip>
          <a:srcRect b="0" l="0" r="0" t="0"/>
          <a:stretch/>
        </p:blipFill>
        <p:spPr>
          <a:xfrm>
            <a:off x="4839705" y="1471826"/>
            <a:ext cx="1744852" cy="1308639"/>
          </a:xfrm>
          <a:prstGeom prst="rect">
            <a:avLst/>
          </a:prstGeom>
          <a:noFill/>
          <a:ln>
            <a:noFill/>
          </a:ln>
        </p:spPr>
      </p:pic>
      <p:pic>
        <p:nvPicPr>
          <p:cNvPr id="526" name="Google Shape;526;p4"/>
          <p:cNvPicPr preferRelativeResize="0"/>
          <p:nvPr/>
        </p:nvPicPr>
        <p:blipFill rotWithShape="1">
          <a:blip r:embed="rId19">
            <a:alphaModFix/>
          </a:blip>
          <a:srcRect b="0" l="0" r="0" t="0"/>
          <a:stretch/>
        </p:blipFill>
        <p:spPr>
          <a:xfrm>
            <a:off x="8624165" y="1015411"/>
            <a:ext cx="1239878" cy="1653171"/>
          </a:xfrm>
          <a:prstGeom prst="rect">
            <a:avLst/>
          </a:prstGeom>
          <a:noFill/>
          <a:ln>
            <a:noFill/>
          </a:ln>
        </p:spPr>
      </p:pic>
      <p:pic>
        <p:nvPicPr>
          <p:cNvPr id="527" name="Google Shape;527;p4"/>
          <p:cNvPicPr preferRelativeResize="0"/>
          <p:nvPr/>
        </p:nvPicPr>
        <p:blipFill rotWithShape="1">
          <a:blip r:embed="rId20">
            <a:alphaModFix/>
          </a:blip>
          <a:srcRect b="0" l="0" r="0" t="0"/>
          <a:stretch/>
        </p:blipFill>
        <p:spPr>
          <a:xfrm>
            <a:off x="6153416" y="5793418"/>
            <a:ext cx="1744853" cy="981863"/>
          </a:xfrm>
          <a:prstGeom prst="rect">
            <a:avLst/>
          </a:prstGeom>
          <a:noFill/>
          <a:ln>
            <a:noFill/>
          </a:ln>
        </p:spPr>
      </p:pic>
      <p:pic>
        <p:nvPicPr>
          <p:cNvPr id="528" name="Google Shape;528;p4"/>
          <p:cNvPicPr preferRelativeResize="0"/>
          <p:nvPr/>
        </p:nvPicPr>
        <p:blipFill rotWithShape="1">
          <a:blip r:embed="rId21">
            <a:alphaModFix/>
          </a:blip>
          <a:srcRect b="0" l="0" r="0" t="0"/>
          <a:stretch/>
        </p:blipFill>
        <p:spPr>
          <a:xfrm>
            <a:off x="9216948" y="3794528"/>
            <a:ext cx="2629177" cy="1971883"/>
          </a:xfrm>
          <a:prstGeom prst="rect">
            <a:avLst/>
          </a:prstGeom>
          <a:noFill/>
          <a:ln>
            <a:noFill/>
          </a:ln>
        </p:spPr>
      </p:pic>
      <p:pic>
        <p:nvPicPr>
          <p:cNvPr id="529" name="Google Shape;529;p4"/>
          <p:cNvPicPr preferRelativeResize="0"/>
          <p:nvPr/>
        </p:nvPicPr>
        <p:blipFill rotWithShape="1">
          <a:blip r:embed="rId22">
            <a:alphaModFix/>
          </a:blip>
          <a:srcRect b="0" l="0" r="0" t="0"/>
          <a:stretch/>
        </p:blipFill>
        <p:spPr>
          <a:xfrm>
            <a:off x="9033170" y="3468551"/>
            <a:ext cx="1657977" cy="1243483"/>
          </a:xfrm>
          <a:prstGeom prst="rect">
            <a:avLst/>
          </a:prstGeom>
          <a:noFill/>
          <a:ln>
            <a:noFill/>
          </a:ln>
        </p:spPr>
      </p:pic>
      <p:pic>
        <p:nvPicPr>
          <p:cNvPr id="530" name="Google Shape;530;p4"/>
          <p:cNvPicPr preferRelativeResize="0"/>
          <p:nvPr/>
        </p:nvPicPr>
        <p:blipFill rotWithShape="1">
          <a:blip r:embed="rId23">
            <a:alphaModFix/>
          </a:blip>
          <a:srcRect b="0" l="0" r="0" t="0"/>
          <a:stretch/>
        </p:blipFill>
        <p:spPr>
          <a:xfrm>
            <a:off x="7871197" y="5505752"/>
            <a:ext cx="2262117" cy="1272938"/>
          </a:xfrm>
          <a:prstGeom prst="rect">
            <a:avLst/>
          </a:prstGeom>
          <a:noFill/>
          <a:ln>
            <a:noFill/>
          </a:ln>
        </p:spPr>
      </p:pic>
      <p:pic>
        <p:nvPicPr>
          <p:cNvPr id="531" name="Google Shape;531;p4"/>
          <p:cNvPicPr preferRelativeResize="0"/>
          <p:nvPr/>
        </p:nvPicPr>
        <p:blipFill rotWithShape="1">
          <a:blip r:embed="rId24">
            <a:alphaModFix/>
          </a:blip>
          <a:srcRect b="0" l="0" r="0" t="0"/>
          <a:stretch/>
        </p:blipFill>
        <p:spPr>
          <a:xfrm>
            <a:off x="7679893" y="4196201"/>
            <a:ext cx="2007236" cy="2007236"/>
          </a:xfrm>
          <a:prstGeom prst="rect">
            <a:avLst/>
          </a:prstGeom>
          <a:noFill/>
          <a:ln>
            <a:noFill/>
          </a:ln>
        </p:spPr>
      </p:pic>
      <p:pic>
        <p:nvPicPr>
          <p:cNvPr id="532" name="Google Shape;532;p4"/>
          <p:cNvPicPr preferRelativeResize="0"/>
          <p:nvPr/>
        </p:nvPicPr>
        <p:blipFill rotWithShape="1">
          <a:blip r:embed="rId25">
            <a:alphaModFix/>
          </a:blip>
          <a:srcRect b="0" l="0" r="0" t="0"/>
          <a:stretch/>
        </p:blipFill>
        <p:spPr>
          <a:xfrm>
            <a:off x="10098229" y="5619914"/>
            <a:ext cx="1743277" cy="1162184"/>
          </a:xfrm>
          <a:prstGeom prst="rect">
            <a:avLst/>
          </a:prstGeom>
          <a:noFill/>
          <a:ln>
            <a:noFill/>
          </a:ln>
        </p:spPr>
      </p:pic>
      <p:sp>
        <p:nvSpPr>
          <p:cNvPr id="533" name="Google Shape;533;p4"/>
          <p:cNvSpPr txBox="1"/>
          <p:nvPr/>
        </p:nvSpPr>
        <p:spPr>
          <a:xfrm>
            <a:off x="608786" y="2611149"/>
            <a:ext cx="2145740" cy="1200329"/>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s-AR" sz="2400">
                <a:solidFill>
                  <a:schemeClr val="lt1"/>
                </a:solidFill>
                <a:latin typeface="Roboto"/>
                <a:ea typeface="Roboto"/>
                <a:cs typeface="Roboto"/>
                <a:sym typeface="Roboto"/>
              </a:rPr>
              <a:t>Instancias de participación activa, </a:t>
            </a:r>
            <a:endParaRPr/>
          </a:p>
        </p:txBody>
      </p:sp>
      <p:sp>
        <p:nvSpPr>
          <p:cNvPr id="534" name="Google Shape;534;p4"/>
          <p:cNvSpPr txBox="1"/>
          <p:nvPr/>
        </p:nvSpPr>
        <p:spPr>
          <a:xfrm>
            <a:off x="4760446" y="3937035"/>
            <a:ext cx="2376704"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lt1"/>
                </a:solidFill>
                <a:latin typeface="Roboto"/>
                <a:ea typeface="Roboto"/>
                <a:cs typeface="Roboto"/>
                <a:sym typeface="Roboto"/>
              </a:rPr>
              <a:t>Partes intervinientes</a:t>
            </a:r>
            <a:endParaRPr/>
          </a:p>
        </p:txBody>
      </p:sp>
      <p:sp>
        <p:nvSpPr>
          <p:cNvPr id="535" name="Google Shape;535;p4"/>
          <p:cNvSpPr txBox="1"/>
          <p:nvPr/>
        </p:nvSpPr>
        <p:spPr>
          <a:xfrm>
            <a:off x="6860387" y="6410376"/>
            <a:ext cx="343214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000">
                <a:solidFill>
                  <a:schemeClr val="lt1"/>
                </a:solidFill>
                <a:latin typeface="Roboto"/>
                <a:ea typeface="Roboto"/>
                <a:cs typeface="Roboto"/>
                <a:sym typeface="Roboto"/>
              </a:rPr>
              <a:t>Entendimiento – formación</a:t>
            </a:r>
            <a:endParaRPr/>
          </a:p>
        </p:txBody>
      </p:sp>
      <p:sp>
        <p:nvSpPr>
          <p:cNvPr id="536" name="Google Shape;536;p4"/>
          <p:cNvSpPr txBox="1"/>
          <p:nvPr/>
        </p:nvSpPr>
        <p:spPr>
          <a:xfrm>
            <a:off x="9964478" y="2067998"/>
            <a:ext cx="209331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400">
                <a:solidFill>
                  <a:schemeClr val="lt1"/>
                </a:solidFill>
                <a:latin typeface="Roboto"/>
                <a:ea typeface="Roboto"/>
                <a:cs typeface="Roboto"/>
                <a:sym typeface="Roboto"/>
              </a:rPr>
              <a:t>Veedores comunitarios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g1e338b55bec_1_1964"/>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59" name="Google Shape;1159;g1e338b55bec_1_1964"/>
          <p:cNvSpPr txBox="1"/>
          <p:nvPr/>
        </p:nvSpPr>
        <p:spPr>
          <a:xfrm>
            <a:off x="2458751" y="1319061"/>
            <a:ext cx="7275600" cy="3642900"/>
          </a:xfrm>
          <a:prstGeom prst="rect">
            <a:avLst/>
          </a:prstGeom>
          <a:noFill/>
          <a:ln>
            <a:noFill/>
          </a:ln>
        </p:spPr>
        <p:txBody>
          <a:bodyPr anchorCtr="0" anchor="t" bIns="121900" lIns="121900" spcFirstLastPara="1" rIns="121900" wrap="square" tIns="121900">
            <a:spAutoFit/>
          </a:bodyPr>
          <a:lstStyle/>
          <a:p>
            <a:pPr indent="0" lvl="0" marL="12700" marR="0" rtl="0" algn="ctr">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Registro Federal de Proveedores Mineros y Mesa Federal de Proveedores Mineros</a:t>
            </a:r>
            <a:endParaRPr sz="1900"/>
          </a:p>
          <a:p>
            <a:pPr indent="0" lvl="0" marL="12700" marR="0" rtl="0" algn="ctr">
              <a:lnSpc>
                <a:spcPct val="100000"/>
              </a:lnSpc>
              <a:spcBef>
                <a:spcPts val="100"/>
              </a:spcBef>
              <a:spcAft>
                <a:spcPts val="0"/>
              </a:spcAft>
              <a:buClr>
                <a:srgbClr val="000000"/>
              </a:buClr>
              <a:buSzPts val="4000"/>
              <a:buFont typeface="Arial"/>
              <a:buNone/>
            </a:pPr>
            <a:r>
              <a:t/>
            </a:r>
            <a:endParaRPr b="1" i="0" sz="4000" u="none" cap="none" strike="noStrike">
              <a:solidFill>
                <a:srgbClr val="FFFFFF"/>
              </a:solidFill>
              <a:latin typeface="Encode Sans"/>
              <a:ea typeface="Encode Sans"/>
              <a:cs typeface="Encode Sans"/>
              <a:sym typeface="Encode Sans"/>
            </a:endParaRPr>
          </a:p>
          <a:p>
            <a:pPr indent="0" lvl="0" marL="12700" marR="0" rtl="0" algn="ctr">
              <a:lnSpc>
                <a:spcPct val="100000"/>
              </a:lnSpc>
              <a:spcBef>
                <a:spcPts val="100"/>
              </a:spcBef>
              <a:spcAft>
                <a:spcPts val="0"/>
              </a:spcAft>
              <a:buNone/>
            </a:pPr>
            <a:r>
              <a:rPr b="1" i="0" lang="es-AR" sz="1900" u="none" cap="none" strike="noStrike">
                <a:solidFill>
                  <a:srgbClr val="FFFFFF"/>
                </a:solidFill>
                <a:latin typeface="Encode Sans"/>
                <a:ea typeface="Encode Sans"/>
                <a:cs typeface="Encode Sans"/>
                <a:sym typeface="Encode Sans"/>
              </a:rPr>
              <a:t>Resolución 84/2022 RESOL</a:t>
            </a:r>
            <a:endParaRPr b="1" i="0" sz="1900" u="none" cap="none" strike="noStrike">
              <a:solidFill>
                <a:srgbClr val="FFFFFF"/>
              </a:solidFill>
              <a:latin typeface="Encode Sans"/>
              <a:ea typeface="Encode Sans"/>
              <a:cs typeface="Encode Sans"/>
              <a:sym typeface="Encode Sans"/>
            </a:endParaRPr>
          </a:p>
        </p:txBody>
      </p:sp>
      <p:pic>
        <p:nvPicPr>
          <p:cNvPr id="1160" name="Google Shape;1160;g1e338b55bec_1_1964"/>
          <p:cNvPicPr preferRelativeResize="0"/>
          <p:nvPr/>
        </p:nvPicPr>
        <p:blipFill rotWithShape="1">
          <a:blip r:embed="rId3">
            <a:alphaModFix/>
          </a:blip>
          <a:srcRect b="0" l="0" r="0" t="0"/>
          <a:stretch/>
        </p:blipFill>
        <p:spPr>
          <a:xfrm>
            <a:off x="-332" y="5637600"/>
            <a:ext cx="12192333" cy="122636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g1e338b55bec_1_1970"/>
          <p:cNvSpPr/>
          <p:nvPr/>
        </p:nvSpPr>
        <p:spPr>
          <a:xfrm>
            <a:off x="0" y="0"/>
            <a:ext cx="39138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166" name="Google Shape;1166;g1e338b55bec_1_1970"/>
          <p:cNvPicPr preferRelativeResize="0"/>
          <p:nvPr/>
        </p:nvPicPr>
        <p:blipFill rotWithShape="1">
          <a:blip r:embed="rId3">
            <a:alphaModFix/>
          </a:blip>
          <a:srcRect b="0" l="0" r="0" t="0"/>
          <a:stretch/>
        </p:blipFill>
        <p:spPr>
          <a:xfrm>
            <a:off x="0" y="5631673"/>
            <a:ext cx="12192005" cy="1226327"/>
          </a:xfrm>
          <a:prstGeom prst="rect">
            <a:avLst/>
          </a:prstGeom>
          <a:noFill/>
          <a:ln>
            <a:noFill/>
          </a:ln>
        </p:spPr>
      </p:pic>
      <p:sp>
        <p:nvSpPr>
          <p:cNvPr id="1167" name="Google Shape;1167;g1e338b55bec_1_1970"/>
          <p:cNvSpPr txBox="1"/>
          <p:nvPr/>
        </p:nvSpPr>
        <p:spPr>
          <a:xfrm>
            <a:off x="4364697" y="670599"/>
            <a:ext cx="7377900" cy="36078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1600"/>
              <a:buFont typeface="Arial"/>
              <a:buNone/>
            </a:pPr>
            <a:r>
              <a:rPr b="0" i="0" lang="es-AR" sz="1600" u="none" cap="none" strike="noStrike">
                <a:solidFill>
                  <a:srgbClr val="2D3A47"/>
                </a:solidFill>
                <a:latin typeface="Encode Sans"/>
                <a:ea typeface="Encode Sans"/>
                <a:cs typeface="Encode Sans"/>
                <a:sym typeface="Encode Sans"/>
              </a:rPr>
              <a:t>Agilizar la identificación de oferta de proveedores para nuevos inversores y desarrollo de nuevos proyectos.</a:t>
            </a:r>
            <a:endParaRPr b="0" i="0" sz="1600" u="none" cap="none" strike="noStrike">
              <a:solidFill>
                <a:srgbClr val="2D3A47"/>
              </a:solidFill>
              <a:latin typeface="Encode Sans"/>
              <a:ea typeface="Encode Sans"/>
              <a:cs typeface="Encode Sans"/>
              <a:sym typeface="Encode Sans"/>
            </a:endParaRPr>
          </a:p>
          <a:p>
            <a:pPr indent="0" lvl="0" marL="609600" marR="0" rtl="0" algn="just">
              <a:lnSpc>
                <a:spcPct val="115000"/>
              </a:lnSpc>
              <a:spcBef>
                <a:spcPts val="0"/>
              </a:spcBef>
              <a:spcAft>
                <a:spcPts val="0"/>
              </a:spcAft>
              <a:buClr>
                <a:srgbClr val="000000"/>
              </a:buClr>
              <a:buSzPts val="2100"/>
              <a:buFont typeface="Arial"/>
              <a:buNone/>
            </a:pPr>
            <a:r>
              <a:t/>
            </a:r>
            <a:endParaRPr b="0" i="0" sz="1600" u="none" cap="none" strike="noStrike">
              <a:solidFill>
                <a:srgbClr val="2D3A47"/>
              </a:solidFill>
              <a:latin typeface="Encode Sans"/>
              <a:ea typeface="Encode Sans"/>
              <a:cs typeface="Encode Sans"/>
              <a:sym typeface="Encode Sans"/>
            </a:endParaRPr>
          </a:p>
          <a:p>
            <a:pPr indent="0" lvl="0" marL="609600" marR="0" rtl="0" algn="just">
              <a:lnSpc>
                <a:spcPct val="115000"/>
              </a:lnSpc>
              <a:spcBef>
                <a:spcPts val="0"/>
              </a:spcBef>
              <a:spcAft>
                <a:spcPts val="0"/>
              </a:spcAft>
              <a:buClr>
                <a:srgbClr val="000000"/>
              </a:buClr>
              <a:buSzPts val="2100"/>
              <a:buFont typeface="Arial"/>
              <a:buNone/>
            </a:pPr>
            <a:r>
              <a:t/>
            </a:r>
            <a:endParaRPr b="0" i="0" sz="1600" u="none" cap="none" strike="noStrike">
              <a:solidFill>
                <a:srgbClr val="2D3A47"/>
              </a:solidFill>
              <a:latin typeface="Encode Sans"/>
              <a:ea typeface="Encode Sans"/>
              <a:cs typeface="Encode Sans"/>
              <a:sym typeface="Encode Sans"/>
            </a:endParaRPr>
          </a:p>
          <a:p>
            <a:pPr indent="0" lvl="0" marL="0" marR="0" rtl="0" algn="just">
              <a:lnSpc>
                <a:spcPct val="115000"/>
              </a:lnSpc>
              <a:spcBef>
                <a:spcPts val="0"/>
              </a:spcBef>
              <a:spcAft>
                <a:spcPts val="0"/>
              </a:spcAft>
              <a:buClr>
                <a:srgbClr val="000000"/>
              </a:buClr>
              <a:buSzPts val="1600"/>
              <a:buFont typeface="Arial"/>
              <a:buNone/>
            </a:pPr>
            <a:r>
              <a:rPr b="0" i="0" lang="es-AR" sz="1600" u="none" cap="none" strike="noStrike">
                <a:solidFill>
                  <a:srgbClr val="2D3A47"/>
                </a:solidFill>
                <a:latin typeface="Encode Sans"/>
                <a:ea typeface="Encode Sans"/>
                <a:cs typeface="Encode Sans"/>
                <a:sym typeface="Encode Sans"/>
              </a:rPr>
              <a:t>Potenciar el desarrollo y crecimiento de proveedores de bienes y servicios, promoviendo la competitividad y fortalecimiento de las cadenas de valor.</a:t>
            </a:r>
            <a:endParaRPr b="0" i="0" sz="1600" u="none" cap="none" strike="noStrike">
              <a:solidFill>
                <a:srgbClr val="000000"/>
              </a:solidFill>
              <a:latin typeface="Encode Sans"/>
              <a:ea typeface="Encode Sans"/>
              <a:cs typeface="Encode Sans"/>
              <a:sym typeface="Encode Sans"/>
            </a:endParaRPr>
          </a:p>
          <a:p>
            <a:pPr indent="-254000" lvl="0" marL="381000" marR="0" rtl="0" algn="just">
              <a:lnSpc>
                <a:spcPct val="115000"/>
              </a:lnSpc>
              <a:spcBef>
                <a:spcPts val="0"/>
              </a:spcBef>
              <a:spcAft>
                <a:spcPts val="0"/>
              </a:spcAft>
              <a:buClr>
                <a:srgbClr val="000000"/>
              </a:buClr>
              <a:buSzPts val="2000"/>
              <a:buFont typeface="Noto Sans Symbols"/>
              <a:buNone/>
            </a:pPr>
            <a:r>
              <a:t/>
            </a:r>
            <a:endParaRPr b="0" i="0" sz="1600" u="none" cap="none" strike="noStrike">
              <a:solidFill>
                <a:srgbClr val="2D3A47"/>
              </a:solidFill>
              <a:latin typeface="Encode Sans"/>
              <a:ea typeface="Encode Sans"/>
              <a:cs typeface="Encode Sans"/>
              <a:sym typeface="Encode Sans"/>
            </a:endParaRPr>
          </a:p>
          <a:p>
            <a:pPr indent="-254000" lvl="0" marL="381000" marR="0" rtl="0" algn="just">
              <a:lnSpc>
                <a:spcPct val="115000"/>
              </a:lnSpc>
              <a:spcBef>
                <a:spcPts val="0"/>
              </a:spcBef>
              <a:spcAft>
                <a:spcPts val="0"/>
              </a:spcAft>
              <a:buClr>
                <a:srgbClr val="000000"/>
              </a:buClr>
              <a:buSzPts val="2000"/>
              <a:buFont typeface="Noto Sans Symbols"/>
              <a:buNone/>
            </a:pPr>
            <a:r>
              <a:t/>
            </a:r>
            <a:endParaRPr b="0" i="0" sz="1600" u="none" cap="none" strike="noStrike">
              <a:solidFill>
                <a:srgbClr val="2D3A47"/>
              </a:solidFill>
              <a:latin typeface="Encode Sans"/>
              <a:ea typeface="Encode Sans"/>
              <a:cs typeface="Encode Sans"/>
              <a:sym typeface="Encode Sans"/>
            </a:endParaRPr>
          </a:p>
          <a:p>
            <a:pPr indent="-254000" lvl="0" marL="381000" marR="0" rtl="0" algn="just">
              <a:lnSpc>
                <a:spcPct val="115000"/>
              </a:lnSpc>
              <a:spcBef>
                <a:spcPts val="0"/>
              </a:spcBef>
              <a:spcAft>
                <a:spcPts val="0"/>
              </a:spcAft>
              <a:buClr>
                <a:srgbClr val="000000"/>
              </a:buClr>
              <a:buSzPts val="2000"/>
              <a:buFont typeface="Noto Sans Symbols"/>
              <a:buNone/>
            </a:pPr>
            <a:r>
              <a:t/>
            </a:r>
            <a:endParaRPr b="0" i="0" sz="1600" u="none" cap="none" strike="noStrike">
              <a:solidFill>
                <a:srgbClr val="2D3A47"/>
              </a:solidFill>
              <a:latin typeface="Encode Sans"/>
              <a:ea typeface="Encode Sans"/>
              <a:cs typeface="Encode Sans"/>
              <a:sym typeface="Encode Sans"/>
            </a:endParaRPr>
          </a:p>
          <a:p>
            <a:pPr indent="0" lvl="0" marL="0" marR="0" rtl="0" algn="just">
              <a:lnSpc>
                <a:spcPct val="115000"/>
              </a:lnSpc>
              <a:spcBef>
                <a:spcPts val="0"/>
              </a:spcBef>
              <a:spcAft>
                <a:spcPts val="0"/>
              </a:spcAft>
              <a:buClr>
                <a:srgbClr val="000000"/>
              </a:buClr>
              <a:buSzPts val="1600"/>
              <a:buFont typeface="Arial"/>
              <a:buNone/>
            </a:pPr>
            <a:r>
              <a:rPr b="0" i="0" lang="es-AR" sz="1600" u="none" cap="none" strike="noStrike">
                <a:solidFill>
                  <a:srgbClr val="2D3A47"/>
                </a:solidFill>
                <a:latin typeface="Encode Sans"/>
                <a:ea typeface="Encode Sans"/>
                <a:cs typeface="Encode Sans"/>
                <a:sym typeface="Encode Sans"/>
              </a:rPr>
              <a:t>Diseñar y articular acciones entre nación y provincias que permita detectar puntos de contacto potenciales de la actividad minera con otras actividades económicas para su desarrollo e intercambio.</a:t>
            </a:r>
            <a:endParaRPr b="0" i="0" sz="1600" u="none" cap="none" strike="noStrike">
              <a:solidFill>
                <a:srgbClr val="2D3A47"/>
              </a:solidFill>
              <a:latin typeface="Encode Sans"/>
              <a:ea typeface="Encode Sans"/>
              <a:cs typeface="Encode Sans"/>
              <a:sym typeface="Encode Sans"/>
            </a:endParaRPr>
          </a:p>
        </p:txBody>
      </p:sp>
      <p:sp>
        <p:nvSpPr>
          <p:cNvPr id="1168" name="Google Shape;1168;g1e338b55bec_1_1970"/>
          <p:cNvSpPr/>
          <p:nvPr/>
        </p:nvSpPr>
        <p:spPr>
          <a:xfrm>
            <a:off x="4257181" y="3632771"/>
            <a:ext cx="126300" cy="126300"/>
          </a:xfrm>
          <a:prstGeom prst="rect">
            <a:avLst/>
          </a:prstGeom>
          <a:solidFill>
            <a:srgbClr val="00BBF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69" name="Google Shape;1169;g1e338b55bec_1_1970"/>
          <p:cNvSpPr/>
          <p:nvPr/>
        </p:nvSpPr>
        <p:spPr>
          <a:xfrm>
            <a:off x="4265530" y="2113072"/>
            <a:ext cx="126300" cy="126300"/>
          </a:xfrm>
          <a:prstGeom prst="rect">
            <a:avLst/>
          </a:prstGeom>
          <a:solidFill>
            <a:srgbClr val="00BBF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0" name="Google Shape;1170;g1e338b55bec_1_1970"/>
          <p:cNvSpPr/>
          <p:nvPr/>
        </p:nvSpPr>
        <p:spPr>
          <a:xfrm>
            <a:off x="4257181" y="897400"/>
            <a:ext cx="126300" cy="126300"/>
          </a:xfrm>
          <a:prstGeom prst="rect">
            <a:avLst/>
          </a:prstGeom>
          <a:solidFill>
            <a:srgbClr val="00BBF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71" name="Google Shape;1171;g1e338b55bec_1_1970"/>
          <p:cNvSpPr txBox="1"/>
          <p:nvPr/>
        </p:nvSpPr>
        <p:spPr>
          <a:xfrm>
            <a:off x="666286" y="406400"/>
            <a:ext cx="33984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Líneas para mejorar la Competitividad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sp>
        <p:nvSpPr>
          <p:cNvPr id="1172" name="Google Shape;1172;g1e338b55bec_1_1970"/>
          <p:cNvSpPr txBox="1"/>
          <p:nvPr/>
        </p:nvSpPr>
        <p:spPr>
          <a:xfrm>
            <a:off x="666286" y="1093900"/>
            <a:ext cx="3247200" cy="11397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Objetivos</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pic>
        <p:nvPicPr>
          <p:cNvPr id="1177" name="Google Shape;1177;g1e338b55bec_1_1981"/>
          <p:cNvPicPr preferRelativeResize="0"/>
          <p:nvPr/>
        </p:nvPicPr>
        <p:blipFill rotWithShape="1">
          <a:blip r:embed="rId3">
            <a:alphaModFix/>
          </a:blip>
          <a:srcRect b="0" l="0" r="0" t="0"/>
          <a:stretch/>
        </p:blipFill>
        <p:spPr>
          <a:xfrm>
            <a:off x="0" y="5631673"/>
            <a:ext cx="12192005" cy="1226327"/>
          </a:xfrm>
          <a:prstGeom prst="rect">
            <a:avLst/>
          </a:prstGeom>
          <a:noFill/>
          <a:ln>
            <a:noFill/>
          </a:ln>
        </p:spPr>
      </p:pic>
      <p:grpSp>
        <p:nvGrpSpPr>
          <p:cNvPr id="1178" name="Google Shape;1178;g1e338b55bec_1_1981"/>
          <p:cNvGrpSpPr/>
          <p:nvPr/>
        </p:nvGrpSpPr>
        <p:grpSpPr>
          <a:xfrm>
            <a:off x="4683620" y="1549651"/>
            <a:ext cx="6890795" cy="2508737"/>
            <a:chOff x="3547650" y="802750"/>
            <a:chExt cx="5167450" cy="1881600"/>
          </a:xfrm>
        </p:grpSpPr>
        <p:sp>
          <p:nvSpPr>
            <p:cNvPr id="1179" name="Google Shape;1179;g1e338b55bec_1_1981"/>
            <p:cNvSpPr/>
            <p:nvPr/>
          </p:nvSpPr>
          <p:spPr>
            <a:xfrm>
              <a:off x="3547650" y="982726"/>
              <a:ext cx="94800" cy="94800"/>
            </a:xfrm>
            <a:prstGeom prst="rect">
              <a:avLst/>
            </a:prstGeom>
            <a:solidFill>
              <a:srgbClr val="00BBF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Encode Sans"/>
                <a:ea typeface="Encode Sans"/>
                <a:cs typeface="Encode Sans"/>
                <a:sym typeface="Encode Sans"/>
              </a:endParaRPr>
            </a:p>
          </p:txBody>
        </p:sp>
        <p:sp>
          <p:nvSpPr>
            <p:cNvPr id="1180" name="Google Shape;1180;g1e338b55bec_1_1981"/>
            <p:cNvSpPr txBox="1"/>
            <p:nvPr/>
          </p:nvSpPr>
          <p:spPr>
            <a:xfrm>
              <a:off x="3760900" y="802750"/>
              <a:ext cx="4954200" cy="18816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100"/>
                <a:buFont typeface="Arial"/>
                <a:buNone/>
              </a:pPr>
              <a:r>
                <a:rPr b="0" i="0" lang="es-AR" sz="2100" u="none" cap="none" strike="noStrike">
                  <a:solidFill>
                    <a:srgbClr val="2D3A47"/>
                  </a:solidFill>
                  <a:latin typeface="Encode Sans"/>
                  <a:ea typeface="Encode Sans"/>
                  <a:cs typeface="Encode Sans"/>
                  <a:sym typeface="Encode Sans"/>
                </a:rPr>
                <a:t>Mayor visibilización de proveedores.</a:t>
              </a:r>
              <a:endParaRPr b="0" i="0" sz="19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100"/>
                <a:buFont typeface="Arial"/>
                <a:buNone/>
              </a:pPr>
              <a:r>
                <a:rPr b="0" i="0" lang="es-AR" sz="2100" u="none" cap="none" strike="noStrike">
                  <a:solidFill>
                    <a:srgbClr val="2D3A47"/>
                  </a:solidFill>
                  <a:latin typeface="Encode Sans"/>
                  <a:ea typeface="Encode Sans"/>
                  <a:cs typeface="Encode Sans"/>
                  <a:sym typeface="Encode Sans"/>
                </a:rPr>
                <a:t>Mejora en los procesos de contratación.</a:t>
              </a:r>
              <a:endParaRPr b="0" i="0" sz="19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100"/>
                <a:buFont typeface="Arial"/>
                <a:buNone/>
              </a:pPr>
              <a:r>
                <a:rPr b="0" i="0" lang="es-AR" sz="2100" u="none" cap="none" strike="noStrike">
                  <a:solidFill>
                    <a:srgbClr val="2D3A47"/>
                  </a:solidFill>
                  <a:latin typeface="Encode Sans"/>
                  <a:ea typeface="Encode Sans"/>
                  <a:cs typeface="Encode Sans"/>
                  <a:sym typeface="Encode Sans"/>
                </a:rPr>
                <a:t>Impulso para la sustitución de importaciones.</a:t>
              </a:r>
              <a:endParaRPr b="0" i="0" sz="1900" u="none" cap="none" strike="noStrike">
                <a:solidFill>
                  <a:srgbClr val="000000"/>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100"/>
                <a:buFont typeface="Arial"/>
                <a:buNone/>
              </a:pPr>
              <a:r>
                <a:t/>
              </a:r>
              <a:endParaRPr b="0" i="0" sz="2100" u="none" cap="none" strike="noStrike">
                <a:solidFill>
                  <a:srgbClr val="2D3A47"/>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100"/>
                <a:buFont typeface="Arial"/>
                <a:buNone/>
              </a:pPr>
              <a:r>
                <a:rPr b="0" i="0" lang="es-AR" sz="2100" u="none" cap="none" strike="noStrike">
                  <a:solidFill>
                    <a:srgbClr val="2D3A47"/>
                  </a:solidFill>
                  <a:latin typeface="Encode Sans"/>
                  <a:ea typeface="Encode Sans"/>
                  <a:cs typeface="Encode Sans"/>
                  <a:sym typeface="Encode Sans"/>
                </a:rPr>
                <a:t>Marco de elegibilidad.</a:t>
              </a:r>
              <a:endParaRPr b="0" i="0" sz="1900" u="none" cap="none" strike="noStrike">
                <a:solidFill>
                  <a:srgbClr val="000000"/>
                </a:solidFill>
                <a:latin typeface="Encode Sans"/>
                <a:ea typeface="Encode Sans"/>
                <a:cs typeface="Encode Sans"/>
                <a:sym typeface="Encode Sans"/>
              </a:endParaRPr>
            </a:p>
          </p:txBody>
        </p:sp>
        <p:sp>
          <p:nvSpPr>
            <p:cNvPr id="1181" name="Google Shape;1181;g1e338b55bec_1_1981"/>
            <p:cNvSpPr/>
            <p:nvPr/>
          </p:nvSpPr>
          <p:spPr>
            <a:xfrm>
              <a:off x="3547650" y="1456674"/>
              <a:ext cx="94800" cy="94800"/>
            </a:xfrm>
            <a:prstGeom prst="rect">
              <a:avLst/>
            </a:prstGeom>
            <a:solidFill>
              <a:srgbClr val="00BBF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Encode Sans"/>
                <a:ea typeface="Encode Sans"/>
                <a:cs typeface="Encode Sans"/>
                <a:sym typeface="Encode Sans"/>
              </a:endParaRPr>
            </a:p>
          </p:txBody>
        </p:sp>
        <p:sp>
          <p:nvSpPr>
            <p:cNvPr id="1182" name="Google Shape;1182;g1e338b55bec_1_1981"/>
            <p:cNvSpPr/>
            <p:nvPr/>
          </p:nvSpPr>
          <p:spPr>
            <a:xfrm>
              <a:off x="3547650" y="1954161"/>
              <a:ext cx="94800" cy="94800"/>
            </a:xfrm>
            <a:prstGeom prst="rect">
              <a:avLst/>
            </a:prstGeom>
            <a:solidFill>
              <a:srgbClr val="00BBF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Encode Sans"/>
                <a:ea typeface="Encode Sans"/>
                <a:cs typeface="Encode Sans"/>
                <a:sym typeface="Encode Sans"/>
              </a:endParaRPr>
            </a:p>
          </p:txBody>
        </p:sp>
        <p:sp>
          <p:nvSpPr>
            <p:cNvPr id="1183" name="Google Shape;1183;g1e338b55bec_1_1981"/>
            <p:cNvSpPr/>
            <p:nvPr/>
          </p:nvSpPr>
          <p:spPr>
            <a:xfrm>
              <a:off x="3547650" y="2435151"/>
              <a:ext cx="94800" cy="94800"/>
            </a:xfrm>
            <a:prstGeom prst="rect">
              <a:avLst/>
            </a:prstGeom>
            <a:solidFill>
              <a:srgbClr val="00BBF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Encode Sans"/>
                <a:ea typeface="Encode Sans"/>
                <a:cs typeface="Encode Sans"/>
                <a:sym typeface="Encode Sans"/>
              </a:endParaRPr>
            </a:p>
          </p:txBody>
        </p:sp>
      </p:grpSp>
      <p:sp>
        <p:nvSpPr>
          <p:cNvPr id="1184" name="Google Shape;1184;g1e338b55bec_1_1981"/>
          <p:cNvSpPr/>
          <p:nvPr/>
        </p:nvSpPr>
        <p:spPr>
          <a:xfrm>
            <a:off x="0" y="0"/>
            <a:ext cx="39138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85" name="Google Shape;1185;g1e338b55bec_1_1981"/>
          <p:cNvSpPr txBox="1"/>
          <p:nvPr/>
        </p:nvSpPr>
        <p:spPr>
          <a:xfrm>
            <a:off x="666286" y="406400"/>
            <a:ext cx="33984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Líneas para mejorar la Competitividad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sp>
        <p:nvSpPr>
          <p:cNvPr id="1186" name="Google Shape;1186;g1e338b55bec_1_1981"/>
          <p:cNvSpPr txBox="1"/>
          <p:nvPr/>
        </p:nvSpPr>
        <p:spPr>
          <a:xfrm>
            <a:off x="666286" y="1093900"/>
            <a:ext cx="3247200" cy="11397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Beneficios</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pic>
        <p:nvPicPr>
          <p:cNvPr id="1191" name="Google Shape;1191;g1e338b55bec_1_1994"/>
          <p:cNvPicPr preferRelativeResize="0"/>
          <p:nvPr/>
        </p:nvPicPr>
        <p:blipFill rotWithShape="1">
          <a:blip r:embed="rId3">
            <a:alphaModFix/>
          </a:blip>
          <a:srcRect b="0" l="0" r="0" t="0"/>
          <a:stretch/>
        </p:blipFill>
        <p:spPr>
          <a:xfrm>
            <a:off x="0" y="5631673"/>
            <a:ext cx="12192005" cy="1226327"/>
          </a:xfrm>
          <a:prstGeom prst="rect">
            <a:avLst/>
          </a:prstGeom>
          <a:noFill/>
          <a:ln>
            <a:noFill/>
          </a:ln>
        </p:spPr>
      </p:pic>
      <p:pic>
        <p:nvPicPr>
          <p:cNvPr id="1192" name="Google Shape;1192;g1e338b55bec_1_1994"/>
          <p:cNvPicPr preferRelativeResize="0"/>
          <p:nvPr/>
        </p:nvPicPr>
        <p:blipFill rotWithShape="1">
          <a:blip r:embed="rId4">
            <a:alphaModFix/>
          </a:blip>
          <a:srcRect b="0" l="0" r="0" t="0"/>
          <a:stretch/>
        </p:blipFill>
        <p:spPr>
          <a:xfrm>
            <a:off x="4167408" y="261952"/>
            <a:ext cx="7922890" cy="4965900"/>
          </a:xfrm>
          <a:prstGeom prst="rect">
            <a:avLst/>
          </a:prstGeom>
          <a:noFill/>
          <a:ln>
            <a:noFill/>
          </a:ln>
        </p:spPr>
      </p:pic>
      <p:sp>
        <p:nvSpPr>
          <p:cNvPr id="1193" name="Google Shape;1193;g1e338b55bec_1_1994"/>
          <p:cNvSpPr txBox="1"/>
          <p:nvPr/>
        </p:nvSpPr>
        <p:spPr>
          <a:xfrm>
            <a:off x="6807679" y="5203133"/>
            <a:ext cx="5385900" cy="430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200"/>
              <a:buFont typeface="Arial"/>
              <a:buNone/>
            </a:pPr>
            <a:r>
              <a:rPr b="0" i="0" lang="es-AR" sz="1200" u="none" cap="none" strike="noStrike">
                <a:solidFill>
                  <a:srgbClr val="888888"/>
                </a:solidFill>
                <a:latin typeface="Arial"/>
                <a:ea typeface="Arial"/>
                <a:cs typeface="Arial"/>
                <a:sym typeface="Arial"/>
              </a:rPr>
              <a:t>argentina.gob.ar/economia/mineria/registro-federal-de-proveedores-mineros</a:t>
            </a:r>
            <a:endParaRPr b="0" i="0" sz="1200" u="none" cap="none" strike="noStrike">
              <a:solidFill>
                <a:srgbClr val="888888"/>
              </a:solidFill>
              <a:latin typeface="Arial"/>
              <a:ea typeface="Arial"/>
              <a:cs typeface="Arial"/>
              <a:sym typeface="Arial"/>
            </a:endParaRPr>
          </a:p>
        </p:txBody>
      </p:sp>
      <p:sp>
        <p:nvSpPr>
          <p:cNvPr id="1194" name="Google Shape;1194;g1e338b55bec_1_1994"/>
          <p:cNvSpPr/>
          <p:nvPr/>
        </p:nvSpPr>
        <p:spPr>
          <a:xfrm>
            <a:off x="0" y="0"/>
            <a:ext cx="39138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195" name="Google Shape;1195;g1e338b55bec_1_1994"/>
          <p:cNvSpPr txBox="1"/>
          <p:nvPr/>
        </p:nvSpPr>
        <p:spPr>
          <a:xfrm>
            <a:off x="666286" y="406400"/>
            <a:ext cx="33984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Líneas para mejorar la Competitividad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sp>
        <p:nvSpPr>
          <p:cNvPr id="1196" name="Google Shape;1196;g1e338b55bec_1_1994"/>
          <p:cNvSpPr txBox="1"/>
          <p:nvPr/>
        </p:nvSpPr>
        <p:spPr>
          <a:xfrm>
            <a:off x="666286" y="1093900"/>
            <a:ext cx="3247200" cy="11397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Avances RFPM</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g1e338b55bec_1_2003"/>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202" name="Google Shape;1202;g1e338b55bec_1_2003"/>
          <p:cNvPicPr preferRelativeResize="0"/>
          <p:nvPr/>
        </p:nvPicPr>
        <p:blipFill rotWithShape="1">
          <a:blip r:embed="rId3">
            <a:alphaModFix/>
          </a:blip>
          <a:srcRect b="0" l="0" r="0" t="0"/>
          <a:stretch/>
        </p:blipFill>
        <p:spPr>
          <a:xfrm>
            <a:off x="666286" y="5896484"/>
            <a:ext cx="3371936" cy="615566"/>
          </a:xfrm>
          <a:prstGeom prst="rect">
            <a:avLst/>
          </a:prstGeom>
          <a:noFill/>
          <a:ln>
            <a:noFill/>
          </a:ln>
        </p:spPr>
      </p:pic>
      <p:sp>
        <p:nvSpPr>
          <p:cNvPr id="1203" name="Google Shape;1203;g1e338b55bec_1_2003"/>
          <p:cNvSpPr txBox="1"/>
          <p:nvPr/>
        </p:nvSpPr>
        <p:spPr>
          <a:xfrm>
            <a:off x="5536902" y="1506100"/>
            <a:ext cx="6126300" cy="1490400"/>
          </a:xfrm>
          <a:prstGeom prst="rect">
            <a:avLst/>
          </a:prstGeom>
          <a:noFill/>
          <a:ln>
            <a:noFill/>
          </a:ln>
        </p:spPr>
        <p:txBody>
          <a:bodyPr anchorCtr="0" anchor="t" bIns="121900" lIns="121900" spcFirstLastPara="1" rIns="121900" wrap="square" tIns="121900">
            <a:spAutoFit/>
          </a:bodyPr>
          <a:lstStyle/>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Mesa Federal de</a:t>
            </a:r>
            <a:endParaRPr b="1" i="0" sz="4000" u="none" cap="none" strike="noStrike">
              <a:solidFill>
                <a:srgbClr val="FFFFFF"/>
              </a:solidFill>
              <a:latin typeface="Encode Sans"/>
              <a:ea typeface="Encode Sans"/>
              <a:cs typeface="Encode Sans"/>
              <a:sym typeface="Encode Sans"/>
            </a:endParaRPr>
          </a:p>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Proveedores Mineros</a:t>
            </a:r>
            <a:endParaRPr b="1" i="0" sz="4000" u="none" cap="none" strike="noStrike">
              <a:solidFill>
                <a:srgbClr val="FFFFFF"/>
              </a:solidFill>
              <a:latin typeface="Encode Sans"/>
              <a:ea typeface="Encode Sans"/>
              <a:cs typeface="Encode Sans"/>
              <a:sym typeface="Encode Sans"/>
            </a:endParaRPr>
          </a:p>
        </p:txBody>
      </p:sp>
      <p:sp>
        <p:nvSpPr>
          <p:cNvPr id="1204" name="Google Shape;1204;g1e338b55bec_1_2003"/>
          <p:cNvSpPr/>
          <p:nvPr/>
        </p:nvSpPr>
        <p:spPr>
          <a:xfrm>
            <a:off x="0" y="6709167"/>
            <a:ext cx="12193500" cy="1509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205" name="Google Shape;1205;g1e338b55bec_1_2003"/>
          <p:cNvPicPr preferRelativeResize="0"/>
          <p:nvPr/>
        </p:nvPicPr>
        <p:blipFill rotWithShape="1">
          <a:blip r:embed="rId4">
            <a:alphaModFix/>
          </a:blip>
          <a:srcRect b="0" l="0" r="0" t="0"/>
          <a:stretch/>
        </p:blipFill>
        <p:spPr>
          <a:xfrm>
            <a:off x="-331" y="5637600"/>
            <a:ext cx="12192333" cy="1248325"/>
          </a:xfrm>
          <a:prstGeom prst="rect">
            <a:avLst/>
          </a:prstGeom>
          <a:noFill/>
          <a:ln>
            <a:noFill/>
          </a:ln>
        </p:spPr>
      </p:pic>
      <p:pic>
        <p:nvPicPr>
          <p:cNvPr id="1206" name="Google Shape;1206;g1e338b55bec_1_2003"/>
          <p:cNvPicPr preferRelativeResize="0"/>
          <p:nvPr/>
        </p:nvPicPr>
        <p:blipFill rotWithShape="1">
          <a:blip r:embed="rId5">
            <a:alphaModFix/>
          </a:blip>
          <a:srcRect b="-13296" l="25730" r="21834" t="15458"/>
          <a:stretch/>
        </p:blipFill>
        <p:spPr>
          <a:xfrm>
            <a:off x="-21036" y="0"/>
            <a:ext cx="4400290" cy="651205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pic>
        <p:nvPicPr>
          <p:cNvPr id="1211" name="Google Shape;1211;g1e338b55bec_1_2012"/>
          <p:cNvPicPr preferRelativeResize="0"/>
          <p:nvPr/>
        </p:nvPicPr>
        <p:blipFill rotWithShape="1">
          <a:blip r:embed="rId3">
            <a:alphaModFix/>
          </a:blip>
          <a:srcRect b="0" l="0" r="0" t="0"/>
          <a:stretch/>
        </p:blipFill>
        <p:spPr>
          <a:xfrm>
            <a:off x="0" y="5631673"/>
            <a:ext cx="12192005" cy="1226327"/>
          </a:xfrm>
          <a:prstGeom prst="rect">
            <a:avLst/>
          </a:prstGeom>
          <a:noFill/>
          <a:ln>
            <a:noFill/>
          </a:ln>
        </p:spPr>
      </p:pic>
      <p:sp>
        <p:nvSpPr>
          <p:cNvPr id="1212" name="Google Shape;1212;g1e338b55bec_1_2012"/>
          <p:cNvSpPr txBox="1"/>
          <p:nvPr/>
        </p:nvSpPr>
        <p:spPr>
          <a:xfrm>
            <a:off x="4442272" y="1672663"/>
            <a:ext cx="7084800" cy="1684800"/>
          </a:xfrm>
          <a:prstGeom prst="rect">
            <a:avLst/>
          </a:prstGeom>
          <a:noFill/>
          <a:ln>
            <a:noFill/>
          </a:ln>
        </p:spPr>
        <p:txBody>
          <a:bodyPr anchorCtr="0" anchor="t" bIns="121900" lIns="121900" spcFirstLastPara="1" rIns="121900" wrap="square" tIns="121900">
            <a:spAutoFit/>
          </a:bodyPr>
          <a:lstStyle/>
          <a:p>
            <a:pPr indent="0" lvl="0" marL="0" marR="0" rtl="0" algn="just">
              <a:lnSpc>
                <a:spcPct val="115000"/>
              </a:lnSpc>
              <a:spcBef>
                <a:spcPts val="0"/>
              </a:spcBef>
              <a:spcAft>
                <a:spcPts val="0"/>
              </a:spcAft>
              <a:buClr>
                <a:srgbClr val="000000"/>
              </a:buClr>
              <a:buSzPts val="2100"/>
              <a:buFont typeface="Arial"/>
              <a:buNone/>
            </a:pPr>
            <a:r>
              <a:rPr b="0" i="0" lang="es-AR" sz="2100" u="none" cap="none" strike="noStrike">
                <a:solidFill>
                  <a:srgbClr val="111111"/>
                </a:solidFill>
                <a:latin typeface="Encode Sans"/>
                <a:ea typeface="Encode Sans"/>
                <a:cs typeface="Encode Sans"/>
                <a:sym typeface="Encode Sans"/>
              </a:rPr>
              <a:t>La Mesa Federal de Proveedores Mineros, es establecer un espacio de diálogo e intercambio permanente, participativo, amplio y federal entre diferentes actores de la actividad minera. </a:t>
            </a:r>
            <a:endParaRPr b="0" i="0" sz="2100" u="none" cap="none" strike="noStrike">
              <a:solidFill>
                <a:srgbClr val="000000"/>
              </a:solidFill>
              <a:latin typeface="Encode Sans"/>
              <a:ea typeface="Encode Sans"/>
              <a:cs typeface="Encode Sans"/>
              <a:sym typeface="Encode Sans"/>
            </a:endParaRPr>
          </a:p>
        </p:txBody>
      </p:sp>
      <p:sp>
        <p:nvSpPr>
          <p:cNvPr id="1213" name="Google Shape;1213;g1e338b55bec_1_2012"/>
          <p:cNvSpPr/>
          <p:nvPr/>
        </p:nvSpPr>
        <p:spPr>
          <a:xfrm>
            <a:off x="0" y="0"/>
            <a:ext cx="39138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14" name="Google Shape;1214;g1e338b55bec_1_2012"/>
          <p:cNvSpPr txBox="1"/>
          <p:nvPr/>
        </p:nvSpPr>
        <p:spPr>
          <a:xfrm>
            <a:off x="666286" y="406400"/>
            <a:ext cx="33984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Líneas para mejorar la Competitividad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sp>
        <p:nvSpPr>
          <p:cNvPr id="1215" name="Google Shape;1215;g1e338b55bec_1_2012"/>
          <p:cNvSpPr txBox="1"/>
          <p:nvPr/>
        </p:nvSpPr>
        <p:spPr>
          <a:xfrm>
            <a:off x="666286" y="1093900"/>
            <a:ext cx="3247200" cy="11397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Objetivo</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pic>
        <p:nvPicPr>
          <p:cNvPr id="1220" name="Google Shape;1220;g1e338b55bec_1_2020"/>
          <p:cNvPicPr preferRelativeResize="0"/>
          <p:nvPr/>
        </p:nvPicPr>
        <p:blipFill rotWithShape="1">
          <a:blip r:embed="rId3">
            <a:alphaModFix/>
          </a:blip>
          <a:srcRect b="0" l="0" r="0" t="0"/>
          <a:stretch/>
        </p:blipFill>
        <p:spPr>
          <a:xfrm>
            <a:off x="0" y="5631673"/>
            <a:ext cx="12192005" cy="1226327"/>
          </a:xfrm>
          <a:prstGeom prst="rect">
            <a:avLst/>
          </a:prstGeom>
          <a:noFill/>
          <a:ln>
            <a:noFill/>
          </a:ln>
        </p:spPr>
      </p:pic>
      <p:pic>
        <p:nvPicPr>
          <p:cNvPr id="1221" name="Google Shape;1221;g1e338b55bec_1_2020"/>
          <p:cNvPicPr preferRelativeResize="0"/>
          <p:nvPr/>
        </p:nvPicPr>
        <p:blipFill rotWithShape="1">
          <a:blip r:embed="rId4">
            <a:alphaModFix/>
          </a:blip>
          <a:srcRect b="0" l="0" r="0" t="0"/>
          <a:stretch/>
        </p:blipFill>
        <p:spPr>
          <a:xfrm>
            <a:off x="3692180" y="337040"/>
            <a:ext cx="4808595" cy="2421242"/>
          </a:xfrm>
          <a:prstGeom prst="rect">
            <a:avLst/>
          </a:prstGeom>
          <a:noFill/>
          <a:ln>
            <a:noFill/>
          </a:ln>
        </p:spPr>
      </p:pic>
      <p:pic>
        <p:nvPicPr>
          <p:cNvPr id="1222" name="Google Shape;1222;g1e338b55bec_1_2020"/>
          <p:cNvPicPr preferRelativeResize="0"/>
          <p:nvPr/>
        </p:nvPicPr>
        <p:blipFill rotWithShape="1">
          <a:blip r:embed="rId5">
            <a:alphaModFix/>
          </a:blip>
          <a:srcRect b="0" l="0" r="0" t="0"/>
          <a:stretch/>
        </p:blipFill>
        <p:spPr>
          <a:xfrm>
            <a:off x="4744560" y="3010153"/>
            <a:ext cx="3629030" cy="2421244"/>
          </a:xfrm>
          <a:prstGeom prst="rect">
            <a:avLst/>
          </a:prstGeom>
          <a:noFill/>
          <a:ln>
            <a:noFill/>
          </a:ln>
        </p:spPr>
      </p:pic>
      <p:pic>
        <p:nvPicPr>
          <p:cNvPr id="1223" name="Google Shape;1223;g1e338b55bec_1_2020"/>
          <p:cNvPicPr preferRelativeResize="0"/>
          <p:nvPr/>
        </p:nvPicPr>
        <p:blipFill rotWithShape="1">
          <a:blip r:embed="rId6">
            <a:alphaModFix/>
          </a:blip>
          <a:srcRect b="0" l="0" r="0" t="0"/>
          <a:stretch/>
        </p:blipFill>
        <p:spPr>
          <a:xfrm>
            <a:off x="8569288" y="1547661"/>
            <a:ext cx="3475088" cy="2742062"/>
          </a:xfrm>
          <a:prstGeom prst="rect">
            <a:avLst/>
          </a:prstGeom>
          <a:noFill/>
          <a:ln>
            <a:noFill/>
          </a:ln>
        </p:spPr>
      </p:pic>
      <p:sp>
        <p:nvSpPr>
          <p:cNvPr id="1224" name="Google Shape;1224;g1e338b55bec_1_2020"/>
          <p:cNvSpPr/>
          <p:nvPr/>
        </p:nvSpPr>
        <p:spPr>
          <a:xfrm>
            <a:off x="1" y="0"/>
            <a:ext cx="34755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25" name="Google Shape;1225;g1e338b55bec_1_2020"/>
          <p:cNvSpPr txBox="1"/>
          <p:nvPr/>
        </p:nvSpPr>
        <p:spPr>
          <a:xfrm>
            <a:off x="666286" y="406400"/>
            <a:ext cx="33984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Líneas para mejorar la Competitividad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sp>
        <p:nvSpPr>
          <p:cNvPr id="1226" name="Google Shape;1226;g1e338b55bec_1_2020"/>
          <p:cNvSpPr txBox="1"/>
          <p:nvPr/>
        </p:nvSpPr>
        <p:spPr>
          <a:xfrm>
            <a:off x="666286" y="1093900"/>
            <a:ext cx="3247200" cy="16176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Dinámica de la mesa</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g1e338b55bec_1_2030"/>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pic>
        <p:nvPicPr>
          <p:cNvPr id="1232" name="Google Shape;1232;g1e338b55bec_1_2030"/>
          <p:cNvPicPr preferRelativeResize="0"/>
          <p:nvPr/>
        </p:nvPicPr>
        <p:blipFill rotWithShape="1">
          <a:blip r:embed="rId3">
            <a:alphaModFix/>
          </a:blip>
          <a:srcRect b="0" l="0" r="0" t="0"/>
          <a:stretch/>
        </p:blipFill>
        <p:spPr>
          <a:xfrm>
            <a:off x="0" y="0"/>
            <a:ext cx="4158467" cy="6416231"/>
          </a:xfrm>
          <a:prstGeom prst="rect">
            <a:avLst/>
          </a:prstGeom>
          <a:noFill/>
          <a:ln>
            <a:noFill/>
          </a:ln>
        </p:spPr>
      </p:pic>
      <p:sp>
        <p:nvSpPr>
          <p:cNvPr id="1233" name="Google Shape;1233;g1e338b55bec_1_2030"/>
          <p:cNvSpPr txBox="1"/>
          <p:nvPr/>
        </p:nvSpPr>
        <p:spPr>
          <a:xfrm>
            <a:off x="4895232" y="1093900"/>
            <a:ext cx="6175200" cy="2118900"/>
          </a:xfrm>
          <a:prstGeom prst="rect">
            <a:avLst/>
          </a:prstGeom>
          <a:noFill/>
          <a:ln>
            <a:noFill/>
          </a:ln>
        </p:spPr>
        <p:txBody>
          <a:bodyPr anchorCtr="0" anchor="t" bIns="121900" lIns="121900" spcFirstLastPara="1" rIns="121900" wrap="square" tIns="121900">
            <a:spAutoFit/>
          </a:bodyPr>
          <a:lstStyle/>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Jornadas de</a:t>
            </a:r>
            <a:endParaRPr b="1" i="0" sz="4000" u="none" cap="none" strike="noStrike">
              <a:solidFill>
                <a:srgbClr val="FFFFFF"/>
              </a:solidFill>
              <a:latin typeface="Encode Sans"/>
              <a:ea typeface="Encode Sans"/>
              <a:cs typeface="Encode Sans"/>
              <a:sym typeface="Encode Sans"/>
            </a:endParaRPr>
          </a:p>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Vinculación</a:t>
            </a:r>
            <a:endParaRPr b="1" i="0" sz="4000" u="none" cap="none" strike="noStrike">
              <a:solidFill>
                <a:srgbClr val="FFFFFF"/>
              </a:solidFill>
              <a:latin typeface="Encode Sans"/>
              <a:ea typeface="Encode Sans"/>
              <a:cs typeface="Encode Sans"/>
              <a:sym typeface="Encode Sans"/>
            </a:endParaRPr>
          </a:p>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Productiva Minera</a:t>
            </a:r>
            <a:endParaRPr b="1" i="0" sz="4000" u="none" cap="none" strike="noStrike">
              <a:solidFill>
                <a:srgbClr val="FFFFFF"/>
              </a:solidFill>
              <a:latin typeface="Encode Sans"/>
              <a:ea typeface="Encode Sans"/>
              <a:cs typeface="Encode Sans"/>
              <a:sym typeface="Encode Sans"/>
            </a:endParaRPr>
          </a:p>
        </p:txBody>
      </p:sp>
      <p:pic>
        <p:nvPicPr>
          <p:cNvPr id="1234" name="Google Shape;1234;g1e338b55bec_1_2030"/>
          <p:cNvPicPr preferRelativeResize="0"/>
          <p:nvPr/>
        </p:nvPicPr>
        <p:blipFill rotWithShape="1">
          <a:blip r:embed="rId4">
            <a:alphaModFix/>
          </a:blip>
          <a:srcRect b="0" l="0" r="0" t="0"/>
          <a:stretch/>
        </p:blipFill>
        <p:spPr>
          <a:xfrm>
            <a:off x="0" y="5637620"/>
            <a:ext cx="12192005" cy="1220380"/>
          </a:xfrm>
          <a:prstGeom prst="rect">
            <a:avLst/>
          </a:prstGeom>
          <a:noFill/>
          <a:ln>
            <a:noFill/>
          </a:ln>
        </p:spPr>
      </p:pic>
      <p:sp>
        <p:nvSpPr>
          <p:cNvPr id="1235" name="Google Shape;1235;g1e338b55bec_1_2030"/>
          <p:cNvSpPr txBox="1"/>
          <p:nvPr/>
        </p:nvSpPr>
        <p:spPr>
          <a:xfrm>
            <a:off x="4895232" y="3099100"/>
            <a:ext cx="5898000" cy="9081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000"/>
              <a:buFont typeface="Arial"/>
              <a:buNone/>
            </a:pPr>
            <a:r>
              <a:rPr b="0" i="0" lang="es-AR" sz="2000" u="none" cap="none" strike="noStrike">
                <a:solidFill>
                  <a:schemeClr val="lt1"/>
                </a:solidFill>
                <a:latin typeface="Encode Sans"/>
                <a:ea typeface="Encode Sans"/>
                <a:cs typeface="Encode Sans"/>
                <a:sym typeface="Encode Sans"/>
              </a:rPr>
              <a:t>Ámbito de interacción de sectores productivos mineros.</a:t>
            </a:r>
            <a:endParaRPr b="0" i="0" sz="2000" u="none" cap="none" strike="noStrike">
              <a:solidFill>
                <a:schemeClr val="lt1"/>
              </a:solidFill>
              <a:latin typeface="Encode Sans"/>
              <a:ea typeface="Encode Sans"/>
              <a:cs typeface="Encode Sans"/>
              <a:sym typeface="Encode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9" name="Shape 1239"/>
        <p:cNvGrpSpPr/>
        <p:nvPr/>
      </p:nvGrpSpPr>
      <p:grpSpPr>
        <a:xfrm>
          <a:off x="0" y="0"/>
          <a:ext cx="0" cy="0"/>
          <a:chOff x="0" y="0"/>
          <a:chExt cx="0" cy="0"/>
        </a:xfrm>
      </p:grpSpPr>
      <p:sp>
        <p:nvSpPr>
          <p:cNvPr id="1240" name="Google Shape;1240;g1e338b55bec_1_2038"/>
          <p:cNvSpPr/>
          <p:nvPr/>
        </p:nvSpPr>
        <p:spPr>
          <a:xfrm>
            <a:off x="0" y="0"/>
            <a:ext cx="4064400" cy="5643600"/>
          </a:xfrm>
          <a:prstGeom prst="rect">
            <a:avLst/>
          </a:prstGeom>
          <a:solidFill>
            <a:srgbClr val="FAFAF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1" name="Google Shape;1241;g1e338b55bec_1_2038"/>
          <p:cNvSpPr txBox="1"/>
          <p:nvPr/>
        </p:nvSpPr>
        <p:spPr>
          <a:xfrm>
            <a:off x="5529148" y="863233"/>
            <a:ext cx="5874300" cy="36078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chemeClr val="dk1"/>
              </a:buClr>
              <a:buSzPts val="1500"/>
              <a:buFont typeface="Arial"/>
              <a:buNone/>
            </a:pPr>
            <a:r>
              <a:rPr b="0" i="0" lang="es-AR" sz="1600" u="none" cap="none" strike="noStrike">
                <a:solidFill>
                  <a:srgbClr val="666666"/>
                </a:solidFill>
                <a:latin typeface="Encode Sans"/>
                <a:ea typeface="Encode Sans"/>
                <a:cs typeface="Encode Sans"/>
                <a:sym typeface="Encode Sans"/>
              </a:rPr>
              <a:t>Línea de acción de articulación conjunta con las Provincias.</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chemeClr val="dk1"/>
              </a:buClr>
              <a:buSzPts val="15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chemeClr val="dk1"/>
              </a:buClr>
              <a:buSzPts val="1500"/>
              <a:buFont typeface="Arial"/>
              <a:buNone/>
            </a:pPr>
            <a:r>
              <a:rPr b="0" i="0" lang="es-AR" sz="1600" u="none" cap="none" strike="noStrike">
                <a:solidFill>
                  <a:srgbClr val="666666"/>
                </a:solidFill>
                <a:latin typeface="Encode Sans"/>
                <a:ea typeface="Encode Sans"/>
                <a:cs typeface="Encode Sans"/>
                <a:sym typeface="Encode Sans"/>
              </a:rPr>
              <a:t>El objetivo es vincular a los distintos sectores del rubro para fomentar la interacción técnica y comercial en un mismo ámbito.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chemeClr val="dk1"/>
              </a:buClr>
              <a:buSzPts val="15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chemeClr val="dk1"/>
              </a:buClr>
              <a:buSzPts val="1500"/>
              <a:buFont typeface="Arial"/>
              <a:buNone/>
            </a:pPr>
            <a:r>
              <a:rPr b="0" i="0" lang="es-AR" sz="1600" u="none" cap="none" strike="noStrike">
                <a:solidFill>
                  <a:srgbClr val="666666"/>
                </a:solidFill>
                <a:latin typeface="Encode Sans"/>
                <a:ea typeface="Encode Sans"/>
                <a:cs typeface="Encode Sans"/>
                <a:sym typeface="Encode Sans"/>
              </a:rPr>
              <a:t>Con la participación de: Empresas Mineras locales, Cámaras de Proveedores, autoridades Mineras Provinciales y Nacionales, y actores relevantes del sector.</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chemeClr val="dk1"/>
              </a:buClr>
              <a:buSzPts val="1500"/>
              <a:buFont typeface="Arial"/>
              <a:buNone/>
            </a:pPr>
            <a:r>
              <a:t/>
            </a:r>
            <a:endParaRPr b="0" i="0" sz="16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Exposición de proyectos Mineros, de Líneas de financiamiento y casos de desarrollos de la Cadena de Valor.</a:t>
            </a:r>
            <a:endParaRPr b="0" i="0" sz="1600" u="none" cap="none" strike="noStrike">
              <a:solidFill>
                <a:srgbClr val="666666"/>
              </a:solidFill>
              <a:latin typeface="Encode Sans"/>
              <a:ea typeface="Encode Sans"/>
              <a:cs typeface="Encode Sans"/>
              <a:sym typeface="Encode Sans"/>
            </a:endParaRPr>
          </a:p>
        </p:txBody>
      </p:sp>
      <p:pic>
        <p:nvPicPr>
          <p:cNvPr id="1242" name="Google Shape;1242;g1e338b55bec_1_2038"/>
          <p:cNvPicPr preferRelativeResize="0"/>
          <p:nvPr/>
        </p:nvPicPr>
        <p:blipFill rotWithShape="1">
          <a:blip r:embed="rId3">
            <a:alphaModFix/>
          </a:blip>
          <a:srcRect b="0" l="0" r="0" t="0"/>
          <a:stretch/>
        </p:blipFill>
        <p:spPr>
          <a:xfrm>
            <a:off x="0" y="5637620"/>
            <a:ext cx="12192005" cy="1220380"/>
          </a:xfrm>
          <a:prstGeom prst="rect">
            <a:avLst/>
          </a:prstGeom>
          <a:noFill/>
          <a:ln>
            <a:noFill/>
          </a:ln>
        </p:spPr>
      </p:pic>
      <p:sp>
        <p:nvSpPr>
          <p:cNvPr id="1243" name="Google Shape;1243;g1e338b55bec_1_2038"/>
          <p:cNvSpPr txBox="1"/>
          <p:nvPr/>
        </p:nvSpPr>
        <p:spPr>
          <a:xfrm>
            <a:off x="4965241" y="852200"/>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4" name="Google Shape;1244;g1e338b55bec_1_2038"/>
          <p:cNvSpPr txBox="1"/>
          <p:nvPr/>
        </p:nvSpPr>
        <p:spPr>
          <a:xfrm>
            <a:off x="4965241" y="1374505"/>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5" name="Google Shape;1245;g1e338b55bec_1_2038"/>
          <p:cNvSpPr txBox="1"/>
          <p:nvPr/>
        </p:nvSpPr>
        <p:spPr>
          <a:xfrm>
            <a:off x="4965241" y="3625831"/>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6" name="Google Shape;1246;g1e338b55bec_1_2038"/>
          <p:cNvSpPr txBox="1"/>
          <p:nvPr/>
        </p:nvSpPr>
        <p:spPr>
          <a:xfrm>
            <a:off x="666286" y="3309933"/>
            <a:ext cx="3053100" cy="1071900"/>
          </a:xfrm>
          <a:prstGeom prst="rect">
            <a:avLst/>
          </a:prstGeom>
          <a:noFill/>
          <a:ln>
            <a:noFill/>
          </a:ln>
        </p:spPr>
        <p:txBody>
          <a:bodyPr anchorCtr="0" anchor="t" bIns="121900" lIns="121900" spcFirstLastPara="1" rIns="121900" wrap="square" tIns="121900">
            <a:spAutoFit/>
          </a:bodyPr>
          <a:lstStyle/>
          <a:p>
            <a:pPr indent="0" lvl="0" marL="12700" marR="12700" rtl="0" algn="l">
              <a:lnSpc>
                <a:spcPct val="115000"/>
              </a:lnSpc>
              <a:spcBef>
                <a:spcPts val="10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Ámbito de interacción de sectores productivos mineros.</a:t>
            </a:r>
            <a:endParaRPr b="0" i="0" sz="1900" u="none" cap="none" strike="noStrike">
              <a:solidFill>
                <a:srgbClr val="000000"/>
              </a:solidFill>
              <a:latin typeface="Arial"/>
              <a:ea typeface="Arial"/>
              <a:cs typeface="Arial"/>
              <a:sym typeface="Arial"/>
            </a:endParaRPr>
          </a:p>
          <a:p>
            <a:pPr indent="0" lvl="0" marL="12700" marR="12700" rtl="0" algn="l">
              <a:lnSpc>
                <a:spcPct val="115000"/>
              </a:lnSpc>
              <a:spcBef>
                <a:spcPts val="100"/>
              </a:spcBef>
              <a:spcAft>
                <a:spcPts val="0"/>
              </a:spcAft>
              <a:buClr>
                <a:srgbClr val="000000"/>
              </a:buClr>
              <a:buSzPts val="1600"/>
              <a:buFont typeface="Arial"/>
              <a:buNone/>
            </a:pPr>
            <a:r>
              <a:rPr b="0" i="0" lang="es-AR" sz="1600" u="none" cap="none" strike="noStrike">
                <a:solidFill>
                  <a:srgbClr val="666666"/>
                </a:solidFill>
                <a:latin typeface="Encode Sans"/>
                <a:ea typeface="Encode Sans"/>
                <a:cs typeface="Encode Sans"/>
                <a:sym typeface="Encode Sans"/>
              </a:rPr>
              <a:t>.</a:t>
            </a:r>
            <a:endParaRPr b="0" i="0" sz="1600" u="none" cap="none" strike="noStrike">
              <a:solidFill>
                <a:srgbClr val="666666"/>
              </a:solidFill>
              <a:latin typeface="Encode Sans"/>
              <a:ea typeface="Encode Sans"/>
              <a:cs typeface="Encode Sans"/>
              <a:sym typeface="Encode Sans"/>
            </a:endParaRPr>
          </a:p>
        </p:txBody>
      </p:sp>
      <p:sp>
        <p:nvSpPr>
          <p:cNvPr id="1247" name="Google Shape;1247;g1e338b55bec_1_2038"/>
          <p:cNvSpPr txBox="1"/>
          <p:nvPr/>
        </p:nvSpPr>
        <p:spPr>
          <a:xfrm>
            <a:off x="4965241" y="2519105"/>
            <a:ext cx="564000" cy="5388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48" name="Google Shape;1248;g1e338b55bec_1_2038"/>
          <p:cNvSpPr txBox="1"/>
          <p:nvPr/>
        </p:nvSpPr>
        <p:spPr>
          <a:xfrm>
            <a:off x="666286" y="1093900"/>
            <a:ext cx="3247200" cy="3567900"/>
          </a:xfrm>
          <a:prstGeom prst="rect">
            <a:avLst/>
          </a:prstGeom>
          <a:noFill/>
          <a:ln>
            <a:noFill/>
          </a:ln>
        </p:spPr>
        <p:txBody>
          <a:bodyPr anchorCtr="0" anchor="t" bIns="121900" lIns="121900" spcFirstLastPara="1" rIns="121900" wrap="square" tIns="121900">
            <a:spAutoFit/>
          </a:bodyPr>
          <a:lstStyle/>
          <a:p>
            <a:pPr indent="0" lvl="0" marL="12700" marR="0" rtl="0" algn="l">
              <a:lnSpc>
                <a:spcPct val="115000"/>
              </a:lnSpc>
              <a:spcBef>
                <a:spcPts val="100"/>
              </a:spcBef>
              <a:spcAft>
                <a:spcPts val="0"/>
              </a:spcAft>
              <a:buClr>
                <a:srgbClr val="000000"/>
              </a:buClr>
              <a:buSzPts val="2700"/>
              <a:buFont typeface="Arial"/>
              <a:buNone/>
            </a:pPr>
            <a:r>
              <a:rPr b="1" i="0" lang="es-AR" sz="2700" u="none" cap="none" strike="noStrike">
                <a:solidFill>
                  <a:srgbClr val="2FB8EA"/>
                </a:solidFill>
                <a:latin typeface="Encode Sans"/>
                <a:ea typeface="Encode Sans"/>
                <a:cs typeface="Encode Sans"/>
                <a:sym typeface="Encode Sans"/>
              </a:rPr>
              <a:t>Jornadas de Vinculación Productiva</a:t>
            </a:r>
            <a:endParaRPr b="1" i="0" sz="2700" u="none" cap="none" strike="noStrike">
              <a:solidFill>
                <a:srgbClr val="2FB8EA"/>
              </a:solidFill>
              <a:latin typeface="Encode Sans"/>
              <a:ea typeface="Encode Sans"/>
              <a:cs typeface="Encode Sans"/>
              <a:sym typeface="Encode Sans"/>
            </a:endParaRPr>
          </a:p>
          <a:p>
            <a:pPr indent="0" lvl="0" marL="12700" marR="0" rtl="0" algn="l">
              <a:lnSpc>
                <a:spcPct val="115000"/>
              </a:lnSpc>
              <a:spcBef>
                <a:spcPts val="100"/>
              </a:spcBef>
              <a:spcAft>
                <a:spcPts val="0"/>
              </a:spcAft>
              <a:buClr>
                <a:schemeClr val="dk1"/>
              </a:buClr>
              <a:buSzPts val="1500"/>
              <a:buFont typeface="Arial"/>
              <a:buNone/>
            </a:pPr>
            <a:r>
              <a:rPr b="1" i="0" lang="es-AR" sz="2700" u="none" cap="none" strike="noStrike">
                <a:solidFill>
                  <a:srgbClr val="2FB8EA"/>
                </a:solidFill>
                <a:latin typeface="Encode Sans"/>
                <a:ea typeface="Encode Sans"/>
                <a:cs typeface="Encode Sans"/>
                <a:sym typeface="Encode Sans"/>
              </a:rPr>
              <a:t>Minera</a:t>
            </a:r>
            <a:endParaRPr b="1" i="0" sz="2700" u="none" cap="none" strike="noStrike">
              <a:solidFill>
                <a:srgbClr val="2FB8EA"/>
              </a:solidFill>
              <a:latin typeface="Encode Sans"/>
              <a:ea typeface="Encode Sans"/>
              <a:cs typeface="Encode Sans"/>
              <a:sym typeface="Encode Sans"/>
            </a:endParaRPr>
          </a:p>
          <a:p>
            <a:pPr indent="0" lvl="0" marL="12700" marR="0" rtl="0" algn="l">
              <a:lnSpc>
                <a:spcPct val="115000"/>
              </a:lnSpc>
              <a:spcBef>
                <a:spcPts val="100"/>
              </a:spcBef>
              <a:spcAft>
                <a:spcPts val="0"/>
              </a:spcAft>
              <a:buClr>
                <a:schemeClr val="dk1"/>
              </a:buClr>
              <a:buSzPts val="1500"/>
              <a:buFont typeface="Arial"/>
              <a:buNone/>
            </a:pPr>
            <a:r>
              <a:t/>
            </a:r>
            <a:endParaRPr b="1" i="0" sz="2700" u="none" cap="none" strike="noStrike">
              <a:solidFill>
                <a:srgbClr val="2FB8EA"/>
              </a:solidFill>
              <a:latin typeface="Encode Sans"/>
              <a:ea typeface="Encode Sans"/>
              <a:cs typeface="Encode Sans"/>
              <a:sym typeface="Encode Sans"/>
            </a:endParaRPr>
          </a:p>
          <a:p>
            <a:pPr indent="0" lvl="0" marL="12700" marR="0" rtl="0" algn="l">
              <a:lnSpc>
                <a:spcPct val="115000"/>
              </a:lnSpc>
              <a:spcBef>
                <a:spcPts val="10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2FB8EA"/>
              </a:solidFill>
              <a:latin typeface="Encode Sans"/>
              <a:ea typeface="Encode Sans"/>
              <a:cs typeface="Encode Sans"/>
              <a:sym typeface="Encode Sans"/>
            </a:endParaRPr>
          </a:p>
        </p:txBody>
      </p:sp>
      <p:sp>
        <p:nvSpPr>
          <p:cNvPr id="1249" name="Google Shape;1249;g1e338b55bec_1_2038"/>
          <p:cNvSpPr txBox="1"/>
          <p:nvPr/>
        </p:nvSpPr>
        <p:spPr>
          <a:xfrm>
            <a:off x="666286" y="406400"/>
            <a:ext cx="3398400" cy="11235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chemeClr val="dk1"/>
              </a:buClr>
              <a:buSzPts val="1500"/>
              <a:buFont typeface="Arial"/>
              <a:buNone/>
            </a:pPr>
            <a:r>
              <a:rPr b="1" i="0" lang="es-AR" sz="1900" u="none" cap="none" strike="noStrike">
                <a:solidFill>
                  <a:srgbClr val="666666"/>
                </a:solidFill>
                <a:latin typeface="Encode Sans"/>
                <a:ea typeface="Encode Sans"/>
                <a:cs typeface="Encode Sans"/>
                <a:sym typeface="Encode Sans"/>
              </a:rPr>
              <a:t>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chemeClr val="dk1"/>
              </a:buClr>
              <a:buSzPts val="1500"/>
              <a:buFont typeface="Arial"/>
              <a:buNone/>
            </a:pPr>
            <a:r>
              <a:t/>
            </a:r>
            <a:endParaRPr b="1" i="0" sz="19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666666"/>
              </a:solidFill>
              <a:latin typeface="Encode Sans"/>
              <a:ea typeface="Encode Sans"/>
              <a:cs typeface="Encode Sans"/>
              <a:sym typeface="Encode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g1e338b55bec_1_2051"/>
          <p:cNvSpPr/>
          <p:nvPr/>
        </p:nvSpPr>
        <p:spPr>
          <a:xfrm>
            <a:off x="-21036" y="0"/>
            <a:ext cx="12214800" cy="56376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55" name="Google Shape;1255;g1e338b55bec_1_2051"/>
          <p:cNvSpPr txBox="1"/>
          <p:nvPr/>
        </p:nvSpPr>
        <p:spPr>
          <a:xfrm>
            <a:off x="4191173" y="1917516"/>
            <a:ext cx="8002200" cy="1490400"/>
          </a:xfrm>
          <a:prstGeom prst="rect">
            <a:avLst/>
          </a:prstGeom>
          <a:noFill/>
          <a:ln>
            <a:noFill/>
          </a:ln>
        </p:spPr>
        <p:txBody>
          <a:bodyPr anchorCtr="0" anchor="t" bIns="121900" lIns="121900" spcFirstLastPara="1" rIns="121900" wrap="square" tIns="121900">
            <a:spAutoFit/>
          </a:bodyPr>
          <a:lstStyle/>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Líneas de información abierta</a:t>
            </a:r>
            <a:endParaRPr sz="1900"/>
          </a:p>
          <a:p>
            <a:pPr indent="0" lvl="0" marL="12700" marR="0" rtl="0" algn="l">
              <a:lnSpc>
                <a:spcPct val="100000"/>
              </a:lnSpc>
              <a:spcBef>
                <a:spcPts val="100"/>
              </a:spcBef>
              <a:spcAft>
                <a:spcPts val="0"/>
              </a:spcAft>
              <a:buClr>
                <a:srgbClr val="000000"/>
              </a:buClr>
              <a:buSzPts val="4000"/>
              <a:buFont typeface="Arial"/>
              <a:buNone/>
            </a:pPr>
            <a:r>
              <a:rPr b="1" i="0" lang="es-AR" sz="4000" u="none" cap="none" strike="noStrike">
                <a:solidFill>
                  <a:srgbClr val="FFFFFF"/>
                </a:solidFill>
                <a:latin typeface="Encode Sans"/>
                <a:ea typeface="Encode Sans"/>
                <a:cs typeface="Encode Sans"/>
                <a:sym typeface="Encode Sans"/>
              </a:rPr>
              <a:t>MEMAC y SIACAM</a:t>
            </a:r>
            <a:endParaRPr b="1" i="0" sz="4000" u="none" cap="none" strike="noStrike">
              <a:solidFill>
                <a:srgbClr val="FFFFFF"/>
              </a:solidFill>
              <a:latin typeface="Encode Sans"/>
              <a:ea typeface="Encode Sans"/>
              <a:cs typeface="Encode Sans"/>
              <a:sym typeface="Encode Sans"/>
            </a:endParaRPr>
          </a:p>
        </p:txBody>
      </p:sp>
      <p:pic>
        <p:nvPicPr>
          <p:cNvPr id="1256" name="Google Shape;1256;g1e338b55bec_1_2051"/>
          <p:cNvPicPr preferRelativeResize="0"/>
          <p:nvPr/>
        </p:nvPicPr>
        <p:blipFill rotWithShape="1">
          <a:blip r:embed="rId3">
            <a:alphaModFix/>
          </a:blip>
          <a:srcRect b="0" l="0" r="0" t="0"/>
          <a:stretch/>
        </p:blipFill>
        <p:spPr>
          <a:xfrm>
            <a:off x="-332" y="5637600"/>
            <a:ext cx="12192333" cy="1226367"/>
          </a:xfrm>
          <a:prstGeom prst="rect">
            <a:avLst/>
          </a:prstGeom>
          <a:noFill/>
          <a:ln>
            <a:noFill/>
          </a:ln>
        </p:spPr>
      </p:pic>
      <p:pic>
        <p:nvPicPr>
          <p:cNvPr id="1257" name="Google Shape;1257;g1e338b55bec_1_2051"/>
          <p:cNvPicPr preferRelativeResize="0"/>
          <p:nvPr/>
        </p:nvPicPr>
        <p:blipFill rotWithShape="1">
          <a:blip r:embed="rId4">
            <a:alphaModFix/>
          </a:blip>
          <a:srcRect b="0" l="0" r="0" t="0"/>
          <a:stretch/>
        </p:blipFill>
        <p:spPr>
          <a:xfrm>
            <a:off x="-21204" y="0"/>
            <a:ext cx="3759319" cy="56376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5"/>
          <p:cNvPicPr preferRelativeResize="0"/>
          <p:nvPr/>
        </p:nvPicPr>
        <p:blipFill rotWithShape="1">
          <a:blip r:embed="rId3">
            <a:alphaModFix/>
          </a:blip>
          <a:srcRect b="0" l="0" r="0" t="0"/>
          <a:stretch/>
        </p:blipFill>
        <p:spPr>
          <a:xfrm>
            <a:off x="5559825" y="2724733"/>
            <a:ext cx="2877561" cy="2158171"/>
          </a:xfrm>
          <a:prstGeom prst="rect">
            <a:avLst/>
          </a:prstGeom>
          <a:noFill/>
          <a:ln>
            <a:noFill/>
          </a:ln>
        </p:spPr>
      </p:pic>
      <p:pic>
        <p:nvPicPr>
          <p:cNvPr id="542" name="Google Shape;542;p5"/>
          <p:cNvPicPr preferRelativeResize="0"/>
          <p:nvPr/>
        </p:nvPicPr>
        <p:blipFill rotWithShape="1">
          <a:blip r:embed="rId4">
            <a:alphaModFix/>
          </a:blip>
          <a:srcRect b="0" l="0" r="0" t="0"/>
          <a:stretch/>
        </p:blipFill>
        <p:spPr>
          <a:xfrm>
            <a:off x="8389" y="5905"/>
            <a:ext cx="12185199" cy="6858000"/>
          </a:xfrm>
          <a:prstGeom prst="rect">
            <a:avLst/>
          </a:prstGeom>
          <a:noFill/>
          <a:ln>
            <a:noFill/>
          </a:ln>
        </p:spPr>
      </p:pic>
      <p:sp>
        <p:nvSpPr>
          <p:cNvPr id="543" name="Google Shape;543;p5"/>
          <p:cNvSpPr txBox="1"/>
          <p:nvPr/>
        </p:nvSpPr>
        <p:spPr>
          <a:xfrm>
            <a:off x="449097" y="323810"/>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1</a:t>
            </a:r>
            <a:endParaRPr b="1" sz="2000">
              <a:solidFill>
                <a:schemeClr val="lt1"/>
              </a:solidFill>
              <a:latin typeface="Arial"/>
              <a:ea typeface="Arial"/>
              <a:cs typeface="Arial"/>
              <a:sym typeface="Arial"/>
            </a:endParaRPr>
          </a:p>
        </p:txBody>
      </p:sp>
      <p:sp>
        <p:nvSpPr>
          <p:cNvPr id="544" name="Google Shape;544;p5"/>
          <p:cNvSpPr txBox="1"/>
          <p:nvPr/>
        </p:nvSpPr>
        <p:spPr>
          <a:xfrm>
            <a:off x="467982" y="1070535"/>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2</a:t>
            </a:r>
            <a:endParaRPr b="1" sz="2000">
              <a:solidFill>
                <a:schemeClr val="lt1"/>
              </a:solidFill>
              <a:latin typeface="Arial"/>
              <a:ea typeface="Arial"/>
              <a:cs typeface="Arial"/>
              <a:sym typeface="Arial"/>
            </a:endParaRPr>
          </a:p>
        </p:txBody>
      </p:sp>
      <p:sp>
        <p:nvSpPr>
          <p:cNvPr id="545" name="Google Shape;545;p5"/>
          <p:cNvSpPr txBox="1"/>
          <p:nvPr/>
        </p:nvSpPr>
        <p:spPr>
          <a:xfrm>
            <a:off x="1037281" y="481426"/>
            <a:ext cx="8858417" cy="56605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3F6E"/>
              </a:buClr>
              <a:buSzPts val="2800"/>
              <a:buFont typeface="Arial"/>
              <a:buNone/>
            </a:pPr>
            <a:r>
              <a:rPr b="1" i="0" lang="es-AR" sz="2800" u="none" cap="none" strike="noStrike">
                <a:solidFill>
                  <a:srgbClr val="003F6E"/>
                </a:solidFill>
                <a:latin typeface="Arial"/>
                <a:ea typeface="Arial"/>
                <a:cs typeface="Arial"/>
                <a:sym typeface="Arial"/>
              </a:rPr>
              <a:t>Capacitación de monitores ambientales</a:t>
            </a:r>
            <a:endParaRPr/>
          </a:p>
        </p:txBody>
      </p:sp>
      <p:pic>
        <p:nvPicPr>
          <p:cNvPr id="546" name="Google Shape;546;p5"/>
          <p:cNvPicPr preferRelativeResize="0"/>
          <p:nvPr/>
        </p:nvPicPr>
        <p:blipFill rotWithShape="1">
          <a:blip r:embed="rId5">
            <a:alphaModFix/>
          </a:blip>
          <a:srcRect b="0" l="0" r="0" t="0"/>
          <a:stretch/>
        </p:blipFill>
        <p:spPr>
          <a:xfrm>
            <a:off x="-262907" y="0"/>
            <a:ext cx="1697783" cy="1499797"/>
          </a:xfrm>
          <a:prstGeom prst="rect">
            <a:avLst/>
          </a:prstGeom>
          <a:noFill/>
          <a:ln>
            <a:noFill/>
          </a:ln>
        </p:spPr>
      </p:pic>
      <p:pic>
        <p:nvPicPr>
          <p:cNvPr id="547" name="Google Shape;547;p5"/>
          <p:cNvPicPr preferRelativeResize="0"/>
          <p:nvPr/>
        </p:nvPicPr>
        <p:blipFill rotWithShape="1">
          <a:blip r:embed="rId6">
            <a:alphaModFix/>
          </a:blip>
          <a:srcRect b="0" l="0" r="0" t="0"/>
          <a:stretch/>
        </p:blipFill>
        <p:spPr>
          <a:xfrm>
            <a:off x="266840" y="1212387"/>
            <a:ext cx="3201144" cy="2024069"/>
          </a:xfrm>
          <a:prstGeom prst="rect">
            <a:avLst/>
          </a:prstGeom>
          <a:noFill/>
          <a:ln>
            <a:noFill/>
          </a:ln>
        </p:spPr>
      </p:pic>
      <p:pic>
        <p:nvPicPr>
          <p:cNvPr id="548" name="Google Shape;548;p5"/>
          <p:cNvPicPr preferRelativeResize="0"/>
          <p:nvPr/>
        </p:nvPicPr>
        <p:blipFill rotWithShape="1">
          <a:blip r:embed="rId7">
            <a:alphaModFix/>
          </a:blip>
          <a:srcRect b="0" l="0" r="0" t="0"/>
          <a:stretch/>
        </p:blipFill>
        <p:spPr>
          <a:xfrm>
            <a:off x="78891" y="2949046"/>
            <a:ext cx="3201145" cy="1800644"/>
          </a:xfrm>
          <a:prstGeom prst="rect">
            <a:avLst/>
          </a:prstGeom>
          <a:noFill/>
          <a:ln>
            <a:noFill/>
          </a:ln>
        </p:spPr>
      </p:pic>
      <p:pic>
        <p:nvPicPr>
          <p:cNvPr id="549" name="Google Shape;549;p5"/>
          <p:cNvPicPr preferRelativeResize="0"/>
          <p:nvPr/>
        </p:nvPicPr>
        <p:blipFill rotWithShape="1">
          <a:blip r:embed="rId8">
            <a:alphaModFix/>
          </a:blip>
          <a:srcRect b="0" l="0" r="0" t="0"/>
          <a:stretch/>
        </p:blipFill>
        <p:spPr>
          <a:xfrm>
            <a:off x="2586358" y="2376845"/>
            <a:ext cx="3078480" cy="2308860"/>
          </a:xfrm>
          <a:prstGeom prst="rect">
            <a:avLst/>
          </a:prstGeom>
          <a:noFill/>
          <a:ln>
            <a:noFill/>
          </a:ln>
        </p:spPr>
      </p:pic>
      <p:pic>
        <p:nvPicPr>
          <p:cNvPr id="550" name="Google Shape;550;p5"/>
          <p:cNvPicPr preferRelativeResize="0"/>
          <p:nvPr/>
        </p:nvPicPr>
        <p:blipFill rotWithShape="1">
          <a:blip r:embed="rId9">
            <a:alphaModFix/>
          </a:blip>
          <a:srcRect b="48387" l="32446" r="40523" t="14843"/>
          <a:stretch/>
        </p:blipFill>
        <p:spPr>
          <a:xfrm>
            <a:off x="201556" y="4434549"/>
            <a:ext cx="2312291" cy="1774684"/>
          </a:xfrm>
          <a:prstGeom prst="rect">
            <a:avLst/>
          </a:prstGeom>
          <a:noFill/>
          <a:ln>
            <a:noFill/>
          </a:ln>
        </p:spPr>
      </p:pic>
      <p:pic>
        <p:nvPicPr>
          <p:cNvPr id="551" name="Google Shape;551;p5"/>
          <p:cNvPicPr preferRelativeResize="0"/>
          <p:nvPr/>
        </p:nvPicPr>
        <p:blipFill rotWithShape="1">
          <a:blip r:embed="rId9">
            <a:alphaModFix/>
          </a:blip>
          <a:srcRect b="49999" l="2842" r="70778" t="13969"/>
          <a:stretch/>
        </p:blipFill>
        <p:spPr>
          <a:xfrm>
            <a:off x="2402102" y="4071587"/>
            <a:ext cx="2119048" cy="1632927"/>
          </a:xfrm>
          <a:prstGeom prst="rect">
            <a:avLst/>
          </a:prstGeom>
          <a:noFill/>
          <a:ln>
            <a:noFill/>
          </a:ln>
        </p:spPr>
      </p:pic>
      <p:pic>
        <p:nvPicPr>
          <p:cNvPr id="552" name="Google Shape;552;p5"/>
          <p:cNvPicPr preferRelativeResize="0"/>
          <p:nvPr/>
        </p:nvPicPr>
        <p:blipFill rotWithShape="1">
          <a:blip r:embed="rId10">
            <a:alphaModFix/>
          </a:blip>
          <a:srcRect b="0" l="0" r="0" t="0"/>
          <a:stretch/>
        </p:blipFill>
        <p:spPr>
          <a:xfrm>
            <a:off x="2376800" y="5164158"/>
            <a:ext cx="2043453" cy="1471977"/>
          </a:xfrm>
          <a:prstGeom prst="rect">
            <a:avLst/>
          </a:prstGeom>
          <a:noFill/>
          <a:ln>
            <a:noFill/>
          </a:ln>
        </p:spPr>
      </p:pic>
      <p:pic>
        <p:nvPicPr>
          <p:cNvPr id="553" name="Google Shape;553;p5"/>
          <p:cNvPicPr preferRelativeResize="0"/>
          <p:nvPr/>
        </p:nvPicPr>
        <p:blipFill rotWithShape="1">
          <a:blip r:embed="rId11">
            <a:alphaModFix/>
          </a:blip>
          <a:srcRect b="0" l="0" r="0" t="0"/>
          <a:stretch/>
        </p:blipFill>
        <p:spPr>
          <a:xfrm>
            <a:off x="3467984" y="1345855"/>
            <a:ext cx="1766362" cy="1326619"/>
          </a:xfrm>
          <a:prstGeom prst="rect">
            <a:avLst/>
          </a:prstGeom>
          <a:noFill/>
          <a:ln>
            <a:noFill/>
          </a:ln>
        </p:spPr>
      </p:pic>
      <p:pic>
        <p:nvPicPr>
          <p:cNvPr id="554" name="Google Shape;554;p5"/>
          <p:cNvPicPr preferRelativeResize="0"/>
          <p:nvPr/>
        </p:nvPicPr>
        <p:blipFill rotWithShape="1">
          <a:blip r:embed="rId12">
            <a:alphaModFix/>
          </a:blip>
          <a:srcRect b="0" l="0" r="0" t="0"/>
          <a:stretch/>
        </p:blipFill>
        <p:spPr>
          <a:xfrm>
            <a:off x="5139321" y="1127117"/>
            <a:ext cx="2457057" cy="1842793"/>
          </a:xfrm>
          <a:prstGeom prst="rect">
            <a:avLst/>
          </a:prstGeom>
          <a:noFill/>
          <a:ln>
            <a:noFill/>
          </a:ln>
        </p:spPr>
      </p:pic>
      <p:pic>
        <p:nvPicPr>
          <p:cNvPr id="555" name="Google Shape;555;p5"/>
          <p:cNvPicPr preferRelativeResize="0"/>
          <p:nvPr/>
        </p:nvPicPr>
        <p:blipFill rotWithShape="1">
          <a:blip r:embed="rId13">
            <a:alphaModFix/>
          </a:blip>
          <a:srcRect b="0" l="0" r="0" t="0"/>
          <a:stretch/>
        </p:blipFill>
        <p:spPr>
          <a:xfrm>
            <a:off x="5253696" y="4118632"/>
            <a:ext cx="5594450" cy="2517503"/>
          </a:xfrm>
          <a:prstGeom prst="rect">
            <a:avLst/>
          </a:prstGeom>
          <a:noFill/>
          <a:ln>
            <a:noFill/>
          </a:ln>
        </p:spPr>
      </p:pic>
      <p:pic>
        <p:nvPicPr>
          <p:cNvPr id="556" name="Google Shape;556;p5"/>
          <p:cNvPicPr preferRelativeResize="0"/>
          <p:nvPr/>
        </p:nvPicPr>
        <p:blipFill rotWithShape="1">
          <a:blip r:embed="rId14">
            <a:alphaModFix/>
          </a:blip>
          <a:srcRect b="0" l="0" r="0" t="0"/>
          <a:stretch/>
        </p:blipFill>
        <p:spPr>
          <a:xfrm>
            <a:off x="7450566" y="1127117"/>
            <a:ext cx="1687880" cy="2002113"/>
          </a:xfrm>
          <a:prstGeom prst="rect">
            <a:avLst/>
          </a:prstGeom>
          <a:noFill/>
          <a:ln>
            <a:noFill/>
          </a:ln>
        </p:spPr>
      </p:pic>
      <p:pic>
        <p:nvPicPr>
          <p:cNvPr id="557" name="Google Shape;557;p5"/>
          <p:cNvPicPr preferRelativeResize="0"/>
          <p:nvPr/>
        </p:nvPicPr>
        <p:blipFill rotWithShape="1">
          <a:blip r:embed="rId15">
            <a:alphaModFix/>
          </a:blip>
          <a:srcRect b="0" l="0" r="0" t="0"/>
          <a:stretch/>
        </p:blipFill>
        <p:spPr>
          <a:xfrm>
            <a:off x="10283368" y="4380412"/>
            <a:ext cx="1603525" cy="2227950"/>
          </a:xfrm>
          <a:prstGeom prst="rect">
            <a:avLst/>
          </a:prstGeom>
          <a:noFill/>
          <a:ln>
            <a:noFill/>
          </a:ln>
        </p:spPr>
      </p:pic>
      <p:pic>
        <p:nvPicPr>
          <p:cNvPr id="558" name="Google Shape;558;p5"/>
          <p:cNvPicPr preferRelativeResize="0"/>
          <p:nvPr/>
        </p:nvPicPr>
        <p:blipFill rotWithShape="1">
          <a:blip r:embed="rId16">
            <a:alphaModFix/>
          </a:blip>
          <a:srcRect b="0" l="0" r="0" t="0"/>
          <a:stretch/>
        </p:blipFill>
        <p:spPr>
          <a:xfrm>
            <a:off x="8177867" y="3623710"/>
            <a:ext cx="2670279" cy="1621677"/>
          </a:xfrm>
          <a:prstGeom prst="rect">
            <a:avLst/>
          </a:prstGeom>
          <a:noFill/>
          <a:ln>
            <a:noFill/>
          </a:ln>
        </p:spPr>
      </p:pic>
      <p:pic>
        <p:nvPicPr>
          <p:cNvPr id="559" name="Google Shape;559;p5"/>
          <p:cNvPicPr preferRelativeResize="0"/>
          <p:nvPr/>
        </p:nvPicPr>
        <p:blipFill rotWithShape="1">
          <a:blip r:embed="rId17">
            <a:alphaModFix/>
          </a:blip>
          <a:srcRect b="0" l="0" r="0" t="0"/>
          <a:stretch/>
        </p:blipFill>
        <p:spPr>
          <a:xfrm>
            <a:off x="8294506" y="2386762"/>
            <a:ext cx="3489362" cy="1569580"/>
          </a:xfrm>
          <a:prstGeom prst="rect">
            <a:avLst/>
          </a:prstGeom>
          <a:noFill/>
          <a:ln>
            <a:noFill/>
          </a:ln>
        </p:spPr>
      </p:pic>
      <p:pic>
        <p:nvPicPr>
          <p:cNvPr id="560" name="Google Shape;560;p5"/>
          <p:cNvPicPr preferRelativeResize="0"/>
          <p:nvPr/>
        </p:nvPicPr>
        <p:blipFill rotWithShape="1">
          <a:blip r:embed="rId18">
            <a:alphaModFix/>
          </a:blip>
          <a:srcRect b="0" l="0" r="0" t="0"/>
          <a:stretch/>
        </p:blipFill>
        <p:spPr>
          <a:xfrm>
            <a:off x="4269808" y="4678252"/>
            <a:ext cx="2015051" cy="1510209"/>
          </a:xfrm>
          <a:prstGeom prst="rect">
            <a:avLst/>
          </a:prstGeom>
          <a:noFill/>
          <a:ln>
            <a:noFill/>
          </a:ln>
        </p:spPr>
      </p:pic>
      <p:sp>
        <p:nvSpPr>
          <p:cNvPr id="561" name="Google Shape;561;p5"/>
          <p:cNvSpPr txBox="1"/>
          <p:nvPr/>
        </p:nvSpPr>
        <p:spPr>
          <a:xfrm>
            <a:off x="9138446" y="1599237"/>
            <a:ext cx="2457057" cy="830997"/>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s-AR" sz="2400">
                <a:solidFill>
                  <a:srgbClr val="002060"/>
                </a:solidFill>
                <a:latin typeface="Roboto"/>
                <a:ea typeface="Roboto"/>
                <a:cs typeface="Roboto"/>
                <a:sym typeface="Roboto"/>
              </a:rPr>
              <a:t>Representantes de la comunidad </a:t>
            </a:r>
            <a:endParaRPr/>
          </a:p>
        </p:txBody>
      </p:sp>
      <p:sp>
        <p:nvSpPr>
          <p:cNvPr id="562" name="Google Shape;562;p5"/>
          <p:cNvSpPr txBox="1"/>
          <p:nvPr/>
        </p:nvSpPr>
        <p:spPr>
          <a:xfrm>
            <a:off x="4848687" y="6209233"/>
            <a:ext cx="6236443" cy="461665"/>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s-AR" sz="2400">
                <a:solidFill>
                  <a:schemeClr val="lt1"/>
                </a:solidFill>
                <a:latin typeface="Roboto"/>
                <a:ea typeface="Roboto"/>
                <a:cs typeface="Roboto"/>
                <a:sym typeface="Roboto"/>
              </a:rPr>
              <a:t>Colaboradores o personal de la empresa</a:t>
            </a:r>
            <a:endParaRPr/>
          </a:p>
        </p:txBody>
      </p:sp>
      <p:sp>
        <p:nvSpPr>
          <p:cNvPr id="563" name="Google Shape;563;p5"/>
          <p:cNvSpPr txBox="1"/>
          <p:nvPr/>
        </p:nvSpPr>
        <p:spPr>
          <a:xfrm>
            <a:off x="230670" y="1617237"/>
            <a:ext cx="6279776"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600">
                <a:solidFill>
                  <a:srgbClr val="1F78B4"/>
                </a:solidFill>
                <a:latin typeface="Roboto"/>
                <a:ea typeface="Roboto"/>
                <a:cs typeface="Roboto"/>
                <a:sym typeface="Roboto"/>
              </a:rPr>
              <a:t>Previo, durante y </a:t>
            </a:r>
            <a:endParaRPr/>
          </a:p>
          <a:p>
            <a:pPr indent="0" lvl="0" marL="0" marR="0" rtl="0" algn="l">
              <a:spcBef>
                <a:spcPts val="0"/>
              </a:spcBef>
              <a:spcAft>
                <a:spcPts val="0"/>
              </a:spcAft>
              <a:buNone/>
            </a:pPr>
            <a:r>
              <a:rPr lang="es-AR" sz="1600">
                <a:solidFill>
                  <a:srgbClr val="1F78B4"/>
                </a:solidFill>
                <a:latin typeface="Roboto"/>
                <a:ea typeface="Roboto"/>
                <a:cs typeface="Roboto"/>
                <a:sym typeface="Roboto"/>
              </a:rPr>
              <a:t>con los resultados</a:t>
            </a:r>
            <a:endParaRPr sz="1600">
              <a:solidFill>
                <a:srgbClr val="1F78B4"/>
              </a:solidFill>
              <a:latin typeface="Roboto"/>
              <a:ea typeface="Roboto"/>
              <a:cs typeface="Roboto"/>
              <a:sym typeface="Roboto"/>
            </a:endParaRPr>
          </a:p>
        </p:txBody>
      </p:sp>
      <p:sp>
        <p:nvSpPr>
          <p:cNvPr id="564" name="Google Shape;564;p5"/>
          <p:cNvSpPr txBox="1"/>
          <p:nvPr/>
        </p:nvSpPr>
        <p:spPr>
          <a:xfrm>
            <a:off x="5849094" y="4075005"/>
            <a:ext cx="21352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2000">
                <a:solidFill>
                  <a:srgbClr val="0070C0"/>
                </a:solidFill>
                <a:latin typeface="Roboto"/>
                <a:ea typeface="Roboto"/>
                <a:cs typeface="Roboto"/>
                <a:sym typeface="Roboto"/>
              </a:rPr>
              <a:t>Temario definido</a:t>
            </a:r>
            <a:endParaRPr sz="1800">
              <a:solidFill>
                <a:srgbClr val="0070C0"/>
              </a:solidFill>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g1e338b55bec_1_2058"/>
          <p:cNvSpPr txBox="1"/>
          <p:nvPr/>
        </p:nvSpPr>
        <p:spPr>
          <a:xfrm>
            <a:off x="1379233" y="690025"/>
            <a:ext cx="78543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200000"/>
              </a:lnSpc>
              <a:spcBef>
                <a:spcPts val="0"/>
              </a:spcBef>
              <a:spcAft>
                <a:spcPts val="0"/>
              </a:spcAft>
              <a:buClr>
                <a:srgbClr val="000000"/>
              </a:buClr>
              <a:buSzPts val="2400"/>
              <a:buFont typeface="Arial"/>
              <a:buNone/>
            </a:pPr>
            <a:r>
              <a:rPr b="1" i="0" lang="es-AR" sz="1600" u="none" cap="none" strike="noStrike">
                <a:solidFill>
                  <a:srgbClr val="2FB8EA"/>
                </a:solidFill>
                <a:latin typeface="Encode Sans"/>
                <a:ea typeface="Encode Sans"/>
                <a:cs typeface="Encode Sans"/>
                <a:sym typeface="Encode Sans"/>
              </a:rPr>
              <a:t>1. MEMAC </a:t>
            </a:r>
            <a:r>
              <a:rPr b="0" i="0" lang="es-AR" sz="1600" u="none" cap="none" strike="noStrike">
                <a:solidFill>
                  <a:srgbClr val="00BBF1"/>
                </a:solidFill>
                <a:latin typeface="Encode Sans"/>
                <a:ea typeface="Encode Sans"/>
                <a:cs typeface="Encode Sans"/>
                <a:sym typeface="Encode Sans"/>
              </a:rPr>
              <a:t>Mesa Nacional Sobre Minería Abierta a la Comunidad</a:t>
            </a:r>
            <a:endParaRPr b="0" i="0" sz="2400" u="none" cap="none" strike="noStrike">
              <a:solidFill>
                <a:srgbClr val="00BBF1"/>
              </a:solidFill>
              <a:latin typeface="Encode Sans"/>
              <a:ea typeface="Encode Sans"/>
              <a:cs typeface="Encode Sans"/>
              <a:sym typeface="Encode Sans"/>
            </a:endParaRPr>
          </a:p>
        </p:txBody>
      </p:sp>
      <p:sp>
        <p:nvSpPr>
          <p:cNvPr id="1263" name="Google Shape;1263;g1e338b55bec_1_2058"/>
          <p:cNvSpPr txBox="1"/>
          <p:nvPr/>
        </p:nvSpPr>
        <p:spPr>
          <a:xfrm>
            <a:off x="4965241" y="852200"/>
            <a:ext cx="564000" cy="615600"/>
          </a:xfrm>
          <a:prstGeom prst="rect">
            <a:avLst/>
          </a:prstGeom>
          <a:noFill/>
          <a:ln>
            <a:noFill/>
          </a:ln>
        </p:spPr>
        <p:txBody>
          <a:bodyPr anchorCtr="0" anchor="t" bIns="121900" lIns="121900" spcFirstLastPara="1" rIns="121900" wrap="square" tIns="121900">
            <a:spAutoFit/>
          </a:bodyPr>
          <a:lstStyle/>
          <a:p>
            <a:pPr indent="0" lvl="0" marL="1905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264" name="Google Shape;1264;g1e338b55bec_1_2058"/>
          <p:cNvSpPr txBox="1"/>
          <p:nvPr/>
        </p:nvSpPr>
        <p:spPr>
          <a:xfrm>
            <a:off x="4965241" y="1374505"/>
            <a:ext cx="564000" cy="6156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2400" u="none" cap="none" strike="noStrike">
              <a:solidFill>
                <a:srgbClr val="000000"/>
              </a:solidFill>
              <a:latin typeface="Arial"/>
              <a:ea typeface="Arial"/>
              <a:cs typeface="Arial"/>
              <a:sym typeface="Arial"/>
            </a:endParaRPr>
          </a:p>
        </p:txBody>
      </p:sp>
      <p:sp>
        <p:nvSpPr>
          <p:cNvPr id="1265" name="Google Shape;1265;g1e338b55bec_1_2058"/>
          <p:cNvSpPr txBox="1"/>
          <p:nvPr/>
        </p:nvSpPr>
        <p:spPr>
          <a:xfrm>
            <a:off x="4965241" y="2519105"/>
            <a:ext cx="564000" cy="615600"/>
          </a:xfrm>
          <a:prstGeom prst="rect">
            <a:avLst/>
          </a:prstGeom>
          <a:noFill/>
          <a:ln>
            <a:noFill/>
          </a:ln>
        </p:spPr>
        <p:txBody>
          <a:bodyPr anchorCtr="0" anchor="t" bIns="121900" lIns="121900" spcFirstLastPara="1" rIns="121900" wrap="square" tIns="121900">
            <a:spAutoFit/>
          </a:bodyPr>
          <a:lstStyle/>
          <a:p>
            <a:pPr indent="-304800" lvl="0" marL="609600" marR="0" rtl="0" algn="l">
              <a:lnSpc>
                <a:spcPct val="100000"/>
              </a:lnSpc>
              <a:spcBef>
                <a:spcPts val="0"/>
              </a:spcBef>
              <a:spcAft>
                <a:spcPts val="0"/>
              </a:spcAft>
              <a:buClr>
                <a:srgbClr val="2FB8EA"/>
              </a:buClr>
              <a:buSzPts val="1900"/>
              <a:buFont typeface="Arial"/>
              <a:buNone/>
            </a:pPr>
            <a:r>
              <a:t/>
            </a:r>
            <a:endParaRPr b="0" i="0" sz="2400" u="none" cap="none" strike="noStrike">
              <a:solidFill>
                <a:srgbClr val="000000"/>
              </a:solidFill>
              <a:latin typeface="Arial"/>
              <a:ea typeface="Arial"/>
              <a:cs typeface="Arial"/>
              <a:sym typeface="Arial"/>
            </a:endParaRPr>
          </a:p>
        </p:txBody>
      </p:sp>
      <p:sp>
        <p:nvSpPr>
          <p:cNvPr id="1266" name="Google Shape;1266;g1e338b55bec_1_2058"/>
          <p:cNvSpPr txBox="1"/>
          <p:nvPr/>
        </p:nvSpPr>
        <p:spPr>
          <a:xfrm>
            <a:off x="1379167" y="1293408"/>
            <a:ext cx="8155500" cy="783600"/>
          </a:xfrm>
          <a:prstGeom prst="rect">
            <a:avLst/>
          </a:prstGeom>
          <a:noFill/>
          <a:ln>
            <a:noFill/>
          </a:ln>
        </p:spPr>
        <p:txBody>
          <a:bodyPr anchorCtr="0" anchor="t" bIns="60950" lIns="121900" spcFirstLastPara="1" rIns="121900" wrap="square" tIns="60950">
            <a:spAutoFit/>
          </a:bodyPr>
          <a:lstStyle/>
          <a:p>
            <a:pPr indent="0" lvl="0" marL="0" marR="0" rtl="0" algn="just">
              <a:lnSpc>
                <a:spcPct val="115000"/>
              </a:lnSpc>
              <a:spcBef>
                <a:spcPts val="0"/>
              </a:spcBef>
              <a:spcAft>
                <a:spcPts val="0"/>
              </a:spcAft>
              <a:buClr>
                <a:srgbClr val="000000"/>
              </a:buClr>
              <a:buSzPts val="1600"/>
              <a:buFont typeface="Arial"/>
              <a:buNone/>
            </a:pPr>
            <a:r>
              <a:rPr b="0" i="0" lang="es-AR" sz="1300" u="none" cap="none" strike="noStrike">
                <a:solidFill>
                  <a:srgbClr val="666666"/>
                </a:solidFill>
                <a:latin typeface="Encode Sans"/>
                <a:ea typeface="Encode Sans"/>
                <a:cs typeface="Encode Sans"/>
                <a:sym typeface="Encode Sans"/>
              </a:rPr>
              <a:t>Encuentros federales en donde todos los actores involucrados en la minería pueden debatir en base a información fidedigna. Su objetivo es potenciar una minería que cuida el ambiente, genera puestos de trabajo, mejora las comunidades donde se inserta y es clave para el desarrollo productivo nacional.</a:t>
            </a:r>
            <a:endParaRPr b="0" i="0" sz="1300" u="none" cap="none" strike="noStrike">
              <a:solidFill>
                <a:srgbClr val="666666"/>
              </a:solidFill>
              <a:latin typeface="Encode Sans"/>
              <a:ea typeface="Encode Sans"/>
              <a:cs typeface="Encode Sans"/>
              <a:sym typeface="Encode Sans"/>
            </a:endParaRPr>
          </a:p>
        </p:txBody>
      </p:sp>
      <p:sp>
        <p:nvSpPr>
          <p:cNvPr id="1267" name="Google Shape;1267;g1e338b55bec_1_2058"/>
          <p:cNvSpPr txBox="1"/>
          <p:nvPr/>
        </p:nvSpPr>
        <p:spPr>
          <a:xfrm>
            <a:off x="1379166" y="2231451"/>
            <a:ext cx="8155500" cy="677100"/>
          </a:xfrm>
          <a:prstGeom prst="rect">
            <a:avLst/>
          </a:prstGeom>
          <a:noFill/>
          <a:ln>
            <a:noFill/>
          </a:ln>
        </p:spPr>
        <p:txBody>
          <a:bodyPr anchorCtr="0" anchor="t" bIns="60950" lIns="121900" spcFirstLastPara="1" rIns="121900" wrap="square" tIns="60950">
            <a:spAutoFit/>
          </a:bodyPr>
          <a:lstStyle/>
          <a:p>
            <a:pPr indent="0" lvl="0" marL="0" marR="0" rtl="0" algn="l">
              <a:lnSpc>
                <a:spcPct val="100000"/>
              </a:lnSpc>
              <a:spcBef>
                <a:spcPts val="0"/>
              </a:spcBef>
              <a:spcAft>
                <a:spcPts val="0"/>
              </a:spcAft>
              <a:buClr>
                <a:srgbClr val="000000"/>
              </a:buClr>
              <a:buSzPts val="2400"/>
              <a:buFont typeface="Arial"/>
              <a:buNone/>
            </a:pPr>
            <a:r>
              <a:rPr b="1" i="0" lang="es-AR" sz="1600" u="none" cap="none" strike="noStrike">
                <a:solidFill>
                  <a:srgbClr val="2FB8EA"/>
                </a:solidFill>
                <a:latin typeface="Encode Sans"/>
                <a:ea typeface="Encode Sans"/>
                <a:cs typeface="Encode Sans"/>
                <a:sym typeface="Encode Sans"/>
              </a:rPr>
              <a:t>2. SIACAM </a:t>
            </a:r>
            <a:r>
              <a:rPr b="0" i="0" lang="es-AR" sz="1600" u="none" cap="none" strike="noStrike">
                <a:solidFill>
                  <a:srgbClr val="00BBF1"/>
                </a:solidFill>
                <a:latin typeface="Encode Sans"/>
                <a:ea typeface="Encode Sans"/>
                <a:cs typeface="Encode Sans"/>
                <a:sym typeface="Encode Sans"/>
              </a:rPr>
              <a:t>Sistema de Información Abierta a la Comunidad sobre la Actividad Minera </a:t>
            </a:r>
            <a:r>
              <a:rPr b="0" i="0" lang="es-AR" sz="2000" u="none" cap="none" strike="noStrike">
                <a:solidFill>
                  <a:schemeClr val="lt1"/>
                </a:solidFill>
                <a:latin typeface="Encode Sans"/>
                <a:ea typeface="Encode Sans"/>
                <a:cs typeface="Encode Sans"/>
                <a:sym typeface="Encode Sans"/>
              </a:rPr>
              <a:t>Argentina</a:t>
            </a:r>
            <a:endParaRPr b="0" i="0" sz="1900" u="none" cap="none" strike="noStrike">
              <a:solidFill>
                <a:srgbClr val="000000"/>
              </a:solidFill>
              <a:latin typeface="Arial"/>
              <a:ea typeface="Arial"/>
              <a:cs typeface="Arial"/>
              <a:sym typeface="Arial"/>
            </a:endParaRPr>
          </a:p>
        </p:txBody>
      </p:sp>
      <p:pic>
        <p:nvPicPr>
          <p:cNvPr id="1268" name="Google Shape;1268;g1e338b55bec_1_2058"/>
          <p:cNvPicPr preferRelativeResize="0"/>
          <p:nvPr/>
        </p:nvPicPr>
        <p:blipFill rotWithShape="1">
          <a:blip r:embed="rId3">
            <a:alphaModFix/>
          </a:blip>
          <a:srcRect b="0" l="0" r="0" t="0"/>
          <a:stretch/>
        </p:blipFill>
        <p:spPr>
          <a:xfrm>
            <a:off x="-332" y="5637600"/>
            <a:ext cx="12192333" cy="1226367"/>
          </a:xfrm>
          <a:prstGeom prst="rect">
            <a:avLst/>
          </a:prstGeom>
          <a:noFill/>
          <a:ln>
            <a:noFill/>
          </a:ln>
        </p:spPr>
      </p:pic>
      <p:sp>
        <p:nvSpPr>
          <p:cNvPr id="1269" name="Google Shape;1269;g1e338b55bec_1_2058"/>
          <p:cNvSpPr txBox="1"/>
          <p:nvPr/>
        </p:nvSpPr>
        <p:spPr>
          <a:xfrm>
            <a:off x="242794" y="203451"/>
            <a:ext cx="9873300" cy="5694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s-AR" sz="2100" u="none" cap="none" strike="noStrike">
                <a:solidFill>
                  <a:srgbClr val="666666"/>
                </a:solidFill>
                <a:latin typeface="Encode Sans"/>
                <a:ea typeface="Encode Sans"/>
                <a:cs typeface="Encode Sans"/>
                <a:sym typeface="Encode Sans"/>
              </a:rPr>
              <a:t>Líneas de información abierta</a:t>
            </a:r>
            <a:endParaRPr sz="1900"/>
          </a:p>
        </p:txBody>
      </p:sp>
      <p:pic>
        <p:nvPicPr>
          <p:cNvPr id="1270" name="Google Shape;1270;g1e338b55bec_1_2058"/>
          <p:cNvPicPr preferRelativeResize="0"/>
          <p:nvPr/>
        </p:nvPicPr>
        <p:blipFill rotWithShape="1">
          <a:blip r:embed="rId4">
            <a:alphaModFix/>
          </a:blip>
          <a:srcRect b="0" l="0" r="0" t="0"/>
          <a:stretch/>
        </p:blipFill>
        <p:spPr>
          <a:xfrm>
            <a:off x="1146917" y="2683005"/>
            <a:ext cx="9667491" cy="285095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g1e338b55bec_1_2070"/>
          <p:cNvSpPr/>
          <p:nvPr/>
        </p:nvSpPr>
        <p:spPr>
          <a:xfrm>
            <a:off x="4213547" y="0"/>
            <a:ext cx="7979700" cy="5643600"/>
          </a:xfrm>
          <a:prstGeom prst="rect">
            <a:avLst/>
          </a:prstGeom>
          <a:solidFill>
            <a:srgbClr val="2FB8EA"/>
          </a:solidFill>
          <a:ln cap="flat" cmpd="sng" w="9525">
            <a:solidFill>
              <a:schemeClr val="lt1"/>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76" name="Google Shape;1276;g1e338b55bec_1_2070"/>
          <p:cNvSpPr txBox="1"/>
          <p:nvPr/>
        </p:nvSpPr>
        <p:spPr>
          <a:xfrm>
            <a:off x="5622014" y="4340843"/>
            <a:ext cx="7197000" cy="7758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FAFAFA"/>
                </a:solidFill>
                <a:latin typeface="Encode Sans Medium"/>
                <a:ea typeface="Encode Sans Medium"/>
                <a:cs typeface="Encode Sans Medium"/>
                <a:sym typeface="Encode Sans Medium"/>
              </a:rPr>
              <a:t>Información: +54 11 4349 3017 int. 3017 /  proveedoresmineros@mineria.gob.ar </a:t>
            </a:r>
            <a:endParaRPr b="0" i="0" sz="1600" u="none" cap="none" strike="noStrike">
              <a:solidFill>
                <a:srgbClr val="FAFAFA"/>
              </a:solidFill>
              <a:latin typeface="Encode Sans Medium"/>
              <a:ea typeface="Encode Sans Medium"/>
              <a:cs typeface="Encode Sans Medium"/>
              <a:sym typeface="Encode Sans Medium"/>
            </a:endParaRPr>
          </a:p>
        </p:txBody>
      </p:sp>
      <p:sp>
        <p:nvSpPr>
          <p:cNvPr id="1277" name="Google Shape;1277;g1e338b55bec_1_2070"/>
          <p:cNvSpPr txBox="1"/>
          <p:nvPr/>
        </p:nvSpPr>
        <p:spPr>
          <a:xfrm>
            <a:off x="666286" y="789100"/>
            <a:ext cx="3247200" cy="25737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2700"/>
              <a:buFont typeface="Arial"/>
              <a:buNone/>
            </a:pPr>
            <a:r>
              <a:rPr b="1" i="0" lang="es-AR" sz="2700" u="none" cap="none" strike="noStrike">
                <a:solidFill>
                  <a:srgbClr val="666666"/>
                </a:solidFill>
                <a:latin typeface="Encode Sans"/>
                <a:ea typeface="Encode Sans"/>
                <a:cs typeface="Encode Sans"/>
                <a:sym typeface="Encode Sans"/>
              </a:rPr>
              <a:t>Consultas</a:t>
            </a:r>
            <a:endParaRPr b="1" i="0" sz="27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2700"/>
              <a:buFont typeface="Arial"/>
              <a:buNone/>
            </a:pPr>
            <a:r>
              <a:rPr b="1" i="0" lang="es-AR" sz="2700" u="none" cap="none" strike="noStrike">
                <a:solidFill>
                  <a:srgbClr val="666666"/>
                </a:solidFill>
                <a:latin typeface="Encode Sans"/>
                <a:ea typeface="Encode Sans"/>
                <a:cs typeface="Encode Sans"/>
                <a:sym typeface="Encode Sans"/>
              </a:rPr>
              <a:t>sobre links,</a:t>
            </a:r>
            <a:endParaRPr b="1" i="0" sz="2700" u="none" cap="none" strike="noStrike">
              <a:solidFill>
                <a:srgbClr val="666666"/>
              </a:solidFill>
              <a:latin typeface="Encode Sans"/>
              <a:ea typeface="Encode Sans"/>
              <a:cs typeface="Encode Sans"/>
              <a:sym typeface="Encode Sans"/>
            </a:endParaRPr>
          </a:p>
          <a:p>
            <a:pPr indent="0" lvl="0" marL="0" marR="0" rtl="0" algn="l">
              <a:lnSpc>
                <a:spcPct val="115000"/>
              </a:lnSpc>
              <a:spcBef>
                <a:spcPts val="0"/>
              </a:spcBef>
              <a:spcAft>
                <a:spcPts val="0"/>
              </a:spcAft>
              <a:buClr>
                <a:srgbClr val="000000"/>
              </a:buClr>
              <a:buSzPts val="2700"/>
              <a:buFont typeface="Arial"/>
              <a:buNone/>
            </a:pPr>
            <a:r>
              <a:rPr b="1" i="0" lang="es-AR" sz="2700" u="none" cap="none" strike="noStrike">
                <a:solidFill>
                  <a:srgbClr val="666666"/>
                </a:solidFill>
                <a:latin typeface="Encode Sans"/>
                <a:ea typeface="Encode Sans"/>
                <a:cs typeface="Encode Sans"/>
                <a:sym typeface="Encode Sans"/>
              </a:rPr>
              <a:t>inscripción y programas</a:t>
            </a:r>
            <a:endParaRPr b="1" i="0" sz="2700" u="none" cap="none" strike="noStrike">
              <a:solidFill>
                <a:srgbClr val="666666"/>
              </a:solidFill>
              <a:latin typeface="Encode Sans"/>
              <a:ea typeface="Encode Sans"/>
              <a:cs typeface="Encode Sans"/>
              <a:sym typeface="Encode Sans"/>
            </a:endParaRPr>
          </a:p>
          <a:p>
            <a:pPr indent="0" lvl="0" marL="0" marR="0" rtl="0" algn="l">
              <a:lnSpc>
                <a:spcPct val="100000"/>
              </a:lnSpc>
              <a:spcBef>
                <a:spcPts val="0"/>
              </a:spcBef>
              <a:spcAft>
                <a:spcPts val="0"/>
              </a:spcAft>
              <a:buClr>
                <a:srgbClr val="000000"/>
              </a:buClr>
              <a:buSzPts val="2700"/>
              <a:buFont typeface="Arial"/>
              <a:buNone/>
            </a:pPr>
            <a:r>
              <a:t/>
            </a:r>
            <a:endParaRPr b="1" i="0" sz="2700" u="none" cap="none" strike="noStrike">
              <a:solidFill>
                <a:srgbClr val="FAFAFA"/>
              </a:solidFill>
              <a:latin typeface="Encode Sans"/>
              <a:ea typeface="Encode Sans"/>
              <a:cs typeface="Encode Sans"/>
              <a:sym typeface="Encode Sans"/>
            </a:endParaRPr>
          </a:p>
        </p:txBody>
      </p:sp>
      <p:pic>
        <p:nvPicPr>
          <p:cNvPr id="1278" name="Google Shape;1278;g1e338b55bec_1_2070"/>
          <p:cNvPicPr preferRelativeResize="0"/>
          <p:nvPr/>
        </p:nvPicPr>
        <p:blipFill rotWithShape="1">
          <a:blip r:embed="rId3">
            <a:alphaModFix/>
          </a:blip>
          <a:srcRect b="0" l="0" r="0" t="0"/>
          <a:stretch/>
        </p:blipFill>
        <p:spPr>
          <a:xfrm>
            <a:off x="5761519" y="738965"/>
            <a:ext cx="1104531" cy="1104531"/>
          </a:xfrm>
          <a:prstGeom prst="rect">
            <a:avLst/>
          </a:prstGeom>
          <a:noFill/>
          <a:ln>
            <a:noFill/>
          </a:ln>
        </p:spPr>
      </p:pic>
      <p:sp>
        <p:nvSpPr>
          <p:cNvPr id="1279" name="Google Shape;1279;g1e338b55bec_1_2070"/>
          <p:cNvSpPr txBox="1"/>
          <p:nvPr/>
        </p:nvSpPr>
        <p:spPr>
          <a:xfrm>
            <a:off x="5622014" y="1899569"/>
            <a:ext cx="7197000" cy="49260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Clr>
                <a:srgbClr val="000000"/>
              </a:buClr>
              <a:buSzPts val="1600"/>
              <a:buFont typeface="Arial"/>
              <a:buNone/>
            </a:pPr>
            <a:r>
              <a:rPr b="0" i="0" lang="es-AR" sz="1600" u="none" cap="none" strike="noStrike">
                <a:solidFill>
                  <a:srgbClr val="FAFAFA"/>
                </a:solidFill>
                <a:latin typeface="Encode Sans Medium"/>
                <a:ea typeface="Encode Sans Medium"/>
                <a:cs typeface="Encode Sans Medium"/>
                <a:sym typeface="Encode Sans Medium"/>
              </a:rPr>
              <a:t>https://www.argentina.gob.ar/economía/mineria </a:t>
            </a:r>
            <a:endParaRPr b="0" i="0" sz="1600" u="none" cap="none" strike="noStrike">
              <a:solidFill>
                <a:srgbClr val="FAFAFA"/>
              </a:solidFill>
              <a:latin typeface="Encode Sans Medium"/>
              <a:ea typeface="Encode Sans Medium"/>
              <a:cs typeface="Encode Sans Medium"/>
              <a:sym typeface="Encode Sans Medium"/>
            </a:endParaRPr>
          </a:p>
        </p:txBody>
      </p:sp>
      <p:pic>
        <p:nvPicPr>
          <p:cNvPr id="1280" name="Google Shape;1280;g1e338b55bec_1_2070"/>
          <p:cNvPicPr preferRelativeResize="0"/>
          <p:nvPr/>
        </p:nvPicPr>
        <p:blipFill rotWithShape="1">
          <a:blip r:embed="rId4">
            <a:alphaModFix/>
          </a:blip>
          <a:srcRect b="0" l="0" r="0" t="0"/>
          <a:stretch/>
        </p:blipFill>
        <p:spPr>
          <a:xfrm>
            <a:off x="5761519" y="3126443"/>
            <a:ext cx="1132579" cy="1132579"/>
          </a:xfrm>
          <a:prstGeom prst="rect">
            <a:avLst/>
          </a:prstGeom>
          <a:noFill/>
          <a:ln>
            <a:noFill/>
          </a:ln>
        </p:spPr>
      </p:pic>
      <p:pic>
        <p:nvPicPr>
          <p:cNvPr id="1281" name="Google Shape;1281;g1e338b55bec_1_2070"/>
          <p:cNvPicPr preferRelativeResize="0"/>
          <p:nvPr/>
        </p:nvPicPr>
        <p:blipFill rotWithShape="1">
          <a:blip r:embed="rId5">
            <a:alphaModFix/>
          </a:blip>
          <a:srcRect b="0" l="0" r="0" t="0"/>
          <a:stretch/>
        </p:blipFill>
        <p:spPr>
          <a:xfrm>
            <a:off x="-331" y="5637600"/>
            <a:ext cx="12192333" cy="1248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g1e338b55bec_1_2080"/>
          <p:cNvSpPr/>
          <p:nvPr/>
        </p:nvSpPr>
        <p:spPr>
          <a:xfrm>
            <a:off x="-21036" y="0"/>
            <a:ext cx="12214800" cy="6858000"/>
          </a:xfrm>
          <a:prstGeom prst="rect">
            <a:avLst/>
          </a:prstGeom>
          <a:solidFill>
            <a:srgbClr val="2FB8EA"/>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287" name="Google Shape;1287;g1e338b55bec_1_2080"/>
          <p:cNvSpPr txBox="1"/>
          <p:nvPr/>
        </p:nvSpPr>
        <p:spPr>
          <a:xfrm>
            <a:off x="827707" y="1020500"/>
            <a:ext cx="9796200" cy="7542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3300"/>
              <a:buFont typeface="Arial"/>
              <a:buNone/>
            </a:pPr>
            <a:r>
              <a:rPr b="0" i="0" lang="es-AR" sz="3300" u="none" cap="none" strike="noStrike">
                <a:solidFill>
                  <a:schemeClr val="lt1"/>
                </a:solidFill>
                <a:latin typeface="Encode Sans"/>
                <a:ea typeface="Encode Sans"/>
                <a:cs typeface="Encode Sans"/>
                <a:sym typeface="Encode Sans"/>
              </a:rPr>
              <a:t>Muchas gracias</a:t>
            </a:r>
            <a:endParaRPr b="0" i="0" sz="3300" u="none" cap="none" strike="noStrike">
              <a:solidFill>
                <a:schemeClr val="lt1"/>
              </a:solidFill>
              <a:latin typeface="Encode Sans"/>
              <a:ea typeface="Encode Sans"/>
              <a:cs typeface="Encode Sans"/>
              <a:sym typeface="Encode Sans"/>
            </a:endParaRPr>
          </a:p>
        </p:txBody>
      </p:sp>
      <p:cxnSp>
        <p:nvCxnSpPr>
          <p:cNvPr id="1288" name="Google Shape;1288;g1e338b55bec_1_2080"/>
          <p:cNvCxnSpPr/>
          <p:nvPr/>
        </p:nvCxnSpPr>
        <p:spPr>
          <a:xfrm>
            <a:off x="937821" y="1875367"/>
            <a:ext cx="10224000" cy="0"/>
          </a:xfrm>
          <a:prstGeom prst="straightConnector1">
            <a:avLst/>
          </a:prstGeom>
          <a:noFill/>
          <a:ln cap="flat" cmpd="sng" w="9525">
            <a:solidFill>
              <a:schemeClr val="lt1"/>
            </a:solidFill>
            <a:prstDash val="solid"/>
            <a:round/>
            <a:headEnd len="sm" w="sm" type="none"/>
            <a:tailEnd len="sm" w="sm" type="none"/>
          </a:ln>
        </p:spPr>
      </p:cxnSp>
      <p:cxnSp>
        <p:nvCxnSpPr>
          <p:cNvPr id="1289" name="Google Shape;1289;g1e338b55bec_1_2080"/>
          <p:cNvCxnSpPr/>
          <p:nvPr/>
        </p:nvCxnSpPr>
        <p:spPr>
          <a:xfrm>
            <a:off x="937821" y="1875367"/>
            <a:ext cx="10224000" cy="0"/>
          </a:xfrm>
          <a:prstGeom prst="straightConnector1">
            <a:avLst/>
          </a:prstGeom>
          <a:noFill/>
          <a:ln cap="flat" cmpd="sng" w="9525">
            <a:solidFill>
              <a:schemeClr val="lt1"/>
            </a:solidFill>
            <a:prstDash val="solid"/>
            <a:round/>
            <a:headEnd len="sm" w="sm" type="none"/>
            <a:tailEnd len="sm" w="sm" type="none"/>
          </a:ln>
        </p:spPr>
      </p:cxnSp>
      <p:pic>
        <p:nvPicPr>
          <p:cNvPr id="1290" name="Google Shape;1290;g1e338b55bec_1_2080"/>
          <p:cNvPicPr preferRelativeResize="0"/>
          <p:nvPr/>
        </p:nvPicPr>
        <p:blipFill rotWithShape="1">
          <a:blip r:embed="rId3">
            <a:alphaModFix/>
          </a:blip>
          <a:srcRect b="45649" l="0" r="12533" t="0"/>
          <a:stretch/>
        </p:blipFill>
        <p:spPr>
          <a:xfrm>
            <a:off x="3487752" y="1220400"/>
            <a:ext cx="8705824" cy="5637596"/>
          </a:xfrm>
          <a:prstGeom prst="rect">
            <a:avLst/>
          </a:prstGeom>
          <a:noFill/>
          <a:ln>
            <a:noFill/>
          </a:ln>
        </p:spPr>
      </p:pic>
      <p:pic>
        <p:nvPicPr>
          <p:cNvPr id="1291" name="Google Shape;1291;g1e338b55bec_1_2080"/>
          <p:cNvPicPr preferRelativeResize="0"/>
          <p:nvPr/>
        </p:nvPicPr>
        <p:blipFill rotWithShape="1">
          <a:blip r:embed="rId4">
            <a:alphaModFix/>
          </a:blip>
          <a:srcRect b="0" l="0" r="0" t="0"/>
          <a:stretch/>
        </p:blipFill>
        <p:spPr>
          <a:xfrm>
            <a:off x="937821" y="2237932"/>
            <a:ext cx="4871066" cy="759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6"/>
          <p:cNvPicPr preferRelativeResize="0"/>
          <p:nvPr/>
        </p:nvPicPr>
        <p:blipFill rotWithShape="1">
          <a:blip r:embed="rId3">
            <a:alphaModFix/>
          </a:blip>
          <a:srcRect b="6227" l="2718" r="4362" t="0"/>
          <a:stretch/>
        </p:blipFill>
        <p:spPr>
          <a:xfrm>
            <a:off x="248637" y="1224423"/>
            <a:ext cx="3342944" cy="3129094"/>
          </a:xfrm>
          <a:prstGeom prst="rect">
            <a:avLst/>
          </a:prstGeom>
          <a:noFill/>
          <a:ln>
            <a:noFill/>
          </a:ln>
        </p:spPr>
      </p:pic>
      <p:pic>
        <p:nvPicPr>
          <p:cNvPr id="570" name="Google Shape;570;p6"/>
          <p:cNvPicPr preferRelativeResize="0"/>
          <p:nvPr/>
        </p:nvPicPr>
        <p:blipFill rotWithShape="1">
          <a:blip r:embed="rId4">
            <a:alphaModFix/>
          </a:blip>
          <a:srcRect b="0" l="0" r="0" t="0"/>
          <a:stretch/>
        </p:blipFill>
        <p:spPr>
          <a:xfrm>
            <a:off x="8389" y="9205"/>
            <a:ext cx="12185199" cy="6858000"/>
          </a:xfrm>
          <a:prstGeom prst="rect">
            <a:avLst/>
          </a:prstGeom>
          <a:noFill/>
          <a:ln>
            <a:noFill/>
          </a:ln>
        </p:spPr>
      </p:pic>
      <p:pic>
        <p:nvPicPr>
          <p:cNvPr id="571" name="Google Shape;571;p6"/>
          <p:cNvPicPr preferRelativeResize="0"/>
          <p:nvPr/>
        </p:nvPicPr>
        <p:blipFill rotWithShape="1">
          <a:blip r:embed="rId5">
            <a:alphaModFix/>
          </a:blip>
          <a:srcRect b="0" l="1644" r="0" t="15523"/>
          <a:stretch/>
        </p:blipFill>
        <p:spPr>
          <a:xfrm>
            <a:off x="553242" y="2381827"/>
            <a:ext cx="3823834" cy="1847411"/>
          </a:xfrm>
          <a:prstGeom prst="rect">
            <a:avLst/>
          </a:prstGeom>
          <a:noFill/>
          <a:ln>
            <a:noFill/>
          </a:ln>
        </p:spPr>
      </p:pic>
      <p:pic>
        <p:nvPicPr>
          <p:cNvPr id="572" name="Google Shape;572;p6"/>
          <p:cNvPicPr preferRelativeResize="0"/>
          <p:nvPr/>
        </p:nvPicPr>
        <p:blipFill rotWithShape="1">
          <a:blip r:embed="rId6">
            <a:alphaModFix/>
          </a:blip>
          <a:srcRect b="8380" l="19472" r="0" t="29747"/>
          <a:stretch/>
        </p:blipFill>
        <p:spPr>
          <a:xfrm>
            <a:off x="467982" y="3325938"/>
            <a:ext cx="3325902" cy="1916596"/>
          </a:xfrm>
          <a:prstGeom prst="rect">
            <a:avLst/>
          </a:prstGeom>
          <a:noFill/>
          <a:ln>
            <a:noFill/>
          </a:ln>
        </p:spPr>
      </p:pic>
      <p:pic>
        <p:nvPicPr>
          <p:cNvPr id="573" name="Google Shape;573;p6"/>
          <p:cNvPicPr preferRelativeResize="0"/>
          <p:nvPr/>
        </p:nvPicPr>
        <p:blipFill rotWithShape="1">
          <a:blip r:embed="rId7">
            <a:alphaModFix/>
          </a:blip>
          <a:srcRect b="0" l="0" r="2033" t="15523"/>
          <a:stretch/>
        </p:blipFill>
        <p:spPr>
          <a:xfrm>
            <a:off x="7711932" y="3197396"/>
            <a:ext cx="4216397" cy="2045138"/>
          </a:xfrm>
          <a:prstGeom prst="rect">
            <a:avLst/>
          </a:prstGeom>
          <a:noFill/>
          <a:ln>
            <a:noFill/>
          </a:ln>
        </p:spPr>
      </p:pic>
      <p:pic>
        <p:nvPicPr>
          <p:cNvPr id="574" name="Google Shape;574;p6"/>
          <p:cNvPicPr preferRelativeResize="0"/>
          <p:nvPr/>
        </p:nvPicPr>
        <p:blipFill rotWithShape="1">
          <a:blip r:embed="rId8">
            <a:alphaModFix/>
          </a:blip>
          <a:srcRect b="0" l="1658" r="3800" t="21869"/>
          <a:stretch/>
        </p:blipFill>
        <p:spPr>
          <a:xfrm>
            <a:off x="7539876" y="1634029"/>
            <a:ext cx="3733101" cy="1735372"/>
          </a:xfrm>
          <a:prstGeom prst="rect">
            <a:avLst/>
          </a:prstGeom>
          <a:noFill/>
          <a:ln>
            <a:noFill/>
          </a:ln>
        </p:spPr>
      </p:pic>
      <p:pic>
        <p:nvPicPr>
          <p:cNvPr id="575" name="Google Shape;575;p6"/>
          <p:cNvPicPr preferRelativeResize="0"/>
          <p:nvPr/>
        </p:nvPicPr>
        <p:blipFill rotWithShape="1">
          <a:blip r:embed="rId9">
            <a:alphaModFix/>
          </a:blip>
          <a:srcRect b="2018" l="17471" r="13927" t="3057"/>
          <a:stretch/>
        </p:blipFill>
        <p:spPr>
          <a:xfrm>
            <a:off x="2600807" y="1383773"/>
            <a:ext cx="6484470" cy="5047090"/>
          </a:xfrm>
          <a:prstGeom prst="rect">
            <a:avLst/>
          </a:prstGeom>
          <a:noFill/>
          <a:ln>
            <a:noFill/>
          </a:ln>
        </p:spPr>
      </p:pic>
      <p:sp>
        <p:nvSpPr>
          <p:cNvPr id="576" name="Google Shape;576;p6"/>
          <p:cNvSpPr txBox="1"/>
          <p:nvPr/>
        </p:nvSpPr>
        <p:spPr>
          <a:xfrm>
            <a:off x="449097" y="323810"/>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1</a:t>
            </a:r>
            <a:endParaRPr b="1" sz="2000">
              <a:solidFill>
                <a:schemeClr val="lt1"/>
              </a:solidFill>
              <a:latin typeface="Arial"/>
              <a:ea typeface="Arial"/>
              <a:cs typeface="Arial"/>
              <a:sym typeface="Arial"/>
            </a:endParaRPr>
          </a:p>
        </p:txBody>
      </p:sp>
      <p:sp>
        <p:nvSpPr>
          <p:cNvPr id="577" name="Google Shape;577;p6"/>
          <p:cNvSpPr txBox="1"/>
          <p:nvPr/>
        </p:nvSpPr>
        <p:spPr>
          <a:xfrm>
            <a:off x="467982" y="1070535"/>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2</a:t>
            </a:r>
            <a:endParaRPr b="1" sz="2000">
              <a:solidFill>
                <a:schemeClr val="lt1"/>
              </a:solidFill>
              <a:latin typeface="Arial"/>
              <a:ea typeface="Arial"/>
              <a:cs typeface="Arial"/>
              <a:sym typeface="Arial"/>
            </a:endParaRPr>
          </a:p>
        </p:txBody>
      </p:sp>
      <p:sp>
        <p:nvSpPr>
          <p:cNvPr id="578" name="Google Shape;578;p6"/>
          <p:cNvSpPr txBox="1"/>
          <p:nvPr/>
        </p:nvSpPr>
        <p:spPr>
          <a:xfrm>
            <a:off x="1075051" y="498507"/>
            <a:ext cx="9097335" cy="566052"/>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3F6E"/>
              </a:buClr>
              <a:buSzPts val="2800"/>
              <a:buFont typeface="Arial"/>
              <a:buNone/>
            </a:pPr>
            <a:r>
              <a:rPr b="1" i="0" lang="es-AR" sz="2800" u="none" cap="none" strike="noStrike">
                <a:solidFill>
                  <a:srgbClr val="003F6E"/>
                </a:solidFill>
                <a:latin typeface="Arial"/>
                <a:ea typeface="Arial"/>
                <a:cs typeface="Arial"/>
                <a:sym typeface="Arial"/>
              </a:rPr>
              <a:t>Plataforma Virtual de Monitoreos Ambientales</a:t>
            </a:r>
            <a:endParaRPr/>
          </a:p>
        </p:txBody>
      </p:sp>
      <p:pic>
        <p:nvPicPr>
          <p:cNvPr id="579" name="Google Shape;579;p6"/>
          <p:cNvPicPr preferRelativeResize="0"/>
          <p:nvPr/>
        </p:nvPicPr>
        <p:blipFill rotWithShape="1">
          <a:blip r:embed="rId10">
            <a:alphaModFix/>
          </a:blip>
          <a:srcRect b="0" l="0" r="0" t="0"/>
          <a:stretch/>
        </p:blipFill>
        <p:spPr>
          <a:xfrm>
            <a:off x="-262907" y="0"/>
            <a:ext cx="1697783" cy="1499797"/>
          </a:xfrm>
          <a:prstGeom prst="rect">
            <a:avLst/>
          </a:prstGeom>
          <a:noFill/>
          <a:ln>
            <a:noFill/>
          </a:ln>
        </p:spPr>
      </p:pic>
      <p:pic>
        <p:nvPicPr>
          <p:cNvPr id="580" name="Google Shape;580;p6"/>
          <p:cNvPicPr preferRelativeResize="0"/>
          <p:nvPr/>
        </p:nvPicPr>
        <p:blipFill rotWithShape="1">
          <a:blip r:embed="rId11">
            <a:alphaModFix/>
          </a:blip>
          <a:srcRect b="0" l="0" r="0" t="9553"/>
          <a:stretch/>
        </p:blipFill>
        <p:spPr>
          <a:xfrm>
            <a:off x="924587" y="5083366"/>
            <a:ext cx="3498228" cy="1516890"/>
          </a:xfrm>
          <a:prstGeom prst="rect">
            <a:avLst/>
          </a:prstGeom>
          <a:noFill/>
          <a:ln>
            <a:noFill/>
          </a:ln>
        </p:spPr>
      </p:pic>
      <p:pic>
        <p:nvPicPr>
          <p:cNvPr id="581" name="Google Shape;581;p6"/>
          <p:cNvPicPr preferRelativeResize="0"/>
          <p:nvPr/>
        </p:nvPicPr>
        <p:blipFill rotWithShape="1">
          <a:blip r:embed="rId12">
            <a:alphaModFix/>
          </a:blip>
          <a:srcRect b="0" l="0" r="0" t="0"/>
          <a:stretch/>
        </p:blipFill>
        <p:spPr>
          <a:xfrm>
            <a:off x="2805344" y="1599906"/>
            <a:ext cx="5999971" cy="3374984"/>
          </a:xfrm>
          <a:prstGeom prst="rect">
            <a:avLst/>
          </a:prstGeom>
          <a:noFill/>
          <a:ln>
            <a:noFill/>
          </a:ln>
        </p:spPr>
      </p:pic>
      <p:pic>
        <p:nvPicPr>
          <p:cNvPr id="582" name="Google Shape;582;p6"/>
          <p:cNvPicPr preferRelativeResize="0"/>
          <p:nvPr/>
        </p:nvPicPr>
        <p:blipFill rotWithShape="1">
          <a:blip r:embed="rId13">
            <a:alphaModFix/>
          </a:blip>
          <a:srcRect b="0" l="0" r="0" t="0"/>
          <a:stretch/>
        </p:blipFill>
        <p:spPr>
          <a:xfrm>
            <a:off x="7336162" y="4790838"/>
            <a:ext cx="3733101" cy="1766754"/>
          </a:xfrm>
          <a:prstGeom prst="rect">
            <a:avLst/>
          </a:prstGeom>
          <a:noFill/>
          <a:ln>
            <a:noFill/>
          </a:ln>
        </p:spPr>
      </p:pic>
      <p:sp>
        <p:nvSpPr>
          <p:cNvPr id="583" name="Google Shape;583;p6"/>
          <p:cNvSpPr txBox="1"/>
          <p:nvPr/>
        </p:nvSpPr>
        <p:spPr>
          <a:xfrm>
            <a:off x="5408536" y="2067162"/>
            <a:ext cx="3402289" cy="52322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s-AR" sz="1400">
                <a:solidFill>
                  <a:schemeClr val="lt1"/>
                </a:solidFill>
                <a:latin typeface="Calibri"/>
                <a:ea typeface="Calibri"/>
                <a:cs typeface="Calibri"/>
                <a:sym typeface="Calibri"/>
              </a:rPr>
              <a:t>complementar el registro y la visualización de los resultados de los monitoreos</a:t>
            </a:r>
            <a:endParaRPr sz="1400">
              <a:solidFill>
                <a:schemeClr val="lt1"/>
              </a:solidFill>
              <a:latin typeface="Roboto"/>
              <a:ea typeface="Roboto"/>
              <a:cs typeface="Roboto"/>
              <a:sym typeface="Roboto"/>
            </a:endParaRPr>
          </a:p>
        </p:txBody>
      </p:sp>
      <p:sp>
        <p:nvSpPr>
          <p:cNvPr id="584" name="Google Shape;584;p6"/>
          <p:cNvSpPr txBox="1"/>
          <p:nvPr/>
        </p:nvSpPr>
        <p:spPr>
          <a:xfrm>
            <a:off x="424063" y="1552300"/>
            <a:ext cx="26772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a:solidFill>
                  <a:srgbClr val="003F6E"/>
                </a:solidFill>
                <a:latin typeface="Calibri"/>
                <a:ea typeface="Calibri"/>
                <a:cs typeface="Calibri"/>
                <a:sym typeface="Calibri"/>
              </a:rPr>
              <a:t>Diseño a medida</a:t>
            </a:r>
            <a:endParaRPr sz="1799">
              <a:solidFill>
                <a:srgbClr val="003F6E"/>
              </a:solidFill>
              <a:latin typeface="Roboto"/>
              <a:ea typeface="Roboto"/>
              <a:cs typeface="Roboto"/>
              <a:sym typeface="Roboto"/>
            </a:endParaRPr>
          </a:p>
        </p:txBody>
      </p:sp>
      <p:sp>
        <p:nvSpPr>
          <p:cNvPr id="585" name="Google Shape;585;p6"/>
          <p:cNvSpPr txBox="1"/>
          <p:nvPr/>
        </p:nvSpPr>
        <p:spPr>
          <a:xfrm>
            <a:off x="7482894" y="5961562"/>
            <a:ext cx="267726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a:solidFill>
                  <a:srgbClr val="003F6E"/>
                </a:solidFill>
                <a:latin typeface="Calibri"/>
                <a:ea typeface="Calibri"/>
                <a:cs typeface="Calibri"/>
                <a:sym typeface="Calibri"/>
              </a:rPr>
              <a:t>Visualización en tiempo real</a:t>
            </a:r>
            <a:endParaRPr sz="1799">
              <a:solidFill>
                <a:srgbClr val="003F6E"/>
              </a:solidFill>
              <a:latin typeface="Roboto"/>
              <a:ea typeface="Roboto"/>
              <a:cs typeface="Roboto"/>
              <a:sym typeface="Roboto"/>
            </a:endParaRPr>
          </a:p>
        </p:txBody>
      </p:sp>
      <p:sp>
        <p:nvSpPr>
          <p:cNvPr id="586" name="Google Shape;586;p6"/>
          <p:cNvSpPr txBox="1"/>
          <p:nvPr/>
        </p:nvSpPr>
        <p:spPr>
          <a:xfrm>
            <a:off x="9140811" y="1713209"/>
            <a:ext cx="26772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a:solidFill>
                  <a:srgbClr val="003F6E"/>
                </a:solidFill>
                <a:latin typeface="Calibri"/>
                <a:ea typeface="Calibri"/>
                <a:cs typeface="Calibri"/>
                <a:sym typeface="Calibri"/>
              </a:rPr>
              <a:t>Accesible - link</a:t>
            </a:r>
            <a:endParaRPr sz="1799">
              <a:solidFill>
                <a:srgbClr val="003F6E"/>
              </a:solidFill>
              <a:latin typeface="Roboto"/>
              <a:ea typeface="Roboto"/>
              <a:cs typeface="Roboto"/>
              <a:sym typeface="Roboto"/>
            </a:endParaRPr>
          </a:p>
        </p:txBody>
      </p:sp>
      <p:sp>
        <p:nvSpPr>
          <p:cNvPr id="587" name="Google Shape;587;p6"/>
          <p:cNvSpPr txBox="1"/>
          <p:nvPr/>
        </p:nvSpPr>
        <p:spPr>
          <a:xfrm>
            <a:off x="8923660" y="3085790"/>
            <a:ext cx="3004669"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s-AR" sz="1800">
                <a:solidFill>
                  <a:schemeClr val="dk1"/>
                </a:solidFill>
                <a:latin typeface="Calibri"/>
                <a:ea typeface="Calibri"/>
                <a:cs typeface="Calibri"/>
                <a:sym typeface="Calibri"/>
              </a:rPr>
              <a:t>evolución y comparación</a:t>
            </a:r>
            <a:endParaRPr sz="1799">
              <a:solidFill>
                <a:schemeClr val="dk1"/>
              </a:solidFill>
              <a:latin typeface="Roboto"/>
              <a:ea typeface="Roboto"/>
              <a:cs typeface="Roboto"/>
              <a:sym typeface="Roboto"/>
            </a:endParaRPr>
          </a:p>
        </p:txBody>
      </p:sp>
      <p:sp>
        <p:nvSpPr>
          <p:cNvPr id="588" name="Google Shape;588;p6"/>
          <p:cNvSpPr txBox="1"/>
          <p:nvPr/>
        </p:nvSpPr>
        <p:spPr>
          <a:xfrm>
            <a:off x="4594871" y="5134008"/>
            <a:ext cx="253386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AR" sz="2400">
                <a:solidFill>
                  <a:schemeClr val="lt1"/>
                </a:solidFill>
                <a:latin typeface="Roboto"/>
                <a:ea typeface="Roboto"/>
                <a:cs typeface="Roboto"/>
                <a:sym typeface="Roboto"/>
              </a:rPr>
              <a:t>transparencia</a:t>
            </a:r>
            <a:endParaRPr sz="2000">
              <a:solidFill>
                <a:schemeClr val="lt1"/>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7"/>
          <p:cNvPicPr preferRelativeResize="0"/>
          <p:nvPr/>
        </p:nvPicPr>
        <p:blipFill rotWithShape="1">
          <a:blip r:embed="rId3">
            <a:alphaModFix/>
          </a:blip>
          <a:srcRect b="0" l="0" r="0" t="0"/>
          <a:stretch/>
        </p:blipFill>
        <p:spPr>
          <a:xfrm>
            <a:off x="933261" y="5574"/>
            <a:ext cx="9758641" cy="5489236"/>
          </a:xfrm>
          <a:prstGeom prst="rect">
            <a:avLst/>
          </a:prstGeom>
          <a:noFill/>
          <a:ln>
            <a:noFill/>
          </a:ln>
        </p:spPr>
      </p:pic>
      <p:pic>
        <p:nvPicPr>
          <p:cNvPr id="594" name="Google Shape;594;p7"/>
          <p:cNvPicPr preferRelativeResize="0"/>
          <p:nvPr/>
        </p:nvPicPr>
        <p:blipFill rotWithShape="1">
          <a:blip r:embed="rId4">
            <a:alphaModFix/>
          </a:blip>
          <a:srcRect b="0" l="0" r="0" t="0"/>
          <a:stretch/>
        </p:blipFill>
        <p:spPr>
          <a:xfrm>
            <a:off x="10929" y="0"/>
            <a:ext cx="12185199" cy="6858000"/>
          </a:xfrm>
          <a:prstGeom prst="rect">
            <a:avLst/>
          </a:prstGeom>
          <a:noFill/>
          <a:ln>
            <a:noFill/>
          </a:ln>
        </p:spPr>
      </p:pic>
      <p:sp>
        <p:nvSpPr>
          <p:cNvPr id="595" name="Google Shape;595;p7"/>
          <p:cNvSpPr txBox="1"/>
          <p:nvPr/>
        </p:nvSpPr>
        <p:spPr>
          <a:xfrm>
            <a:off x="449097" y="323810"/>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1</a:t>
            </a:r>
            <a:endParaRPr b="1" sz="2000">
              <a:solidFill>
                <a:schemeClr val="lt1"/>
              </a:solidFill>
              <a:latin typeface="Arial"/>
              <a:ea typeface="Arial"/>
              <a:cs typeface="Arial"/>
              <a:sym typeface="Arial"/>
            </a:endParaRPr>
          </a:p>
        </p:txBody>
      </p:sp>
      <p:sp>
        <p:nvSpPr>
          <p:cNvPr id="596" name="Google Shape;596;p7"/>
          <p:cNvSpPr txBox="1"/>
          <p:nvPr/>
        </p:nvSpPr>
        <p:spPr>
          <a:xfrm>
            <a:off x="467982" y="1070535"/>
            <a:ext cx="147476" cy="307777"/>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None/>
            </a:pPr>
            <a:r>
              <a:rPr b="1" lang="es-AR" sz="2000">
                <a:solidFill>
                  <a:schemeClr val="lt1"/>
                </a:solidFill>
                <a:latin typeface="Arial"/>
                <a:ea typeface="Arial"/>
                <a:cs typeface="Arial"/>
                <a:sym typeface="Arial"/>
              </a:rPr>
              <a:t>2</a:t>
            </a:r>
            <a:endParaRPr b="1" sz="2000">
              <a:solidFill>
                <a:schemeClr val="lt1"/>
              </a:solidFill>
              <a:latin typeface="Arial"/>
              <a:ea typeface="Arial"/>
              <a:cs typeface="Arial"/>
              <a:sym typeface="Arial"/>
            </a:endParaRPr>
          </a:p>
        </p:txBody>
      </p:sp>
      <p:pic>
        <p:nvPicPr>
          <p:cNvPr id="597" name="Google Shape;597;p7"/>
          <p:cNvPicPr preferRelativeResize="0"/>
          <p:nvPr/>
        </p:nvPicPr>
        <p:blipFill rotWithShape="1">
          <a:blip r:embed="rId5">
            <a:alphaModFix/>
          </a:blip>
          <a:srcRect b="0" l="0" r="0" t="0"/>
          <a:stretch/>
        </p:blipFill>
        <p:spPr>
          <a:xfrm>
            <a:off x="10030775" y="5943599"/>
            <a:ext cx="2077087" cy="880029"/>
          </a:xfrm>
          <a:prstGeom prst="rect">
            <a:avLst/>
          </a:prstGeom>
          <a:noFill/>
          <a:ln>
            <a:noFill/>
          </a:ln>
        </p:spPr>
      </p:pic>
      <p:pic>
        <p:nvPicPr>
          <p:cNvPr descr="Reseña de cliente con relleno sólido" id="598" name="Google Shape;598;p7"/>
          <p:cNvPicPr preferRelativeResize="0"/>
          <p:nvPr/>
        </p:nvPicPr>
        <p:blipFill rotWithShape="1">
          <a:blip r:embed="rId6">
            <a:alphaModFix/>
          </a:blip>
          <a:srcRect b="0" l="0" r="0" t="0"/>
          <a:stretch/>
        </p:blipFill>
        <p:spPr>
          <a:xfrm>
            <a:off x="7367726" y="2309070"/>
            <a:ext cx="914400" cy="914400"/>
          </a:xfrm>
          <a:prstGeom prst="rect">
            <a:avLst/>
          </a:prstGeom>
          <a:noFill/>
          <a:ln>
            <a:noFill/>
          </a:ln>
        </p:spPr>
      </p:pic>
      <p:sp>
        <p:nvSpPr>
          <p:cNvPr id="599" name="Google Shape;599;p7"/>
          <p:cNvSpPr txBox="1"/>
          <p:nvPr/>
        </p:nvSpPr>
        <p:spPr>
          <a:xfrm>
            <a:off x="9509773" y="5531456"/>
            <a:ext cx="1163780"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s-AR" sz="1400">
                <a:solidFill>
                  <a:srgbClr val="003F6E"/>
                </a:solidFill>
                <a:latin typeface="Roboto"/>
                <a:ea typeface="Roboto"/>
                <a:cs typeface="Roboto"/>
                <a:sym typeface="Roboto"/>
              </a:rPr>
              <a:t>Transparencia</a:t>
            </a:r>
            <a:endParaRPr/>
          </a:p>
        </p:txBody>
      </p:sp>
      <p:sp>
        <p:nvSpPr>
          <p:cNvPr id="600" name="Google Shape;600;p7"/>
          <p:cNvSpPr txBox="1"/>
          <p:nvPr/>
        </p:nvSpPr>
        <p:spPr>
          <a:xfrm>
            <a:off x="7866681" y="4839774"/>
            <a:ext cx="647613"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Agilidad</a:t>
            </a:r>
            <a:endParaRPr/>
          </a:p>
        </p:txBody>
      </p:sp>
      <p:sp>
        <p:nvSpPr>
          <p:cNvPr id="601" name="Google Shape;601;p7"/>
          <p:cNvSpPr txBox="1"/>
          <p:nvPr/>
        </p:nvSpPr>
        <p:spPr>
          <a:xfrm>
            <a:off x="10926903" y="5299569"/>
            <a:ext cx="775853"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Eficiencia</a:t>
            </a:r>
            <a:endParaRPr/>
          </a:p>
        </p:txBody>
      </p:sp>
      <p:sp>
        <p:nvSpPr>
          <p:cNvPr id="602" name="Google Shape;602;p7"/>
          <p:cNvSpPr txBox="1"/>
          <p:nvPr/>
        </p:nvSpPr>
        <p:spPr>
          <a:xfrm>
            <a:off x="9773615" y="1656420"/>
            <a:ext cx="809517"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s-AR" sz="1400">
                <a:solidFill>
                  <a:srgbClr val="003F6E"/>
                </a:solidFill>
                <a:latin typeface="Roboto"/>
                <a:ea typeface="Roboto"/>
                <a:cs typeface="Roboto"/>
                <a:sym typeface="Roboto"/>
              </a:rPr>
              <a:t>Confianza</a:t>
            </a:r>
            <a:endParaRPr/>
          </a:p>
        </p:txBody>
      </p:sp>
      <p:sp>
        <p:nvSpPr>
          <p:cNvPr id="603" name="Google Shape;603;p7"/>
          <p:cNvSpPr txBox="1"/>
          <p:nvPr/>
        </p:nvSpPr>
        <p:spPr>
          <a:xfrm>
            <a:off x="11445843" y="2354584"/>
            <a:ext cx="479298"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4E9933"/>
                </a:solidFill>
                <a:latin typeface="Roboto"/>
                <a:ea typeface="Roboto"/>
                <a:cs typeface="Roboto"/>
                <a:sym typeface="Roboto"/>
              </a:rPr>
              <a:t>Orden</a:t>
            </a:r>
            <a:endParaRPr/>
          </a:p>
        </p:txBody>
      </p:sp>
      <p:sp>
        <p:nvSpPr>
          <p:cNvPr id="604" name="Google Shape;604;p7"/>
          <p:cNvSpPr txBox="1"/>
          <p:nvPr/>
        </p:nvSpPr>
        <p:spPr>
          <a:xfrm>
            <a:off x="10138940" y="2622641"/>
            <a:ext cx="987450"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Trazabilidad</a:t>
            </a:r>
            <a:endParaRPr/>
          </a:p>
        </p:txBody>
      </p:sp>
      <p:sp>
        <p:nvSpPr>
          <p:cNvPr id="605" name="Google Shape;605;p7"/>
          <p:cNvSpPr txBox="1"/>
          <p:nvPr/>
        </p:nvSpPr>
        <p:spPr>
          <a:xfrm>
            <a:off x="10927271" y="3714015"/>
            <a:ext cx="1037143"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s-AR" sz="1400">
                <a:solidFill>
                  <a:srgbClr val="003F6E"/>
                </a:solidFill>
                <a:latin typeface="Roboto"/>
                <a:ea typeface="Roboto"/>
                <a:cs typeface="Roboto"/>
                <a:sym typeface="Roboto"/>
              </a:rPr>
              <a:t>Compromiso</a:t>
            </a:r>
            <a:endParaRPr/>
          </a:p>
        </p:txBody>
      </p:sp>
      <p:sp>
        <p:nvSpPr>
          <p:cNvPr id="606" name="Google Shape;606;p7"/>
          <p:cNvSpPr txBox="1"/>
          <p:nvPr/>
        </p:nvSpPr>
        <p:spPr>
          <a:xfrm>
            <a:off x="9475351" y="4028396"/>
            <a:ext cx="2651367"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Comunicación basada en hechos</a:t>
            </a:r>
            <a:endParaRPr/>
          </a:p>
        </p:txBody>
      </p:sp>
      <p:sp>
        <p:nvSpPr>
          <p:cNvPr id="607" name="Google Shape;607;p7"/>
          <p:cNvSpPr txBox="1"/>
          <p:nvPr/>
        </p:nvSpPr>
        <p:spPr>
          <a:xfrm>
            <a:off x="5943062" y="6407690"/>
            <a:ext cx="1207062"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Competitividad</a:t>
            </a:r>
            <a:endParaRPr/>
          </a:p>
        </p:txBody>
      </p:sp>
      <p:sp>
        <p:nvSpPr>
          <p:cNvPr id="608" name="Google Shape;608;p7"/>
          <p:cNvSpPr txBox="1"/>
          <p:nvPr/>
        </p:nvSpPr>
        <p:spPr>
          <a:xfrm>
            <a:off x="11027921" y="2953691"/>
            <a:ext cx="947375"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4EAE33"/>
                </a:solidFill>
                <a:latin typeface="Roboto"/>
                <a:ea typeface="Roboto"/>
                <a:cs typeface="Roboto"/>
                <a:sym typeface="Roboto"/>
              </a:rPr>
              <a:t>Credibilidad</a:t>
            </a:r>
            <a:endParaRPr/>
          </a:p>
        </p:txBody>
      </p:sp>
      <p:sp>
        <p:nvSpPr>
          <p:cNvPr id="609" name="Google Shape;609;p7"/>
          <p:cNvSpPr txBox="1"/>
          <p:nvPr/>
        </p:nvSpPr>
        <p:spPr>
          <a:xfrm>
            <a:off x="8960658" y="4475109"/>
            <a:ext cx="2064668"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003F6E"/>
                </a:solidFill>
                <a:latin typeface="Roboto"/>
                <a:ea typeface="Roboto"/>
                <a:cs typeface="Roboto"/>
                <a:sym typeface="Roboto"/>
              </a:rPr>
              <a:t>Opinión con fundamentos</a:t>
            </a:r>
            <a:endParaRPr/>
          </a:p>
        </p:txBody>
      </p:sp>
      <p:sp>
        <p:nvSpPr>
          <p:cNvPr id="610" name="Google Shape;610;p7"/>
          <p:cNvSpPr txBox="1"/>
          <p:nvPr/>
        </p:nvSpPr>
        <p:spPr>
          <a:xfrm>
            <a:off x="6035398" y="4775658"/>
            <a:ext cx="1324080"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s-AR" sz="1400">
                <a:solidFill>
                  <a:srgbClr val="4EAE33"/>
                </a:solidFill>
                <a:latin typeface="Roboto"/>
                <a:ea typeface="Roboto"/>
                <a:cs typeface="Roboto"/>
                <a:sym typeface="Roboto"/>
              </a:rPr>
              <a:t>Lenguaje</a:t>
            </a:r>
            <a:r>
              <a:rPr b="1" lang="es-AR" sz="1400">
                <a:solidFill>
                  <a:srgbClr val="7F7F7F"/>
                </a:solidFill>
                <a:latin typeface="Roboto"/>
                <a:ea typeface="Roboto"/>
                <a:cs typeface="Roboto"/>
                <a:sym typeface="Roboto"/>
              </a:rPr>
              <a:t> </a:t>
            </a:r>
            <a:r>
              <a:rPr b="1" lang="es-AR" sz="1400">
                <a:solidFill>
                  <a:srgbClr val="4EAE33"/>
                </a:solidFill>
                <a:latin typeface="Roboto"/>
                <a:ea typeface="Roboto"/>
                <a:cs typeface="Roboto"/>
                <a:sym typeface="Roboto"/>
              </a:rPr>
              <a:t>común</a:t>
            </a:r>
            <a:endParaRPr/>
          </a:p>
        </p:txBody>
      </p:sp>
      <p:sp>
        <p:nvSpPr>
          <p:cNvPr id="611" name="Google Shape;611;p7"/>
          <p:cNvSpPr txBox="1"/>
          <p:nvPr/>
        </p:nvSpPr>
        <p:spPr>
          <a:xfrm>
            <a:off x="8255465" y="5258603"/>
            <a:ext cx="1219886"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Valor agregado</a:t>
            </a:r>
            <a:endParaRPr/>
          </a:p>
        </p:txBody>
      </p:sp>
      <p:sp>
        <p:nvSpPr>
          <p:cNvPr id="612" name="Google Shape;612;p7"/>
          <p:cNvSpPr txBox="1"/>
          <p:nvPr/>
        </p:nvSpPr>
        <p:spPr>
          <a:xfrm>
            <a:off x="10400866" y="1959394"/>
            <a:ext cx="1336904"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Impacto positivo</a:t>
            </a:r>
            <a:endParaRPr/>
          </a:p>
        </p:txBody>
      </p:sp>
      <p:sp>
        <p:nvSpPr>
          <p:cNvPr id="613" name="Google Shape;613;p7"/>
          <p:cNvSpPr txBox="1"/>
          <p:nvPr/>
        </p:nvSpPr>
        <p:spPr>
          <a:xfrm>
            <a:off x="7882711" y="5675330"/>
            <a:ext cx="1263166"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4E9933"/>
                </a:solidFill>
                <a:latin typeface="Roboto"/>
                <a:ea typeface="Roboto"/>
                <a:cs typeface="Roboto"/>
                <a:sym typeface="Roboto"/>
              </a:rPr>
              <a:t>Respaldo social</a:t>
            </a:r>
            <a:endParaRPr/>
          </a:p>
        </p:txBody>
      </p:sp>
      <p:sp>
        <p:nvSpPr>
          <p:cNvPr id="614" name="Google Shape;614;p7"/>
          <p:cNvSpPr txBox="1"/>
          <p:nvPr/>
        </p:nvSpPr>
        <p:spPr>
          <a:xfrm>
            <a:off x="9920393" y="3303109"/>
            <a:ext cx="1582164"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Socios estratégicos</a:t>
            </a:r>
            <a:endParaRPr/>
          </a:p>
        </p:txBody>
      </p:sp>
      <p:sp>
        <p:nvSpPr>
          <p:cNvPr id="615" name="Google Shape;615;p7"/>
          <p:cNvSpPr txBox="1"/>
          <p:nvPr/>
        </p:nvSpPr>
        <p:spPr>
          <a:xfrm>
            <a:off x="9118745" y="4895247"/>
            <a:ext cx="2856551"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4EAE33"/>
                </a:solidFill>
                <a:latin typeface="Roboto"/>
                <a:ea typeface="Roboto"/>
                <a:cs typeface="Roboto"/>
                <a:sym typeface="Roboto"/>
              </a:rPr>
              <a:t>Comunicadores en primera persona</a:t>
            </a:r>
            <a:endParaRPr/>
          </a:p>
        </p:txBody>
      </p:sp>
      <p:sp>
        <p:nvSpPr>
          <p:cNvPr id="616" name="Google Shape;616;p7"/>
          <p:cNvSpPr txBox="1"/>
          <p:nvPr/>
        </p:nvSpPr>
        <p:spPr>
          <a:xfrm>
            <a:off x="5582387" y="5597959"/>
            <a:ext cx="1928413"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Participación ciudadana</a:t>
            </a:r>
            <a:endParaRPr/>
          </a:p>
        </p:txBody>
      </p:sp>
      <p:sp>
        <p:nvSpPr>
          <p:cNvPr id="617" name="Google Shape;617;p7"/>
          <p:cNvSpPr txBox="1"/>
          <p:nvPr/>
        </p:nvSpPr>
        <p:spPr>
          <a:xfrm>
            <a:off x="7072388" y="6079999"/>
            <a:ext cx="655629"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4EAE33"/>
                </a:solidFill>
                <a:latin typeface="Roboto"/>
                <a:ea typeface="Roboto"/>
                <a:cs typeface="Roboto"/>
                <a:sym typeface="Roboto"/>
              </a:rPr>
              <a:t>Respeto</a:t>
            </a:r>
            <a:endParaRPr/>
          </a:p>
        </p:txBody>
      </p:sp>
      <p:sp>
        <p:nvSpPr>
          <p:cNvPr id="618" name="Google Shape;618;p7"/>
          <p:cNvSpPr txBox="1"/>
          <p:nvPr/>
        </p:nvSpPr>
        <p:spPr>
          <a:xfrm>
            <a:off x="5898342" y="6047531"/>
            <a:ext cx="787075"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003F6E"/>
                </a:solidFill>
                <a:latin typeface="Roboto"/>
                <a:ea typeface="Roboto"/>
                <a:cs typeface="Roboto"/>
                <a:sym typeface="Roboto"/>
              </a:rPr>
              <a:t>Liderazgo</a:t>
            </a:r>
            <a:endParaRPr/>
          </a:p>
        </p:txBody>
      </p:sp>
      <p:sp>
        <p:nvSpPr>
          <p:cNvPr id="619" name="Google Shape;619;p7"/>
          <p:cNvSpPr txBox="1"/>
          <p:nvPr/>
        </p:nvSpPr>
        <p:spPr>
          <a:xfrm>
            <a:off x="8150340" y="6047531"/>
            <a:ext cx="1620636"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7F7F7F"/>
                </a:solidFill>
                <a:latin typeface="Roboto"/>
                <a:ea typeface="Roboto"/>
                <a:cs typeface="Roboto"/>
                <a:sym typeface="Roboto"/>
              </a:rPr>
              <a:t>Participación  activa</a:t>
            </a:r>
            <a:endParaRPr/>
          </a:p>
        </p:txBody>
      </p:sp>
      <p:sp>
        <p:nvSpPr>
          <p:cNvPr id="620" name="Google Shape;620;p7"/>
          <p:cNvSpPr txBox="1"/>
          <p:nvPr/>
        </p:nvSpPr>
        <p:spPr>
          <a:xfrm>
            <a:off x="6191538" y="5155940"/>
            <a:ext cx="1761701"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lang="es-AR" sz="1400">
                <a:solidFill>
                  <a:srgbClr val="003F6E"/>
                </a:solidFill>
                <a:latin typeface="Roboto"/>
                <a:ea typeface="Roboto"/>
                <a:cs typeface="Roboto"/>
                <a:sym typeface="Roboto"/>
              </a:rPr>
              <a:t>Cambio</a:t>
            </a:r>
            <a:r>
              <a:rPr lang="es-AR" sz="1400">
                <a:solidFill>
                  <a:srgbClr val="7F7F7F"/>
                </a:solidFill>
                <a:latin typeface="Roboto"/>
                <a:ea typeface="Roboto"/>
                <a:cs typeface="Roboto"/>
                <a:sym typeface="Roboto"/>
              </a:rPr>
              <a:t> </a:t>
            </a:r>
            <a:r>
              <a:rPr lang="es-AR" sz="1400">
                <a:solidFill>
                  <a:srgbClr val="003F6E"/>
                </a:solidFill>
                <a:latin typeface="Roboto"/>
                <a:ea typeface="Roboto"/>
                <a:cs typeface="Roboto"/>
                <a:sym typeface="Roboto"/>
              </a:rPr>
              <a:t>de</a:t>
            </a:r>
            <a:r>
              <a:rPr lang="es-AR" sz="1400">
                <a:solidFill>
                  <a:srgbClr val="7F7F7F"/>
                </a:solidFill>
                <a:latin typeface="Roboto"/>
                <a:ea typeface="Roboto"/>
                <a:cs typeface="Roboto"/>
                <a:sym typeface="Roboto"/>
              </a:rPr>
              <a:t> </a:t>
            </a:r>
            <a:r>
              <a:rPr lang="es-AR" sz="1400">
                <a:solidFill>
                  <a:srgbClr val="003F6E"/>
                </a:solidFill>
                <a:latin typeface="Roboto"/>
                <a:ea typeface="Roboto"/>
                <a:cs typeface="Roboto"/>
                <a:sym typeface="Roboto"/>
              </a:rPr>
              <a:t>paradigma</a:t>
            </a:r>
            <a:endParaRPr/>
          </a:p>
        </p:txBody>
      </p:sp>
      <p:sp>
        <p:nvSpPr>
          <p:cNvPr id="621" name="Google Shape;621;p7"/>
          <p:cNvSpPr txBox="1"/>
          <p:nvPr/>
        </p:nvSpPr>
        <p:spPr>
          <a:xfrm>
            <a:off x="3651518" y="5878292"/>
            <a:ext cx="2338782" cy="287258"/>
          </a:xfrm>
          <a:prstGeom prst="rect">
            <a:avLst/>
          </a:prstGeom>
          <a:noFill/>
          <a:ln>
            <a:noFill/>
          </a:ln>
        </p:spPr>
        <p:txBody>
          <a:bodyPr anchorCtr="0" anchor="t" bIns="0" lIns="0" spcFirstLastPara="1" rIns="0" wrap="square" tIns="0">
            <a:spAutoFit/>
          </a:bodyPr>
          <a:lstStyle/>
          <a:p>
            <a:pPr indent="0" lvl="0" marL="0" marR="0" rtl="0" algn="just">
              <a:lnSpc>
                <a:spcPct val="150000"/>
              </a:lnSpc>
              <a:spcBef>
                <a:spcPts val="0"/>
              </a:spcBef>
              <a:spcAft>
                <a:spcPts val="0"/>
              </a:spcAft>
              <a:buNone/>
            </a:pPr>
            <a:r>
              <a:rPr b="1" lang="es-AR" sz="1400">
                <a:solidFill>
                  <a:srgbClr val="4E9933"/>
                </a:solidFill>
                <a:latin typeface="Roboto"/>
                <a:ea typeface="Roboto"/>
                <a:cs typeface="Roboto"/>
                <a:sym typeface="Roboto"/>
              </a:rPr>
              <a:t>Información basada en datos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pic>
        <p:nvPicPr>
          <p:cNvPr id="626" name="Google Shape;626;p8"/>
          <p:cNvPicPr preferRelativeResize="0"/>
          <p:nvPr/>
        </p:nvPicPr>
        <p:blipFill rotWithShape="1">
          <a:blip r:embed="rId3">
            <a:alphaModFix/>
          </a:blip>
          <a:srcRect b="0" l="0" r="0" t="0"/>
          <a:stretch/>
        </p:blipFill>
        <p:spPr>
          <a:xfrm>
            <a:off x="0" y="-10419"/>
            <a:ext cx="12193588" cy="6895803"/>
          </a:xfrm>
          <a:prstGeom prst="rect">
            <a:avLst/>
          </a:prstGeom>
          <a:noFill/>
          <a:ln>
            <a:noFill/>
          </a:ln>
        </p:spPr>
      </p:pic>
      <p:sp>
        <p:nvSpPr>
          <p:cNvPr id="627" name="Google Shape;627;p8"/>
          <p:cNvSpPr/>
          <p:nvPr/>
        </p:nvSpPr>
        <p:spPr>
          <a:xfrm>
            <a:off x="444500" y="4394102"/>
            <a:ext cx="2725708" cy="2463898"/>
          </a:xfrm>
          <a:custGeom>
            <a:rect b="b" l="l" r="r" t="t"/>
            <a:pathLst>
              <a:path extrusionOk="0" h="2463898" w="2725708">
                <a:moveTo>
                  <a:pt x="261813" y="0"/>
                </a:moveTo>
                <a:cubicBezTo>
                  <a:pt x="1622584" y="0"/>
                  <a:pt x="2725708" y="1103124"/>
                  <a:pt x="2725708" y="2463896"/>
                </a:cubicBezTo>
                <a:lnTo>
                  <a:pt x="2725708" y="2463898"/>
                </a:lnTo>
                <a:lnTo>
                  <a:pt x="1493761" y="2463898"/>
                </a:lnTo>
                <a:lnTo>
                  <a:pt x="1493761" y="2463896"/>
                </a:lnTo>
                <a:cubicBezTo>
                  <a:pt x="1493761" y="1783510"/>
                  <a:pt x="942199" y="1231949"/>
                  <a:pt x="261813" y="1231949"/>
                </a:cubicBezTo>
                <a:cubicBezTo>
                  <a:pt x="176765" y="1231949"/>
                  <a:pt x="93730" y="1240567"/>
                  <a:pt x="13533" y="1256978"/>
                </a:cubicBezTo>
                <a:lnTo>
                  <a:pt x="0" y="1261178"/>
                </a:lnTo>
                <a:lnTo>
                  <a:pt x="0" y="14231"/>
                </a:lnTo>
                <a:lnTo>
                  <a:pt x="9894" y="12721"/>
                </a:lnTo>
                <a:cubicBezTo>
                  <a:pt x="92723" y="4309"/>
                  <a:pt x="176765" y="0"/>
                  <a:pt x="261813" y="0"/>
                </a:cubicBezTo>
                <a:close/>
              </a:path>
            </a:pathLst>
          </a:custGeom>
          <a:solidFill>
            <a:srgbClr val="D8D8D8">
              <a:alpha val="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799"/>
              <a:buFont typeface="Roboto"/>
              <a:buNone/>
            </a:pPr>
            <a:r>
              <a:t/>
            </a:r>
            <a:endParaRPr b="0" i="0" sz="1799" u="none" cap="none" strike="noStrike">
              <a:solidFill>
                <a:srgbClr val="000000"/>
              </a:solidFill>
              <a:latin typeface="Roboto"/>
              <a:ea typeface="Roboto"/>
              <a:cs typeface="Roboto"/>
              <a:sym typeface="Roboto"/>
            </a:endParaRPr>
          </a:p>
        </p:txBody>
      </p:sp>
      <p:sp>
        <p:nvSpPr>
          <p:cNvPr id="628" name="Google Shape;628;p8"/>
          <p:cNvSpPr txBox="1"/>
          <p:nvPr/>
        </p:nvSpPr>
        <p:spPr>
          <a:xfrm>
            <a:off x="1098957" y="1996135"/>
            <a:ext cx="8900809" cy="3723038"/>
          </a:xfrm>
          <a:prstGeom prst="rect">
            <a:avLst/>
          </a:prstGeom>
          <a:solidFill>
            <a:srgbClr val="4E9933"/>
          </a:solidFill>
          <a:ln>
            <a:noFill/>
          </a:ln>
        </p:spPr>
        <p:txBody>
          <a:bodyPr anchorCtr="0" anchor="t" bIns="45700" lIns="1548000" spcFirstLastPara="1" rIns="91425" wrap="square" tIns="2160000">
            <a:normAutofit fontScale="92500" lnSpcReduction="20000"/>
          </a:bodyPr>
          <a:lstStyle/>
          <a:p>
            <a:pPr indent="0" lvl="0" marL="0" marR="0" rtl="0" algn="l">
              <a:lnSpc>
                <a:spcPct val="90000"/>
              </a:lnSpc>
              <a:spcBef>
                <a:spcPts val="0"/>
              </a:spcBef>
              <a:spcAft>
                <a:spcPts val="0"/>
              </a:spcAft>
              <a:buClr>
                <a:srgbClr val="3F3F3F"/>
              </a:buClr>
              <a:buSzPct val="100000"/>
              <a:buFont typeface="Arial"/>
              <a:buNone/>
            </a:pPr>
            <a:r>
              <a:t/>
            </a:r>
            <a:endParaRPr b="0" i="0" sz="4500" u="none" cap="none" strike="noStrike">
              <a:solidFill>
                <a:srgbClr val="FAF9F9"/>
              </a:solidFill>
              <a:latin typeface="Arial"/>
              <a:ea typeface="Arial"/>
              <a:cs typeface="Arial"/>
              <a:sym typeface="Arial"/>
            </a:endParaRPr>
          </a:p>
          <a:p>
            <a:pPr indent="0" lvl="0" marL="0" marR="0" rtl="0" algn="l">
              <a:lnSpc>
                <a:spcPct val="90000"/>
              </a:lnSpc>
              <a:spcBef>
                <a:spcPts val="1100"/>
              </a:spcBef>
              <a:spcAft>
                <a:spcPts val="0"/>
              </a:spcAft>
              <a:buClr>
                <a:srgbClr val="FAF9F9"/>
              </a:buClr>
              <a:buSzPct val="100000"/>
              <a:buFont typeface="Arial"/>
              <a:buNone/>
            </a:pPr>
            <a:r>
              <a:rPr lang="es-AR" sz="2200">
                <a:solidFill>
                  <a:srgbClr val="FAF9F9"/>
                </a:solidFill>
                <a:latin typeface="Arial"/>
                <a:ea typeface="Arial"/>
                <a:cs typeface="Arial"/>
                <a:sym typeface="Arial"/>
              </a:rPr>
              <a:t>Pamela Martin </a:t>
            </a:r>
            <a:r>
              <a:rPr b="0" i="0" lang="es-AR" sz="2200" u="none" cap="none" strike="noStrike">
                <a:solidFill>
                  <a:srgbClr val="FAF9F9"/>
                </a:solidFill>
                <a:latin typeface="Arial"/>
                <a:ea typeface="Arial"/>
                <a:cs typeface="Arial"/>
                <a:sym typeface="Arial"/>
              </a:rPr>
              <a:t>– Gerente de Control de Gestión </a:t>
            </a:r>
            <a:endParaRPr/>
          </a:p>
          <a:p>
            <a:pPr indent="0" lvl="0" marL="0" marR="0" rtl="0" algn="l">
              <a:lnSpc>
                <a:spcPct val="90000"/>
              </a:lnSpc>
              <a:spcBef>
                <a:spcPts val="1100"/>
              </a:spcBef>
              <a:spcAft>
                <a:spcPts val="0"/>
              </a:spcAft>
              <a:buClr>
                <a:srgbClr val="FAF9F9"/>
              </a:buClr>
              <a:buSzPct val="100000"/>
              <a:buFont typeface="Arial"/>
              <a:buNone/>
            </a:pPr>
            <a:r>
              <a:rPr lang="es-AR" sz="2200">
                <a:solidFill>
                  <a:srgbClr val="FAF9F9"/>
                </a:solidFill>
                <a:latin typeface="Arial"/>
                <a:ea typeface="Arial"/>
                <a:cs typeface="Arial"/>
                <a:sym typeface="Arial"/>
              </a:rPr>
              <a:t>		  </a:t>
            </a:r>
            <a:r>
              <a:rPr b="0" i="0" lang="es-AR" sz="2200" u="none" cap="none" strike="noStrike">
                <a:solidFill>
                  <a:srgbClr val="FAF9F9"/>
                </a:solidFill>
                <a:latin typeface="Arial"/>
                <a:ea typeface="Arial"/>
                <a:cs typeface="Arial"/>
                <a:sym typeface="Arial"/>
              </a:rPr>
              <a:t>y Consultor Ambiental SR </a:t>
            </a:r>
            <a:endParaRPr/>
          </a:p>
          <a:p>
            <a:pPr indent="0" lvl="0" marL="0" marR="0" rtl="0" algn="l">
              <a:lnSpc>
                <a:spcPct val="90000"/>
              </a:lnSpc>
              <a:spcBef>
                <a:spcPts val="1100"/>
              </a:spcBef>
              <a:spcAft>
                <a:spcPts val="0"/>
              </a:spcAft>
              <a:buClr>
                <a:srgbClr val="FAF9F9"/>
              </a:buClr>
              <a:buSzPct val="100000"/>
              <a:buFont typeface="Arial"/>
              <a:buNone/>
            </a:pPr>
            <a:r>
              <a:rPr lang="es-AR" sz="2200" u="sng">
                <a:solidFill>
                  <a:srgbClr val="FAF9F9"/>
                </a:solidFill>
                <a:latin typeface="Arial"/>
                <a:ea typeface="Arial"/>
                <a:cs typeface="Arial"/>
                <a:sym typeface="Arial"/>
                <a:hlinkClick r:id="rId4">
                  <a:extLst>
                    <a:ext uri="{A12FA001-AC4F-418D-AE19-62706E023703}">
                      <ahyp:hlinkClr val="tx"/>
                    </a:ext>
                  </a:extLst>
                </a:hlinkClick>
              </a:rPr>
              <a:t>p</a:t>
            </a:r>
            <a:r>
              <a:rPr b="0" i="0" lang="es-AR" sz="2200" u="sng" cap="none" strike="noStrike">
                <a:solidFill>
                  <a:srgbClr val="FAF9F9"/>
                </a:solidFill>
                <a:latin typeface="Arial"/>
                <a:ea typeface="Arial"/>
                <a:cs typeface="Arial"/>
                <a:sym typeface="Arial"/>
                <a:hlinkClick r:id="rId5">
                  <a:extLst>
                    <a:ext uri="{A12FA001-AC4F-418D-AE19-62706E023703}">
                      <ahyp:hlinkClr val="tx"/>
                    </a:ext>
                  </a:extLst>
                </a:hlinkClick>
              </a:rPr>
              <a:t>amela.martin@gtarg.com</a:t>
            </a:r>
            <a:r>
              <a:rPr b="0" i="0" lang="es-AR" sz="2200" u="none" cap="none" strike="noStrike">
                <a:solidFill>
                  <a:srgbClr val="FAF9F9"/>
                </a:solidFill>
                <a:latin typeface="Arial"/>
                <a:ea typeface="Arial"/>
                <a:cs typeface="Arial"/>
                <a:sym typeface="Arial"/>
              </a:rPr>
              <a:t> </a:t>
            </a:r>
            <a:endParaRPr/>
          </a:p>
          <a:p>
            <a:pPr indent="0" lvl="0" marL="0" marR="0" rtl="0" algn="l">
              <a:lnSpc>
                <a:spcPct val="90000"/>
              </a:lnSpc>
              <a:spcBef>
                <a:spcPts val="1100"/>
              </a:spcBef>
              <a:spcAft>
                <a:spcPts val="0"/>
              </a:spcAft>
              <a:buClr>
                <a:srgbClr val="3F3F3F"/>
              </a:buClr>
              <a:buSzPct val="100000"/>
              <a:buFont typeface="Arial"/>
              <a:buNone/>
            </a:pPr>
            <a:r>
              <a:t/>
            </a:r>
            <a:endParaRPr b="0" i="0" sz="2600" u="none" cap="none" strike="noStrike">
              <a:solidFill>
                <a:srgbClr val="FAF9F9"/>
              </a:solidFill>
              <a:latin typeface="Arial"/>
              <a:ea typeface="Arial"/>
              <a:cs typeface="Arial"/>
              <a:sym typeface="Arial"/>
            </a:endParaRPr>
          </a:p>
          <a:p>
            <a:pPr indent="0" lvl="0" marL="0" marR="0" rtl="0" algn="l">
              <a:lnSpc>
                <a:spcPct val="90000"/>
              </a:lnSpc>
              <a:spcBef>
                <a:spcPts val="1100"/>
              </a:spcBef>
              <a:spcAft>
                <a:spcPts val="0"/>
              </a:spcAft>
              <a:buClr>
                <a:srgbClr val="3F3F3F"/>
              </a:buClr>
              <a:buSzPct val="100000"/>
              <a:buFont typeface="Arial"/>
              <a:buNone/>
            </a:pPr>
            <a:r>
              <a:t/>
            </a:r>
            <a:endParaRPr b="0" i="0" sz="2600" u="none" cap="none" strike="noStrike">
              <a:solidFill>
                <a:srgbClr val="FAF9F9"/>
              </a:solidFill>
              <a:latin typeface="Arial"/>
              <a:ea typeface="Arial"/>
              <a:cs typeface="Arial"/>
              <a:sym typeface="Arial"/>
            </a:endParaRPr>
          </a:p>
          <a:p>
            <a:pPr indent="0" lvl="0" marL="0" marR="5080" rtl="0" algn="l">
              <a:lnSpc>
                <a:spcPct val="90000"/>
              </a:lnSpc>
              <a:spcBef>
                <a:spcPts val="1000"/>
              </a:spcBef>
              <a:spcAft>
                <a:spcPts val="0"/>
              </a:spcAft>
              <a:buClr>
                <a:srgbClr val="3F3F3F"/>
              </a:buClr>
              <a:buSzPct val="100000"/>
              <a:buFont typeface="Arial"/>
              <a:buNone/>
            </a:pPr>
            <a:r>
              <a:t/>
            </a:r>
            <a:endParaRPr b="1" i="1" sz="2500" u="none" cap="none" strike="noStrike">
              <a:solidFill>
                <a:srgbClr val="FAF9F9"/>
              </a:solidFill>
              <a:latin typeface="Roboto"/>
              <a:ea typeface="Roboto"/>
              <a:cs typeface="Roboto"/>
              <a:sym typeface="Roboto"/>
            </a:endParaRPr>
          </a:p>
          <a:p>
            <a:pPr indent="0" lvl="0" marL="0" marR="0" rtl="0" algn="l">
              <a:lnSpc>
                <a:spcPct val="125000"/>
              </a:lnSpc>
              <a:spcBef>
                <a:spcPts val="1000"/>
              </a:spcBef>
              <a:spcAft>
                <a:spcPts val="0"/>
              </a:spcAft>
              <a:buClr>
                <a:srgbClr val="3F3F3F"/>
              </a:buClr>
              <a:buSzPct val="100000"/>
              <a:buFont typeface="Arial"/>
              <a:buNone/>
            </a:pPr>
            <a:r>
              <a:t/>
            </a:r>
            <a:endParaRPr b="1" i="0" sz="2500" u="none" cap="none" strike="noStrike">
              <a:solidFill>
                <a:srgbClr val="E7E6E6"/>
              </a:solidFill>
              <a:latin typeface="Roboto"/>
              <a:ea typeface="Roboto"/>
              <a:cs typeface="Roboto"/>
              <a:sym typeface="Roboto"/>
            </a:endParaRPr>
          </a:p>
        </p:txBody>
      </p:sp>
      <p:sp>
        <p:nvSpPr>
          <p:cNvPr id="629" name="Google Shape;629;p8"/>
          <p:cNvSpPr txBox="1"/>
          <p:nvPr/>
        </p:nvSpPr>
        <p:spPr>
          <a:xfrm>
            <a:off x="1423099" y="2617300"/>
            <a:ext cx="37800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FFFF"/>
              </a:buClr>
              <a:buSzPts val="6000"/>
              <a:buFont typeface="Arial"/>
              <a:buNone/>
            </a:pPr>
            <a:r>
              <a:rPr b="1" i="0" lang="es-AR" sz="6000" u="none" cap="none" strike="noStrike">
                <a:solidFill>
                  <a:srgbClr val="FFFFFF"/>
                </a:solidFill>
                <a:latin typeface="Arial"/>
                <a:ea typeface="Arial"/>
                <a:cs typeface="Arial"/>
                <a:sym typeface="Arial"/>
              </a:rPr>
              <a:t>GRACIAS</a:t>
            </a:r>
            <a:endParaRPr/>
          </a:p>
        </p:txBody>
      </p:sp>
      <p:sp>
        <p:nvSpPr>
          <p:cNvPr id="630" name="Google Shape;630;p8"/>
          <p:cNvSpPr txBox="1"/>
          <p:nvPr/>
        </p:nvSpPr>
        <p:spPr>
          <a:xfrm>
            <a:off x="-222309" y="3925372"/>
            <a:ext cx="6165908"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AF9F9"/>
              </a:buClr>
              <a:buSzPts val="1800"/>
              <a:buFont typeface="Arial"/>
              <a:buNone/>
            </a:pPr>
            <a:r>
              <a:rPr b="0" i="0" lang="es-AR" sz="1800" u="sng" cap="none" strike="noStrike">
                <a:solidFill>
                  <a:srgbClr val="FAF9F9"/>
                </a:solidFill>
                <a:latin typeface="Arial"/>
                <a:ea typeface="Arial"/>
                <a:cs typeface="Arial"/>
                <a:sym typeface="Arial"/>
                <a:hlinkClick r:id="rId6">
                  <a:extLst>
                    <a:ext uri="{A12FA001-AC4F-418D-AE19-62706E023703}">
                      <ahyp:hlinkClr val="tx"/>
                    </a:ext>
                  </a:extLst>
                </a:hlinkClick>
              </a:rPr>
              <a:t>www.gtingenieriasa.com</a:t>
            </a:r>
            <a:r>
              <a:rPr b="0" i="0" lang="es-AR" sz="1800" u="none" cap="none" strike="noStrike">
                <a:solidFill>
                  <a:srgbClr val="FAF9F9"/>
                </a:solidFill>
                <a:latin typeface="Arial"/>
                <a:ea typeface="Arial"/>
                <a:cs typeface="Arial"/>
                <a:sym typeface="Aria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Office Theme">
  <a:themeElements>
    <a:clrScheme name="Blue Lake">
      <a:dk1>
        <a:srgbClr val="000000"/>
      </a:dk1>
      <a:lt1>
        <a:srgbClr val="FFFFFF"/>
      </a:lt1>
      <a:dk2>
        <a:srgbClr val="44546A"/>
      </a:dk2>
      <a:lt2>
        <a:srgbClr val="E7E6E6"/>
      </a:lt2>
      <a:accent1>
        <a:srgbClr val="07A6BF"/>
      </a:accent1>
      <a:accent2>
        <a:srgbClr val="02717F"/>
      </a:accent2>
      <a:accent3>
        <a:srgbClr val="003E48"/>
      </a:accent3>
      <a:accent4>
        <a:srgbClr val="313238"/>
      </a:accent4>
      <a:accent5>
        <a:srgbClr val="797977"/>
      </a:accent5>
      <a:accent6>
        <a:srgbClr val="17161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Blue Lake">
      <a:dk1>
        <a:srgbClr val="000000"/>
      </a:dk1>
      <a:lt1>
        <a:srgbClr val="FFFFFF"/>
      </a:lt1>
      <a:dk2>
        <a:srgbClr val="44546A"/>
      </a:dk2>
      <a:lt2>
        <a:srgbClr val="E7E6E6"/>
      </a:lt2>
      <a:accent1>
        <a:srgbClr val="07A6BF"/>
      </a:accent1>
      <a:accent2>
        <a:srgbClr val="02717F"/>
      </a:accent2>
      <a:accent3>
        <a:srgbClr val="003E48"/>
      </a:accent3>
      <a:accent4>
        <a:srgbClr val="313238"/>
      </a:accent4>
      <a:accent5>
        <a:srgbClr val="797977"/>
      </a:accent5>
      <a:accent6>
        <a:srgbClr val="171616"/>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2018-11-06T00:42:49Z</dcterms:created>
  <dc:creator>DESIGNESTO</dc:creator>
</cp:coreProperties>
</file>